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6"/>
  </p:notesMasterIdLst>
  <p:sldIdLst>
    <p:sldId id="290" r:id="rId2"/>
    <p:sldId id="256" r:id="rId3"/>
    <p:sldId id="329" r:id="rId4"/>
    <p:sldId id="330" r:id="rId5"/>
    <p:sldId id="284" r:id="rId6"/>
    <p:sldId id="351" r:id="rId7"/>
    <p:sldId id="345" r:id="rId8"/>
    <p:sldId id="331" r:id="rId9"/>
    <p:sldId id="346" r:id="rId10"/>
    <p:sldId id="337" r:id="rId11"/>
    <p:sldId id="349" r:id="rId12"/>
    <p:sldId id="352" r:id="rId13"/>
    <p:sldId id="344" r:id="rId14"/>
    <p:sldId id="332" r:id="rId15"/>
    <p:sldId id="334" r:id="rId16"/>
    <p:sldId id="335" r:id="rId17"/>
    <p:sldId id="347" r:id="rId18"/>
    <p:sldId id="348" r:id="rId19"/>
    <p:sldId id="336" r:id="rId20"/>
    <p:sldId id="338" r:id="rId21"/>
    <p:sldId id="350" r:id="rId22"/>
    <p:sldId id="339" r:id="rId23"/>
    <p:sldId id="286" r:id="rId24"/>
    <p:sldId id="289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8014"/>
    <a:srgbClr val="259C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3061" autoAdjust="0"/>
  </p:normalViewPr>
  <p:slideViewPr>
    <p:cSldViewPr>
      <p:cViewPr varScale="1">
        <p:scale>
          <a:sx n="68" d="100"/>
          <a:sy n="68" d="100"/>
        </p:scale>
        <p:origin x="80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14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6D90FF-0B58-4C88-990B-0EDDFD3C1033}" type="doc">
      <dgm:prSet loTypeId="urn:microsoft.com/office/officeart/2005/8/layout/default#2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468BD503-53A1-46A4-97B3-92CA8EE449C2}">
      <dgm:prSet/>
      <dgm:spPr/>
      <dgm:t>
        <a:bodyPr/>
        <a:lstStyle/>
        <a:p>
          <a:pPr algn="just"/>
          <a:r>
            <a:rPr lang="ru-RU" dirty="0" smtClean="0"/>
            <a:t>Консолидация </a:t>
          </a:r>
          <a:r>
            <a:rPr lang="ru-RU" dirty="0"/>
            <a:t>сил учителей географии для повышения их профессиональной квалификации, повышения уровня географического образования школьников в направлении его </a:t>
          </a:r>
          <a:r>
            <a:rPr lang="ru-RU" dirty="0" err="1"/>
            <a:t>гуманизации</a:t>
          </a:r>
          <a:r>
            <a:rPr lang="ru-RU" dirty="0"/>
            <a:t>, </a:t>
          </a:r>
          <a:r>
            <a:rPr lang="ru-RU" dirty="0" err="1"/>
            <a:t>гуманитаризации</a:t>
          </a:r>
          <a:r>
            <a:rPr lang="ru-RU" dirty="0"/>
            <a:t>, воспитания молодежи в духе приоритета общечеловеческих ценностей, интернационализма, любви к Родине, обеспечения социальной и правовой защиты учителей.</a:t>
          </a:r>
        </a:p>
      </dgm:t>
    </dgm:pt>
    <dgm:pt modelId="{1DA77345-5235-42AC-B974-C3BD2E384FA5}" type="parTrans" cxnId="{F93B3708-046F-4BCC-B1E6-B600400D102A}">
      <dgm:prSet/>
      <dgm:spPr/>
      <dgm:t>
        <a:bodyPr/>
        <a:lstStyle/>
        <a:p>
          <a:endParaRPr lang="ru-RU"/>
        </a:p>
      </dgm:t>
    </dgm:pt>
    <dgm:pt modelId="{2CE1F868-BA84-4ADD-B999-62DB1604A0E1}" type="sibTrans" cxnId="{F93B3708-046F-4BCC-B1E6-B600400D102A}">
      <dgm:prSet/>
      <dgm:spPr/>
      <dgm:t>
        <a:bodyPr/>
        <a:lstStyle/>
        <a:p>
          <a:endParaRPr lang="ru-RU"/>
        </a:p>
      </dgm:t>
    </dgm:pt>
    <dgm:pt modelId="{DECE1E4F-34CC-4ECF-A676-A2D2B25D889F}" type="pres">
      <dgm:prSet presAssocID="{B26D90FF-0B58-4C88-990B-0EDDFD3C103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E9F957D-B49D-435E-9B09-04E7E32A2A7D}" type="pres">
      <dgm:prSet presAssocID="{468BD503-53A1-46A4-97B3-92CA8EE449C2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93B3708-046F-4BCC-B1E6-B600400D102A}" srcId="{B26D90FF-0B58-4C88-990B-0EDDFD3C1033}" destId="{468BD503-53A1-46A4-97B3-92CA8EE449C2}" srcOrd="0" destOrd="0" parTransId="{1DA77345-5235-42AC-B974-C3BD2E384FA5}" sibTransId="{2CE1F868-BA84-4ADD-B999-62DB1604A0E1}"/>
    <dgm:cxn modelId="{44E10216-5C3F-4F24-9211-439CE476EB3E}" type="presOf" srcId="{B26D90FF-0B58-4C88-990B-0EDDFD3C1033}" destId="{DECE1E4F-34CC-4ECF-A676-A2D2B25D889F}" srcOrd="0" destOrd="0" presId="urn:microsoft.com/office/officeart/2005/8/layout/default#2"/>
    <dgm:cxn modelId="{24DA5359-6517-465E-9216-DB05CA7360A4}" type="presOf" srcId="{468BD503-53A1-46A4-97B3-92CA8EE449C2}" destId="{EE9F957D-B49D-435E-9B09-04E7E32A2A7D}" srcOrd="0" destOrd="0" presId="urn:microsoft.com/office/officeart/2005/8/layout/default#2"/>
    <dgm:cxn modelId="{936FFAAD-6E4A-430B-903B-DCE41C6E3185}" type="presParOf" srcId="{DECE1E4F-34CC-4ECF-A676-A2D2B25D889F}" destId="{EE9F957D-B49D-435E-9B09-04E7E32A2A7D}" srcOrd="0" destOrd="0" presId="urn:microsoft.com/office/officeart/2005/8/layout/default#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26D90FF-0B58-4C88-990B-0EDDFD3C1033}" type="doc">
      <dgm:prSet loTypeId="urn:microsoft.com/office/officeart/2005/8/layout/default#2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7C8A5A4D-6714-4D5F-B15D-C3E7B464C503}">
      <dgm:prSet custT="1"/>
      <dgm:spPr/>
      <dgm:t>
        <a:bodyPr/>
        <a:lstStyle/>
        <a:p>
          <a:r>
            <a:rPr lang="ru-RU" sz="2000" b="1" dirty="0" smtClean="0"/>
            <a:t>Деятельность Ассоциации включает в себя следующие направления</a:t>
          </a:r>
          <a:r>
            <a:rPr lang="ru-RU" sz="1300" b="1" dirty="0" smtClean="0"/>
            <a:t>: </a:t>
          </a:r>
          <a:endParaRPr lang="ru-RU" sz="1300" dirty="0"/>
        </a:p>
      </dgm:t>
    </dgm:pt>
    <dgm:pt modelId="{EDF24E9E-515A-4BBD-860A-4EAEF526F614}" type="parTrans" cxnId="{5547B68A-6BEB-40A8-AB11-A0C8FA83D7E4}">
      <dgm:prSet/>
      <dgm:spPr/>
      <dgm:t>
        <a:bodyPr/>
        <a:lstStyle/>
        <a:p>
          <a:endParaRPr lang="ru-RU"/>
        </a:p>
      </dgm:t>
    </dgm:pt>
    <dgm:pt modelId="{6ACA7EAA-0593-440D-94E1-7A8EF9D4DB8A}" type="sibTrans" cxnId="{5547B68A-6BEB-40A8-AB11-A0C8FA83D7E4}">
      <dgm:prSet/>
      <dgm:spPr/>
      <dgm:t>
        <a:bodyPr/>
        <a:lstStyle/>
        <a:p>
          <a:endParaRPr lang="ru-RU"/>
        </a:p>
      </dgm:t>
    </dgm:pt>
    <dgm:pt modelId="{116E7713-D41E-4B92-8FF0-1855AE385597}">
      <dgm:prSet custT="1"/>
      <dgm:spPr/>
      <dgm:t>
        <a:bodyPr/>
        <a:lstStyle/>
        <a:p>
          <a:r>
            <a:rPr lang="ru-RU" sz="1300" b="1" dirty="0" smtClean="0">
              <a:solidFill>
                <a:schemeClr val="tx1"/>
              </a:solidFill>
            </a:rPr>
            <a:t>-</a:t>
          </a:r>
          <a:r>
            <a:rPr lang="ru-RU" sz="1800" b="1" dirty="0" smtClean="0">
              <a:solidFill>
                <a:schemeClr val="tx1"/>
              </a:solidFill>
            </a:rPr>
            <a:t>образовательно-информационное:</a:t>
          </a:r>
          <a:endParaRPr lang="ru-RU" sz="1800" b="1" dirty="0">
            <a:solidFill>
              <a:schemeClr val="tx1"/>
            </a:solidFill>
          </a:endParaRPr>
        </a:p>
      </dgm:t>
    </dgm:pt>
    <dgm:pt modelId="{DD7C5216-679A-469E-9516-D51E994E8A4C}" type="parTrans" cxnId="{386935B8-B391-447C-8341-D807E57CF135}">
      <dgm:prSet/>
      <dgm:spPr/>
      <dgm:t>
        <a:bodyPr/>
        <a:lstStyle/>
        <a:p>
          <a:endParaRPr lang="ru-RU"/>
        </a:p>
      </dgm:t>
    </dgm:pt>
    <dgm:pt modelId="{9E626CB0-B908-4CFB-8FF7-BE35CABA16E2}" type="sibTrans" cxnId="{386935B8-B391-447C-8341-D807E57CF135}">
      <dgm:prSet/>
      <dgm:spPr/>
      <dgm:t>
        <a:bodyPr/>
        <a:lstStyle/>
        <a:p>
          <a:endParaRPr lang="ru-RU"/>
        </a:p>
      </dgm:t>
    </dgm:pt>
    <dgm:pt modelId="{2C0ADBBF-87B2-4D69-AE5E-0EEF2A345881}">
      <dgm:prSet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</a:rPr>
            <a:t>развитие профессиональной компетентности учителей географии;</a:t>
          </a:r>
          <a:endParaRPr lang="ru-RU" sz="1800" b="1" dirty="0">
            <a:solidFill>
              <a:schemeClr val="tx1"/>
            </a:solidFill>
          </a:endParaRPr>
        </a:p>
      </dgm:t>
    </dgm:pt>
    <dgm:pt modelId="{298BEC37-9AE9-486B-B709-C639D7D4D472}" type="parTrans" cxnId="{CFCED4FD-1B82-49F0-8E78-A1A533146B08}">
      <dgm:prSet/>
      <dgm:spPr/>
      <dgm:t>
        <a:bodyPr/>
        <a:lstStyle/>
        <a:p>
          <a:endParaRPr lang="ru-RU"/>
        </a:p>
      </dgm:t>
    </dgm:pt>
    <dgm:pt modelId="{75DB47DE-66BD-4FD3-93A5-434092169CA9}" type="sibTrans" cxnId="{CFCED4FD-1B82-49F0-8E78-A1A533146B08}">
      <dgm:prSet/>
      <dgm:spPr/>
      <dgm:t>
        <a:bodyPr/>
        <a:lstStyle/>
        <a:p>
          <a:endParaRPr lang="ru-RU"/>
        </a:p>
      </dgm:t>
    </dgm:pt>
    <dgm:pt modelId="{15292608-ED05-44C1-8A2E-606698DCD24E}">
      <dgm:prSet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</a:rPr>
            <a:t>повышение уровня географического образования учащихся; </a:t>
          </a:r>
          <a:endParaRPr lang="ru-RU" sz="1800" b="1" dirty="0">
            <a:solidFill>
              <a:schemeClr val="tx1"/>
            </a:solidFill>
          </a:endParaRPr>
        </a:p>
      </dgm:t>
    </dgm:pt>
    <dgm:pt modelId="{A5B2A9FD-0ED1-4890-9454-5B5485B0E479}" type="parTrans" cxnId="{FA2F9FB7-0647-46AE-9B73-786A75B0F5AC}">
      <dgm:prSet/>
      <dgm:spPr/>
      <dgm:t>
        <a:bodyPr/>
        <a:lstStyle/>
        <a:p>
          <a:endParaRPr lang="ru-RU"/>
        </a:p>
      </dgm:t>
    </dgm:pt>
    <dgm:pt modelId="{4BFFE89C-6D64-4D02-BEF3-B7B2F1E47D34}" type="sibTrans" cxnId="{FA2F9FB7-0647-46AE-9B73-786A75B0F5AC}">
      <dgm:prSet/>
      <dgm:spPr/>
      <dgm:t>
        <a:bodyPr/>
        <a:lstStyle/>
        <a:p>
          <a:endParaRPr lang="ru-RU"/>
        </a:p>
      </dgm:t>
    </dgm:pt>
    <dgm:pt modelId="{9435FA57-9898-496C-8752-9F919DC700D1}">
      <dgm:prSet custT="1"/>
      <dgm:spPr/>
      <dgm:t>
        <a:bodyPr/>
        <a:lstStyle/>
        <a:p>
          <a:r>
            <a:rPr lang="ru-RU" sz="1800" b="1" dirty="0" smtClean="0"/>
            <a:t>- </a:t>
          </a:r>
          <a:r>
            <a:rPr lang="ru-RU" sz="2000" b="1" dirty="0" smtClean="0"/>
            <a:t>научно-методическое:</a:t>
          </a:r>
          <a:endParaRPr lang="ru-RU" sz="2000" dirty="0"/>
        </a:p>
      </dgm:t>
    </dgm:pt>
    <dgm:pt modelId="{2AC96FF8-6D37-4082-BE25-8E30F4E49716}" type="parTrans" cxnId="{AE54F738-C6E5-42E3-BA09-4CDAD88FF3C0}">
      <dgm:prSet/>
      <dgm:spPr/>
      <dgm:t>
        <a:bodyPr/>
        <a:lstStyle/>
        <a:p>
          <a:endParaRPr lang="ru-RU"/>
        </a:p>
      </dgm:t>
    </dgm:pt>
    <dgm:pt modelId="{D0371989-B9BA-416C-95C2-503DD5AB8734}" type="sibTrans" cxnId="{AE54F738-C6E5-42E3-BA09-4CDAD88FF3C0}">
      <dgm:prSet/>
      <dgm:spPr/>
      <dgm:t>
        <a:bodyPr/>
        <a:lstStyle/>
        <a:p>
          <a:endParaRPr lang="ru-RU"/>
        </a:p>
      </dgm:t>
    </dgm:pt>
    <dgm:pt modelId="{45D3FEC5-DD9C-4DD9-AFD3-E0B12FE5B9C8}">
      <dgm:prSet custT="1"/>
      <dgm:spPr/>
      <dgm:t>
        <a:bodyPr/>
        <a:lstStyle/>
        <a:p>
          <a:r>
            <a:rPr lang="ru-RU" sz="2000" dirty="0" smtClean="0"/>
            <a:t>содействие в учебно-методической деятельности учителей географии;</a:t>
          </a:r>
          <a:endParaRPr lang="ru-RU" sz="2000" dirty="0"/>
        </a:p>
      </dgm:t>
    </dgm:pt>
    <dgm:pt modelId="{DEA4B16A-58D8-4CC8-B7DE-077EA911EB64}" type="parTrans" cxnId="{519683F4-4E08-4225-989C-708CF72C63E6}">
      <dgm:prSet/>
      <dgm:spPr/>
      <dgm:t>
        <a:bodyPr/>
        <a:lstStyle/>
        <a:p>
          <a:endParaRPr lang="ru-RU"/>
        </a:p>
      </dgm:t>
    </dgm:pt>
    <dgm:pt modelId="{EA0DF01B-58EF-48BE-BC26-E3EBE93B1065}" type="sibTrans" cxnId="{519683F4-4E08-4225-989C-708CF72C63E6}">
      <dgm:prSet/>
      <dgm:spPr/>
      <dgm:t>
        <a:bodyPr/>
        <a:lstStyle/>
        <a:p>
          <a:endParaRPr lang="ru-RU"/>
        </a:p>
      </dgm:t>
    </dgm:pt>
    <dgm:pt modelId="{3FCD69F9-D1C5-4366-B8D2-ED60FB1BBB8E}">
      <dgm:prSet custT="1"/>
      <dgm:spPr/>
      <dgm:t>
        <a:bodyPr/>
        <a:lstStyle/>
        <a:p>
          <a:r>
            <a:rPr lang="ru-RU" sz="2000" dirty="0" smtClean="0"/>
            <a:t>консультирование и сотрудничество в разработке инновационных уроков, помощь творчески работающим учителям в подготовке материалов к изданию и издание учебно-методических и других материалов, содержащих инновации в области географического образования; </a:t>
          </a:r>
          <a:endParaRPr lang="ru-RU" sz="2000" dirty="0"/>
        </a:p>
      </dgm:t>
    </dgm:pt>
    <dgm:pt modelId="{364AD33A-A41D-442E-A81B-3703B4401F9D}" type="parTrans" cxnId="{07F156D3-7DC4-4F41-A20D-F02766444140}">
      <dgm:prSet/>
      <dgm:spPr/>
      <dgm:t>
        <a:bodyPr/>
        <a:lstStyle/>
        <a:p>
          <a:endParaRPr lang="ru-RU"/>
        </a:p>
      </dgm:t>
    </dgm:pt>
    <dgm:pt modelId="{42F263E7-2CB2-46A1-BFE9-EE77196BA9D4}" type="sibTrans" cxnId="{07F156D3-7DC4-4F41-A20D-F02766444140}">
      <dgm:prSet/>
      <dgm:spPr/>
      <dgm:t>
        <a:bodyPr/>
        <a:lstStyle/>
        <a:p>
          <a:endParaRPr lang="ru-RU"/>
        </a:p>
      </dgm:t>
    </dgm:pt>
    <dgm:pt modelId="{067C9A6F-AED5-4589-BEFF-CDB1764DF2D9}">
      <dgm:prSet custT="1"/>
      <dgm:spPr/>
      <dgm:t>
        <a:bodyPr/>
        <a:lstStyle/>
        <a:p>
          <a:r>
            <a:rPr lang="ru-RU" sz="1800" b="1" dirty="0" smtClean="0"/>
            <a:t>- </a:t>
          </a:r>
          <a:r>
            <a:rPr lang="ru-RU" sz="2000" b="1" dirty="0" smtClean="0">
              <a:solidFill>
                <a:schemeClr val="tx1"/>
              </a:solidFill>
            </a:rPr>
            <a:t>научно-исследовательское:</a:t>
          </a:r>
          <a:endParaRPr lang="ru-RU" sz="2000" dirty="0">
            <a:solidFill>
              <a:schemeClr val="tx1"/>
            </a:solidFill>
          </a:endParaRPr>
        </a:p>
      </dgm:t>
    </dgm:pt>
    <dgm:pt modelId="{F4145711-2D8D-41CE-A54D-4A9B823BCBD9}" type="parTrans" cxnId="{E63DB251-E76D-4889-ADA4-7CA44DC27942}">
      <dgm:prSet/>
      <dgm:spPr/>
      <dgm:t>
        <a:bodyPr/>
        <a:lstStyle/>
        <a:p>
          <a:endParaRPr lang="ru-RU"/>
        </a:p>
      </dgm:t>
    </dgm:pt>
    <dgm:pt modelId="{38EF470D-DA61-4C9F-A4DE-496D0DE7DEBF}" type="sibTrans" cxnId="{E63DB251-E76D-4889-ADA4-7CA44DC27942}">
      <dgm:prSet/>
      <dgm:spPr/>
      <dgm:t>
        <a:bodyPr/>
        <a:lstStyle/>
        <a:p>
          <a:endParaRPr lang="ru-RU"/>
        </a:p>
      </dgm:t>
    </dgm:pt>
    <dgm:pt modelId="{78A330EC-35D6-4B8F-B0F3-B0E1C09081E5}">
      <dgm:prSet custT="1"/>
      <dgm:spPr/>
      <dgm:t>
        <a:bodyPr/>
        <a:lstStyle/>
        <a:p>
          <a:r>
            <a:rPr lang="ru-RU" sz="2000" dirty="0" smtClean="0">
              <a:solidFill>
                <a:schemeClr val="tx1"/>
              </a:solidFill>
            </a:rPr>
            <a:t>привлечение школьных учителей к методическим и географическим исследованиям;</a:t>
          </a:r>
          <a:endParaRPr lang="ru-RU" sz="2000" dirty="0">
            <a:solidFill>
              <a:schemeClr val="tx1"/>
            </a:solidFill>
          </a:endParaRPr>
        </a:p>
      </dgm:t>
    </dgm:pt>
    <dgm:pt modelId="{9CA8AD14-0034-400C-94B3-5F9EAAE99B14}" type="parTrans" cxnId="{55D94CED-46CE-4BBC-848D-A2FB50F6E21B}">
      <dgm:prSet/>
      <dgm:spPr/>
      <dgm:t>
        <a:bodyPr/>
        <a:lstStyle/>
        <a:p>
          <a:endParaRPr lang="ru-RU"/>
        </a:p>
      </dgm:t>
    </dgm:pt>
    <dgm:pt modelId="{5809165B-27AB-4A74-BC0F-45AA3B4B2B11}" type="sibTrans" cxnId="{55D94CED-46CE-4BBC-848D-A2FB50F6E21B}">
      <dgm:prSet/>
      <dgm:spPr/>
      <dgm:t>
        <a:bodyPr/>
        <a:lstStyle/>
        <a:p>
          <a:endParaRPr lang="ru-RU"/>
        </a:p>
      </dgm:t>
    </dgm:pt>
    <dgm:pt modelId="{2B538FA7-1E21-458E-B38C-29319A7315E4}">
      <dgm:prSet custT="1"/>
      <dgm:spPr/>
      <dgm:t>
        <a:bodyPr/>
        <a:lstStyle/>
        <a:p>
          <a:r>
            <a:rPr lang="ru-RU" sz="2000" dirty="0" smtClean="0">
              <a:solidFill>
                <a:schemeClr val="tx1"/>
              </a:solidFill>
            </a:rPr>
            <a:t>создание экспериментальных площадок на базе общеобразовательных учреждений.</a:t>
          </a:r>
          <a:endParaRPr lang="ru-RU" sz="2000" dirty="0">
            <a:solidFill>
              <a:schemeClr val="tx1"/>
            </a:solidFill>
          </a:endParaRPr>
        </a:p>
      </dgm:t>
    </dgm:pt>
    <dgm:pt modelId="{8AA00512-387E-4145-AAC7-CD82D4927B58}" type="parTrans" cxnId="{92387476-AE9D-491D-B1C8-4DB0147D7AAA}">
      <dgm:prSet/>
      <dgm:spPr/>
      <dgm:t>
        <a:bodyPr/>
        <a:lstStyle/>
        <a:p>
          <a:endParaRPr lang="ru-RU"/>
        </a:p>
      </dgm:t>
    </dgm:pt>
    <dgm:pt modelId="{3C1F3C18-A26B-429C-9E33-15A74B176A5A}" type="sibTrans" cxnId="{92387476-AE9D-491D-B1C8-4DB0147D7AAA}">
      <dgm:prSet/>
      <dgm:spPr/>
      <dgm:t>
        <a:bodyPr/>
        <a:lstStyle/>
        <a:p>
          <a:endParaRPr lang="ru-RU"/>
        </a:p>
      </dgm:t>
    </dgm:pt>
    <dgm:pt modelId="{DECE1E4F-34CC-4ECF-A676-A2D2B25D889F}" type="pres">
      <dgm:prSet presAssocID="{B26D90FF-0B58-4C88-990B-0EDDFD3C103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3F1DAAE-DBB1-465F-9D4B-96DF0101B95E}" type="pres">
      <dgm:prSet presAssocID="{7C8A5A4D-6714-4D5F-B15D-C3E7B464C503}" presName="node" presStyleLbl="node1" presStyleIdx="0" presStyleCnt="4" custScaleX="117883" custScaleY="122009" custLinFactNeighborX="-23694" custLinFactNeighborY="250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F35196-A074-45E8-BBAB-8E35826B15DE}" type="pres">
      <dgm:prSet presAssocID="{6ACA7EAA-0593-440D-94E1-7A8EF9D4DB8A}" presName="sibTrans" presStyleCnt="0"/>
      <dgm:spPr/>
    </dgm:pt>
    <dgm:pt modelId="{AD9320EB-327C-4D8E-8159-FA21827F6F63}" type="pres">
      <dgm:prSet presAssocID="{116E7713-D41E-4B92-8FF0-1855AE385597}" presName="node" presStyleLbl="node1" presStyleIdx="1" presStyleCnt="4" custScaleX="217941" custScaleY="140692" custLinFactNeighborX="-249" custLinFactNeighborY="108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184243-F1B0-4AA3-83A4-B5BE178F496A}" type="pres">
      <dgm:prSet presAssocID="{9E626CB0-B908-4CFB-8FF7-BE35CABA16E2}" presName="sibTrans" presStyleCnt="0"/>
      <dgm:spPr/>
    </dgm:pt>
    <dgm:pt modelId="{CE8F10AB-913A-4858-ACB3-9C0EB0B9F316}" type="pres">
      <dgm:prSet presAssocID="{9435FA57-9898-496C-8752-9F919DC700D1}" presName="node" presStyleLbl="node1" presStyleIdx="2" presStyleCnt="4" custScaleX="255992" custScaleY="271727" custLinFactNeighborX="1262" custLinFactNeighborY="40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3C9EA8-7F43-4786-8286-1052E5B3FFA6}" type="pres">
      <dgm:prSet presAssocID="{D0371989-B9BA-416C-95C2-503DD5AB8734}" presName="sibTrans" presStyleCnt="0"/>
      <dgm:spPr/>
    </dgm:pt>
    <dgm:pt modelId="{C0A4D66B-4734-4ACD-B480-327B92C04219}" type="pres">
      <dgm:prSet presAssocID="{067C9A6F-AED5-4589-BEFF-CDB1764DF2D9}" presName="node" presStyleLbl="node1" presStyleIdx="3" presStyleCnt="4" custScaleX="144767" custScaleY="310908" custLinFactNeighborX="2734" custLinFactNeighborY="-56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7F156D3-7DC4-4F41-A20D-F02766444140}" srcId="{9435FA57-9898-496C-8752-9F919DC700D1}" destId="{3FCD69F9-D1C5-4366-B8D2-ED60FB1BBB8E}" srcOrd="1" destOrd="0" parTransId="{364AD33A-A41D-442E-A81B-3703B4401F9D}" sibTransId="{42F263E7-2CB2-46A1-BFE9-EE77196BA9D4}"/>
    <dgm:cxn modelId="{82CA0A26-662E-4A4A-AAA8-06BA41729D23}" type="presOf" srcId="{15292608-ED05-44C1-8A2E-606698DCD24E}" destId="{AD9320EB-327C-4D8E-8159-FA21827F6F63}" srcOrd="0" destOrd="2" presId="urn:microsoft.com/office/officeart/2005/8/layout/default#2"/>
    <dgm:cxn modelId="{386935B8-B391-447C-8341-D807E57CF135}" srcId="{B26D90FF-0B58-4C88-990B-0EDDFD3C1033}" destId="{116E7713-D41E-4B92-8FF0-1855AE385597}" srcOrd="1" destOrd="0" parTransId="{DD7C5216-679A-469E-9516-D51E994E8A4C}" sibTransId="{9E626CB0-B908-4CFB-8FF7-BE35CABA16E2}"/>
    <dgm:cxn modelId="{AE54F738-C6E5-42E3-BA09-4CDAD88FF3C0}" srcId="{B26D90FF-0B58-4C88-990B-0EDDFD3C1033}" destId="{9435FA57-9898-496C-8752-9F919DC700D1}" srcOrd="2" destOrd="0" parTransId="{2AC96FF8-6D37-4082-BE25-8E30F4E49716}" sibTransId="{D0371989-B9BA-416C-95C2-503DD5AB8734}"/>
    <dgm:cxn modelId="{55D94CED-46CE-4BBC-848D-A2FB50F6E21B}" srcId="{067C9A6F-AED5-4589-BEFF-CDB1764DF2D9}" destId="{78A330EC-35D6-4B8F-B0F3-B0E1C09081E5}" srcOrd="0" destOrd="0" parTransId="{9CA8AD14-0034-400C-94B3-5F9EAAE99B14}" sibTransId="{5809165B-27AB-4A74-BC0F-45AA3B4B2B11}"/>
    <dgm:cxn modelId="{92387476-AE9D-491D-B1C8-4DB0147D7AAA}" srcId="{067C9A6F-AED5-4589-BEFF-CDB1764DF2D9}" destId="{2B538FA7-1E21-458E-B38C-29319A7315E4}" srcOrd="1" destOrd="0" parTransId="{8AA00512-387E-4145-AAC7-CD82D4927B58}" sibTransId="{3C1F3C18-A26B-429C-9E33-15A74B176A5A}"/>
    <dgm:cxn modelId="{519683F4-4E08-4225-989C-708CF72C63E6}" srcId="{9435FA57-9898-496C-8752-9F919DC700D1}" destId="{45D3FEC5-DD9C-4DD9-AFD3-E0B12FE5B9C8}" srcOrd="0" destOrd="0" parTransId="{DEA4B16A-58D8-4CC8-B7DE-077EA911EB64}" sibTransId="{EA0DF01B-58EF-48BE-BC26-E3EBE93B1065}"/>
    <dgm:cxn modelId="{E63DB251-E76D-4889-ADA4-7CA44DC27942}" srcId="{B26D90FF-0B58-4C88-990B-0EDDFD3C1033}" destId="{067C9A6F-AED5-4589-BEFF-CDB1764DF2D9}" srcOrd="3" destOrd="0" parTransId="{F4145711-2D8D-41CE-A54D-4A9B823BCBD9}" sibTransId="{38EF470D-DA61-4C9F-A4DE-496D0DE7DEBF}"/>
    <dgm:cxn modelId="{C1D35D05-5C8C-4E65-BCFE-1727BDEF497F}" type="presOf" srcId="{116E7713-D41E-4B92-8FF0-1855AE385597}" destId="{AD9320EB-327C-4D8E-8159-FA21827F6F63}" srcOrd="0" destOrd="0" presId="urn:microsoft.com/office/officeart/2005/8/layout/default#2"/>
    <dgm:cxn modelId="{FA9DD289-FFCC-4E85-93A8-86B4EC736C97}" type="presOf" srcId="{7C8A5A4D-6714-4D5F-B15D-C3E7B464C503}" destId="{63F1DAAE-DBB1-465F-9D4B-96DF0101B95E}" srcOrd="0" destOrd="0" presId="urn:microsoft.com/office/officeart/2005/8/layout/default#2"/>
    <dgm:cxn modelId="{5547B68A-6BEB-40A8-AB11-A0C8FA83D7E4}" srcId="{B26D90FF-0B58-4C88-990B-0EDDFD3C1033}" destId="{7C8A5A4D-6714-4D5F-B15D-C3E7B464C503}" srcOrd="0" destOrd="0" parTransId="{EDF24E9E-515A-4BBD-860A-4EAEF526F614}" sibTransId="{6ACA7EAA-0593-440D-94E1-7A8EF9D4DB8A}"/>
    <dgm:cxn modelId="{C7442F14-869D-40C7-91C0-C9D9BFC72C21}" type="presOf" srcId="{2C0ADBBF-87B2-4D69-AE5E-0EEF2A345881}" destId="{AD9320EB-327C-4D8E-8159-FA21827F6F63}" srcOrd="0" destOrd="1" presId="urn:microsoft.com/office/officeart/2005/8/layout/default#2"/>
    <dgm:cxn modelId="{CFCED4FD-1B82-49F0-8E78-A1A533146B08}" srcId="{116E7713-D41E-4B92-8FF0-1855AE385597}" destId="{2C0ADBBF-87B2-4D69-AE5E-0EEF2A345881}" srcOrd="0" destOrd="0" parTransId="{298BEC37-9AE9-486B-B709-C639D7D4D472}" sibTransId="{75DB47DE-66BD-4FD3-93A5-434092169CA9}"/>
    <dgm:cxn modelId="{4FB7AF6B-5321-4614-A5F7-C3F877388B0F}" type="presOf" srcId="{2B538FA7-1E21-458E-B38C-29319A7315E4}" destId="{C0A4D66B-4734-4ACD-B480-327B92C04219}" srcOrd="0" destOrd="2" presId="urn:microsoft.com/office/officeart/2005/8/layout/default#2"/>
    <dgm:cxn modelId="{CE6F3431-FE2F-4AF5-9638-FB75B4D92525}" type="presOf" srcId="{067C9A6F-AED5-4589-BEFF-CDB1764DF2D9}" destId="{C0A4D66B-4734-4ACD-B480-327B92C04219}" srcOrd="0" destOrd="0" presId="urn:microsoft.com/office/officeart/2005/8/layout/default#2"/>
    <dgm:cxn modelId="{69AECE1C-3F3B-4FCB-A320-9B5EAA6355E6}" type="presOf" srcId="{78A330EC-35D6-4B8F-B0F3-B0E1C09081E5}" destId="{C0A4D66B-4734-4ACD-B480-327B92C04219}" srcOrd="0" destOrd="1" presId="urn:microsoft.com/office/officeart/2005/8/layout/default#2"/>
    <dgm:cxn modelId="{FA2F9FB7-0647-46AE-9B73-786A75B0F5AC}" srcId="{116E7713-D41E-4B92-8FF0-1855AE385597}" destId="{15292608-ED05-44C1-8A2E-606698DCD24E}" srcOrd="1" destOrd="0" parTransId="{A5B2A9FD-0ED1-4890-9454-5B5485B0E479}" sibTransId="{4BFFE89C-6D64-4D02-BEF3-B7B2F1E47D34}"/>
    <dgm:cxn modelId="{51F8BA94-19CD-4C2B-BBD0-FF4F7D26198F}" type="presOf" srcId="{45D3FEC5-DD9C-4DD9-AFD3-E0B12FE5B9C8}" destId="{CE8F10AB-913A-4858-ACB3-9C0EB0B9F316}" srcOrd="0" destOrd="1" presId="urn:microsoft.com/office/officeart/2005/8/layout/default#2"/>
    <dgm:cxn modelId="{C5B081DB-0C31-4C40-B319-690E1837C809}" type="presOf" srcId="{B26D90FF-0B58-4C88-990B-0EDDFD3C1033}" destId="{DECE1E4F-34CC-4ECF-A676-A2D2B25D889F}" srcOrd="0" destOrd="0" presId="urn:microsoft.com/office/officeart/2005/8/layout/default#2"/>
    <dgm:cxn modelId="{6B134487-CA68-43F6-8043-0088C845F264}" type="presOf" srcId="{9435FA57-9898-496C-8752-9F919DC700D1}" destId="{CE8F10AB-913A-4858-ACB3-9C0EB0B9F316}" srcOrd="0" destOrd="0" presId="urn:microsoft.com/office/officeart/2005/8/layout/default#2"/>
    <dgm:cxn modelId="{1DC3A2F2-E71B-4886-8844-D5E85CFB28EE}" type="presOf" srcId="{3FCD69F9-D1C5-4366-B8D2-ED60FB1BBB8E}" destId="{CE8F10AB-913A-4858-ACB3-9C0EB0B9F316}" srcOrd="0" destOrd="2" presId="urn:microsoft.com/office/officeart/2005/8/layout/default#2"/>
    <dgm:cxn modelId="{82672239-C72F-46D3-93F9-D758BF9D5A63}" type="presParOf" srcId="{DECE1E4F-34CC-4ECF-A676-A2D2B25D889F}" destId="{63F1DAAE-DBB1-465F-9D4B-96DF0101B95E}" srcOrd="0" destOrd="0" presId="urn:microsoft.com/office/officeart/2005/8/layout/default#2"/>
    <dgm:cxn modelId="{5A6A9C98-6270-4198-BF0A-8AE0DA7198DE}" type="presParOf" srcId="{DECE1E4F-34CC-4ECF-A676-A2D2B25D889F}" destId="{C7F35196-A074-45E8-BBAB-8E35826B15DE}" srcOrd="1" destOrd="0" presId="urn:microsoft.com/office/officeart/2005/8/layout/default#2"/>
    <dgm:cxn modelId="{298DB7C3-8E98-498D-9C6D-B7E13CED4D90}" type="presParOf" srcId="{DECE1E4F-34CC-4ECF-A676-A2D2B25D889F}" destId="{AD9320EB-327C-4D8E-8159-FA21827F6F63}" srcOrd="2" destOrd="0" presId="urn:microsoft.com/office/officeart/2005/8/layout/default#2"/>
    <dgm:cxn modelId="{9265BBE1-F432-4759-BFBC-A65BAFE4792F}" type="presParOf" srcId="{DECE1E4F-34CC-4ECF-A676-A2D2B25D889F}" destId="{89184243-F1B0-4AA3-83A4-B5BE178F496A}" srcOrd="3" destOrd="0" presId="urn:microsoft.com/office/officeart/2005/8/layout/default#2"/>
    <dgm:cxn modelId="{6188C576-E20F-4280-8EF0-D4B437A7664C}" type="presParOf" srcId="{DECE1E4F-34CC-4ECF-A676-A2D2B25D889F}" destId="{CE8F10AB-913A-4858-ACB3-9C0EB0B9F316}" srcOrd="4" destOrd="0" presId="urn:microsoft.com/office/officeart/2005/8/layout/default#2"/>
    <dgm:cxn modelId="{DD707E46-825E-4A0B-8861-3A4FFE3BE7EF}" type="presParOf" srcId="{DECE1E4F-34CC-4ECF-A676-A2D2B25D889F}" destId="{F63C9EA8-7F43-4786-8286-1052E5B3FFA6}" srcOrd="5" destOrd="0" presId="urn:microsoft.com/office/officeart/2005/8/layout/default#2"/>
    <dgm:cxn modelId="{CB340BDB-4AB8-4B23-8C02-E733628B26FE}" type="presParOf" srcId="{DECE1E4F-34CC-4ECF-A676-A2D2B25D889F}" destId="{C0A4D66B-4734-4ACD-B480-327B92C04219}" srcOrd="6" destOrd="0" presId="urn:microsoft.com/office/officeart/2005/8/layout/default#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9F957D-B49D-435E-9B09-04E7E32A2A7D}">
      <dsp:nvSpPr>
        <dsp:cNvPr id="0" name=""/>
        <dsp:cNvSpPr/>
      </dsp:nvSpPr>
      <dsp:spPr>
        <a:xfrm>
          <a:off x="0" y="28803"/>
          <a:ext cx="8784976" cy="527098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just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 smtClean="0"/>
            <a:t>Консолидация </a:t>
          </a:r>
          <a:r>
            <a:rPr lang="ru-RU" sz="3500" kern="1200" dirty="0"/>
            <a:t>сил учителей географии для повышения их профессиональной квалификации, повышения уровня географического образования школьников в направлении его </a:t>
          </a:r>
          <a:r>
            <a:rPr lang="ru-RU" sz="3500" kern="1200" dirty="0" err="1"/>
            <a:t>гуманизации</a:t>
          </a:r>
          <a:r>
            <a:rPr lang="ru-RU" sz="3500" kern="1200" dirty="0"/>
            <a:t>, </a:t>
          </a:r>
          <a:r>
            <a:rPr lang="ru-RU" sz="3500" kern="1200" dirty="0" err="1"/>
            <a:t>гуманитаризации</a:t>
          </a:r>
          <a:r>
            <a:rPr lang="ru-RU" sz="3500" kern="1200" dirty="0"/>
            <a:t>, воспитания молодежи в духе приоритета общечеловеческих ценностей, интернационализма, любви к Родине, обеспечения социальной и правовой защиты учителей.</a:t>
          </a:r>
        </a:p>
      </dsp:txBody>
      <dsp:txXfrm>
        <a:off x="0" y="28803"/>
        <a:ext cx="8784976" cy="52709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F1DAAE-DBB1-465F-9D4B-96DF0101B95E}">
      <dsp:nvSpPr>
        <dsp:cNvPr id="0" name=""/>
        <dsp:cNvSpPr/>
      </dsp:nvSpPr>
      <dsp:spPr>
        <a:xfrm>
          <a:off x="369712" y="423335"/>
          <a:ext cx="2412016" cy="149786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Деятельность Ассоциации включает в себя следующие направления</a:t>
          </a:r>
          <a:r>
            <a:rPr lang="ru-RU" sz="1300" b="1" kern="1200" dirty="0" smtClean="0"/>
            <a:t>: </a:t>
          </a:r>
          <a:endParaRPr lang="ru-RU" sz="1300" kern="1200" dirty="0"/>
        </a:p>
      </dsp:txBody>
      <dsp:txXfrm>
        <a:off x="369712" y="423335"/>
        <a:ext cx="2412016" cy="1497863"/>
      </dsp:txXfrm>
    </dsp:sp>
    <dsp:sp modelId="{AD9320EB-327C-4D8E-8159-FA21827F6F63}">
      <dsp:nvSpPr>
        <dsp:cNvPr id="0" name=""/>
        <dsp:cNvSpPr/>
      </dsp:nvSpPr>
      <dsp:spPr>
        <a:xfrm>
          <a:off x="3466050" y="135306"/>
          <a:ext cx="4459312" cy="172722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chemeClr val="tx1"/>
              </a:solidFill>
            </a:rPr>
            <a:t>-</a:t>
          </a:r>
          <a:r>
            <a:rPr lang="ru-RU" sz="1800" b="1" kern="1200" dirty="0" smtClean="0">
              <a:solidFill>
                <a:schemeClr val="tx1"/>
              </a:solidFill>
            </a:rPr>
            <a:t>образовательно-информационное:</a:t>
          </a:r>
          <a:endParaRPr lang="ru-RU" sz="1800" b="1" kern="1200" dirty="0">
            <a:solidFill>
              <a:schemeClr val="tx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schemeClr val="tx1"/>
              </a:solidFill>
            </a:rPr>
            <a:t>развитие профессиональной компетентности учителей географии;</a:t>
          </a:r>
          <a:endParaRPr lang="ru-RU" sz="1800" b="1" kern="1200" dirty="0">
            <a:solidFill>
              <a:schemeClr val="tx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schemeClr val="tx1"/>
              </a:solidFill>
            </a:rPr>
            <a:t>повышение уровня географического образования учащихся; 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3466050" y="135306"/>
        <a:ext cx="4459312" cy="1727227"/>
      </dsp:txXfrm>
    </dsp:sp>
    <dsp:sp modelId="{CE8F10AB-913A-4858-ACB3-9C0EB0B9F316}">
      <dsp:nvSpPr>
        <dsp:cNvPr id="0" name=""/>
        <dsp:cNvSpPr/>
      </dsp:nvSpPr>
      <dsp:spPr>
        <a:xfrm>
          <a:off x="216019" y="2223543"/>
          <a:ext cx="5237878" cy="33359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- </a:t>
          </a:r>
          <a:r>
            <a:rPr lang="ru-RU" sz="2000" b="1" kern="1200" dirty="0" smtClean="0"/>
            <a:t>научно-методическое: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содействие в учебно-методической деятельности учителей географии;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консультирование и сотрудничество в разработке инновационных уроков, помощь творчески работающим учителям в подготовке материалов к изданию и издание учебно-методических и других материалов, содержащих инновации в области географического образования; </a:t>
          </a:r>
          <a:endParaRPr lang="ru-RU" sz="2000" kern="1200" dirty="0"/>
        </a:p>
      </dsp:txBody>
      <dsp:txXfrm>
        <a:off x="216019" y="2223543"/>
        <a:ext cx="5237878" cy="3335900"/>
      </dsp:txXfrm>
    </dsp:sp>
    <dsp:sp modelId="{C0A4D66B-4734-4ACD-B480-327B92C04219}">
      <dsp:nvSpPr>
        <dsp:cNvPr id="0" name=""/>
        <dsp:cNvSpPr/>
      </dsp:nvSpPr>
      <dsp:spPr>
        <a:xfrm>
          <a:off x="5688627" y="1863500"/>
          <a:ext cx="2962092" cy="381691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- </a:t>
          </a:r>
          <a:r>
            <a:rPr lang="ru-RU" sz="2000" b="1" kern="1200" dirty="0" smtClean="0">
              <a:solidFill>
                <a:schemeClr val="tx1"/>
              </a:solidFill>
            </a:rPr>
            <a:t>научно-исследовательское:</a:t>
          </a:r>
          <a:endParaRPr lang="ru-RU" sz="2000" kern="1200" dirty="0">
            <a:solidFill>
              <a:schemeClr val="tx1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solidFill>
                <a:schemeClr val="tx1"/>
              </a:solidFill>
            </a:rPr>
            <a:t>привлечение школьных учителей к методическим и географическим исследованиям;</a:t>
          </a:r>
          <a:endParaRPr lang="ru-RU" sz="2000" kern="1200" dirty="0">
            <a:solidFill>
              <a:schemeClr val="tx1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solidFill>
                <a:schemeClr val="tx1"/>
              </a:solidFill>
            </a:rPr>
            <a:t>создание экспериментальных площадок на базе общеобразовательных учреждений.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5688627" y="1863500"/>
        <a:ext cx="2962092" cy="38169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2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2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2D9574-C409-4E25-BAC8-C4452B7BF775}" type="datetimeFigureOut">
              <a:rPr lang="ru-RU" smtClean="0"/>
              <a:pPr/>
              <a:t>27.08.2019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30E1C7-1ED4-4D41-8773-C527150BB9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997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0E1C7-1ED4-4D41-8773-C527150BB94D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545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реализации информационно-методического сопровождения деятельности общественно-профессиональных сообществ (предметных ассоциаций) при реализации ФГОС общего образования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0E1C7-1ED4-4D41-8773-C527150BB94D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5458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реализации информационно-методического сопровождения деятельности общественно-профессиональных сообществ (предметных ассоциаций) при реализации ФГОС общего образования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0E1C7-1ED4-4D41-8773-C527150BB94D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42117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0E1C7-1ED4-4D41-8773-C527150BB94D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0479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0E1C7-1ED4-4D41-8773-C527150BB94D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2155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0E1C7-1ED4-4D41-8773-C527150BB94D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5233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38A71-888F-4098-B8DB-4F0926576AD1}" type="datetime1">
              <a:rPr lang="ru-RU" smtClean="0"/>
              <a:pPr/>
              <a:t>27.08.2019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1294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FAF0F-6D33-4259-B650-5888ADBCE3ED}" type="datetime1">
              <a:rPr lang="ru-RU" smtClean="0"/>
              <a:pPr/>
              <a:t>27.08.2019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682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FCA5E-E9D1-4896-B736-923C9AE4F3DD}" type="datetime1">
              <a:rPr lang="ru-RU" smtClean="0"/>
              <a:pPr/>
              <a:t>27.08.2019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5399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485C2-57DA-45DB-94CA-EE71E5425662}" type="datetime1">
              <a:rPr lang="ru-RU" smtClean="0"/>
              <a:pPr/>
              <a:t>27.08.2019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219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39397-B3EF-4FC0-8B6C-411CDF5F70FE}" type="datetime1">
              <a:rPr lang="ru-RU" smtClean="0"/>
              <a:pPr/>
              <a:t>27.08.2019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7989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9D0CB-26BF-4C85-9DEC-BE9CBA1139C8}" type="datetime1">
              <a:rPr lang="ru-RU" smtClean="0"/>
              <a:pPr/>
              <a:t>27.08.2019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5951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1029E-1AC1-440D-AABE-0A17D73E2682}" type="datetime1">
              <a:rPr lang="ru-RU" smtClean="0"/>
              <a:pPr/>
              <a:t>27.08.2019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06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A11CC-09E3-451B-8942-329794FEDDDE}" type="datetime1">
              <a:rPr lang="ru-RU" smtClean="0"/>
              <a:pPr/>
              <a:t>27.08.2019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2079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A908A-4DBE-43EB-AE27-84AF36FDF416}" type="datetime1">
              <a:rPr lang="ru-RU" smtClean="0"/>
              <a:pPr/>
              <a:t>27.08.2019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2224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57D38-253A-41B7-B3FF-1D8184EFBAA1}" type="datetime1">
              <a:rPr lang="ru-RU" smtClean="0"/>
              <a:pPr/>
              <a:t>27.08.2019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5345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55AC3-DDA7-4C16-9728-264BA456410B}" type="datetime1">
              <a:rPr lang="ru-RU" smtClean="0"/>
              <a:pPr/>
              <a:t>27.08.2019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7076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889C51-E247-4B20-BA87-7C4739B8CD06}" type="datetime1">
              <a:rPr lang="ru-RU" smtClean="0"/>
              <a:pPr/>
              <a:t>27.08.2019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B9D09-C74D-4F7A-A3BD-940A6A18E4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8947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29.png"/><Relationship Id="rId5" Type="http://schemas.microsoft.com/office/2007/relationships/hdphoto" Target="../media/hdphoto3.wdp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9.xml"/><Relationship Id="rId6" Type="http://schemas.openxmlformats.org/officeDocument/2006/relationships/image" Target="../media/image42.png"/><Relationship Id="rId5" Type="http://schemas.microsoft.com/office/2007/relationships/hdphoto" Target="../media/hdphoto4.wdp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1.xml"/><Relationship Id="rId6" Type="http://schemas.openxmlformats.org/officeDocument/2006/relationships/image" Target="../media/image45.png"/><Relationship Id="rId5" Type="http://schemas.microsoft.com/office/2007/relationships/hdphoto" Target="../media/hdphoto5.wdp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7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2.xml"/><Relationship Id="rId6" Type="http://schemas.openxmlformats.org/officeDocument/2006/relationships/hyperlink" Target="http://www.google.ru/url?sa=i&amp;rct=j&amp;q=&amp;esrc=s&amp;frm=1&amp;source=images&amp;cd=&amp;cad=rja&amp;uact=8&amp;ved=0CAcQjRxqFQoTCOCLpqHVq8cCFaSHcgodGb8BoQ&amp;url=http://futopax.0zed.com/?c=raznie-fotki&amp;p=103&amp;ei=_H3PVeCdLKSPygOZ_oaICg&amp;bvm=bv.99804247,d.bGQ&amp;psig=AFQjCNHVRXU2ykh7o8exqjQdiUXp9EUOpQ&amp;ust=1439747914526821" TargetMode="External"/><Relationship Id="rId5" Type="http://schemas.openxmlformats.org/officeDocument/2006/relationships/image" Target="../media/image46.jpeg"/><Relationship Id="rId4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ru/url?sa=i&amp;rct=j&amp;q=&amp;esrc=s&amp;frm=1&amp;source=images&amp;cd=&amp;cad=rja&amp;uact=8&amp;ved=0CAcQjRxqFQoTCMjPhufgq8cCFeumcgodeigKdg&amp;url=http://rp-california.ru/forum/index.php?/topic/8174-faqcrp-%D0%BA%D0%B0%D0%BA-%D1%83%D1%81%D1%82%D1%80%D0%BE%D0%B8%D1%82%D1%8C%D1%81%D1%8F-%D0%BD%D0%B0-%D1%80%D0%B0%D0%B1%D0%BE%D1%82%D1%83-%D0%B2-%D0%B3%D0%BE%D1%81%D0%BE%D1%80%D0%B3%D0%B0%D0%BD%D0%B8%D0%B7%D0%B0%D1%86%D0%B8%D1%8E/&amp;ei=F4rPVYjoMOvNygP60KiwBw&amp;bvm=bv.99804247,d.bGQ&amp;psig=AFQjCNFDpHR7sR3HC6UEeDmDOWCDi6cONQ&amp;ust=1439750668580329" TargetMode="External"/><Relationship Id="rId3" Type="http://schemas.openxmlformats.org/officeDocument/2006/relationships/image" Target="../media/image1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ru/url?sa=i&amp;rct=j&amp;q=&amp;esrc=s&amp;frm=1&amp;source=images&amp;cd=&amp;cad=rja&amp;uact=8&amp;ved=0CAcQjRxqFQoTCIn43qzgq8cCFWIscgodtfICSg&amp;url=http://penoizolmo.ru/chasto-zadavaemye-voprosy&amp;ei=nYnPVcm1H-LYyAO15YvQBA&amp;bvm=bv.99804247,d.bGQ&amp;psig=AFQjCNFDpHR7sR3HC6UEeDmDOWCDi6cONQ&amp;ust=1439750668580329" TargetMode="External"/><Relationship Id="rId5" Type="http://schemas.openxmlformats.org/officeDocument/2006/relationships/image" Target="../media/image48.jpeg"/><Relationship Id="rId4" Type="http://schemas.openxmlformats.org/officeDocument/2006/relationships/hyperlink" Target="http://www.google.ru/url?sa=i&amp;rct=j&amp;q=&amp;esrc=s&amp;frm=1&amp;source=images&amp;cd=&amp;cad=rja&amp;uact=8&amp;ved=0CAcQjRxqFQoTCJ6n_svfq8cCFSF3cgodzeYDKQ&amp;url=http://tourdom-travel.ru/intervyu-s-ekspertom-v-oblasti-turizma/&amp;ei=0ojPVZ72JKHuyQPNzY_IAg&amp;bvm=bv.99804247,d.bGQ&amp;psig=AFQjCNFDpHR7sR3HC6UEeDmDOWCDi6cONQ&amp;ust=1439750668580329" TargetMode="External"/><Relationship Id="rId9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notesSlide" Target="../notesSlides/notesSlide2.xml"/><Relationship Id="rId7" Type="http://schemas.openxmlformats.org/officeDocument/2006/relationships/diagramQuickStyle" Target="../diagrams/quickStyle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.jpeg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notesSlide" Target="../notesSlides/notesSlide3.xml"/><Relationship Id="rId7" Type="http://schemas.openxmlformats.org/officeDocument/2006/relationships/diagramQuickStyle" Target="../diagrams/quickStyle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1.jpeg"/><Relationship Id="rId9" Type="http://schemas.microsoft.com/office/2007/relationships/diagramDrawing" Target="../diagrams/drawin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608" y="1124744"/>
            <a:ext cx="7319396" cy="540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0307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188640"/>
            <a:ext cx="7200800" cy="1012974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/>
            </a:r>
            <a:br>
              <a:rPr lang="en-US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r>
              <a:rPr lang="en-US" sz="3600" dirty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/>
            </a:r>
            <a:br>
              <a:rPr lang="en-US" sz="3600" dirty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r>
              <a:rPr lang="ru-RU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>НАПРАВЛЕНИЯ ДЕЯТЕЛЬНОСТИ</a:t>
            </a:r>
            <a:br>
              <a:rPr lang="ru-RU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r>
              <a:rPr lang="ru-RU" b="1" dirty="0" smtClean="0">
                <a:solidFill>
                  <a:srgbClr val="002060"/>
                </a:solidFill>
              </a:rPr>
              <a:t>13 -15 </a:t>
            </a:r>
            <a:r>
              <a:rPr lang="ru-RU" b="1" dirty="0">
                <a:solidFill>
                  <a:srgbClr val="002060"/>
                </a:solidFill>
              </a:rPr>
              <a:t>февраля 2019 </a:t>
            </a:r>
            <a:r>
              <a:rPr lang="ru-RU" b="1" dirty="0" smtClean="0">
                <a:solidFill>
                  <a:srgbClr val="002060"/>
                </a:solidFill>
              </a:rPr>
              <a:t>г</a:t>
            </a:r>
            <a:r>
              <a:rPr lang="ru-RU" b="1" dirty="0">
                <a:solidFill>
                  <a:srgbClr val="002060"/>
                </a:solidFill>
              </a:rPr>
              <a:t/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4036" y="1167091"/>
            <a:ext cx="49320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КПК «Система </a:t>
            </a:r>
            <a:r>
              <a:rPr lang="ru-RU" sz="3600" b="1" dirty="0">
                <a:solidFill>
                  <a:srgbClr val="C00000"/>
                </a:solidFill>
              </a:rPr>
              <a:t>подготовки обучающихся к ОГЭ и ЕГЭ по географии»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3560" y="1223055"/>
            <a:ext cx="3810000" cy="28575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3463955"/>
            <a:ext cx="4320480" cy="324036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427984" y="4101996"/>
            <a:ext cx="482453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Семинар </a:t>
            </a:r>
            <a:endParaRPr lang="ru-RU" sz="28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«</a:t>
            </a:r>
            <a:r>
              <a:rPr lang="ru-RU" sz="2800" b="1" dirty="0">
                <a:solidFill>
                  <a:srgbClr val="002060"/>
                </a:solidFill>
              </a:rPr>
              <a:t>Возможности подготовки к государственным итоговым мероприятиям на базе ресурсов Корпорации «Российский учебник»</a:t>
            </a:r>
          </a:p>
        </p:txBody>
      </p:sp>
    </p:spTree>
    <p:extLst>
      <p:ext uri="{BB962C8B-B14F-4D97-AF65-F5344CB8AC3E}">
        <p14:creationId xmlns:p14="http://schemas.microsoft.com/office/powerpoint/2010/main" val="6447072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188640"/>
            <a:ext cx="7200800" cy="1012974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/>
            </a:r>
            <a:br>
              <a:rPr lang="en-US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r>
              <a:rPr lang="en-US" sz="3600" dirty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/>
            </a:r>
            <a:br>
              <a:rPr lang="en-US" sz="3600" dirty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r>
              <a:rPr lang="ru-RU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>НАПРАВЛЕНИЯ ДЕЯТЕЛЬНОСТИ</a:t>
            </a:r>
            <a:br>
              <a:rPr lang="ru-RU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r>
              <a:rPr lang="ru-RU" b="1" dirty="0" smtClean="0">
                <a:solidFill>
                  <a:srgbClr val="002060"/>
                </a:solidFill>
              </a:rPr>
              <a:t>13 -15 </a:t>
            </a:r>
            <a:r>
              <a:rPr lang="ru-RU" b="1" dirty="0">
                <a:solidFill>
                  <a:srgbClr val="002060"/>
                </a:solidFill>
              </a:rPr>
              <a:t>февраля 2019 </a:t>
            </a:r>
            <a:r>
              <a:rPr lang="ru-RU" b="1" dirty="0" smtClean="0">
                <a:solidFill>
                  <a:srgbClr val="002060"/>
                </a:solidFill>
              </a:rPr>
              <a:t>г</a:t>
            </a:r>
            <a:r>
              <a:rPr lang="ru-RU" b="1" dirty="0">
                <a:solidFill>
                  <a:srgbClr val="002060"/>
                </a:solidFill>
              </a:rPr>
              <a:t/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4036" y="1167091"/>
            <a:ext cx="49320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КПК "Современные технологии преподавания предметов естественнонаучного направления на базовом и профильном уровнях в рамках реализации ФГОС"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1" y="3297002"/>
            <a:ext cx="4400465" cy="33003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6076" y="1374241"/>
            <a:ext cx="3917332" cy="522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2851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072" y="1165737"/>
            <a:ext cx="3762919" cy="322937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2608" y="50542"/>
            <a:ext cx="7200800" cy="1012974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/>
            </a:r>
            <a:br>
              <a:rPr lang="en-US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r>
              <a:rPr lang="en-US" sz="3600" dirty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/>
            </a:r>
            <a:br>
              <a:rPr lang="en-US" sz="3600" dirty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r>
              <a:rPr lang="ru-RU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>НАПРАВЛЕНИЯ ДЕЯТЕЛЬНОСТИ</a:t>
            </a:r>
            <a:br>
              <a:rPr lang="ru-RU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r>
              <a:rPr lang="ru-RU" b="1" dirty="0" smtClean="0">
                <a:solidFill>
                  <a:srgbClr val="002060"/>
                </a:solidFill>
              </a:rPr>
              <a:t>наставничество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3347" y="1580094"/>
            <a:ext cx="49320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Городская творческая лаборатория «Меридиан»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Виртуальное наставничество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59" y="3227871"/>
            <a:ext cx="4652828" cy="34896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4191" y="4551069"/>
            <a:ext cx="3034680" cy="216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2713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7176" y="404664"/>
            <a:ext cx="7416824" cy="1012974"/>
          </a:xfrm>
        </p:spPr>
        <p:txBody>
          <a:bodyPr>
            <a:normAutofit fontScale="90000"/>
          </a:bodyPr>
          <a:lstStyle/>
          <a:p>
            <a:pPr lvl="0" algn="l"/>
            <a:r>
              <a:rPr lang="ru-RU" sz="3600" dirty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>НАПРАВЛЕНИЯ </a:t>
            </a:r>
            <a:r>
              <a:rPr lang="ru-RU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>ДЕЯТЕЛЬНОСТИ</a:t>
            </a:r>
            <a:br>
              <a:rPr lang="ru-RU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13-15 августа 2018 года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1304991"/>
            <a:ext cx="450825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800" b="1" dirty="0" smtClean="0">
                <a:solidFill>
                  <a:srgbClr val="C00000"/>
                </a:solidFill>
                <a:latin typeface="Open Sans"/>
                <a:cs typeface="Times New Roman" panose="02020603050405020304" pitchFamily="18" charset="0"/>
              </a:rPr>
              <a:t>Фестиваль 70 лет Томскому отделению </a:t>
            </a:r>
          </a:p>
          <a:p>
            <a:pPr algn="ctr" fontAlgn="base"/>
            <a:r>
              <a:rPr lang="ru-RU" sz="2800" b="1" dirty="0" smtClean="0">
                <a:solidFill>
                  <a:srgbClr val="C00000"/>
                </a:solidFill>
                <a:latin typeface="Open Sans"/>
                <a:cs typeface="Times New Roman" panose="02020603050405020304" pitchFamily="18" charset="0"/>
              </a:rPr>
              <a:t>РГО</a:t>
            </a:r>
            <a:endParaRPr lang="ru-RU" sz="2800" b="1" i="0" dirty="0">
              <a:solidFill>
                <a:srgbClr val="C00000"/>
              </a:solidFill>
              <a:effectLst/>
              <a:latin typeface="Open Sans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807" y="3711683"/>
            <a:ext cx="4480948" cy="29812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295" y="1116801"/>
            <a:ext cx="4348205" cy="28957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7564" y="4058786"/>
            <a:ext cx="3998258" cy="266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4277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014" y="69880"/>
            <a:ext cx="7200800" cy="697271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/>
            </a:r>
            <a:br>
              <a:rPr lang="en-US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r>
              <a:rPr lang="en-US" sz="3600" dirty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/>
            </a:r>
            <a:br>
              <a:rPr lang="en-US" sz="3600" dirty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r>
              <a:rPr lang="ru-RU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>НАПРАВЛЕНИЯ ДЕЯТЕЛЬНОСТИ</a:t>
            </a:r>
            <a:br>
              <a:rPr lang="ru-RU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r>
              <a:rPr lang="ru-RU" b="1" dirty="0" smtClean="0">
                <a:solidFill>
                  <a:srgbClr val="002060"/>
                </a:solidFill>
              </a:rPr>
              <a:t>11 </a:t>
            </a:r>
            <a:r>
              <a:rPr lang="ru-RU" b="1" dirty="0">
                <a:solidFill>
                  <a:srgbClr val="002060"/>
                </a:solidFill>
              </a:rPr>
              <a:t>ноября 2018 </a:t>
            </a:r>
            <a:r>
              <a:rPr lang="ru-RU" b="1" dirty="0" smtClean="0">
                <a:solidFill>
                  <a:srgbClr val="002060"/>
                </a:solidFill>
              </a:rPr>
              <a:t>года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/>
              <a:pPr/>
              <a:t>14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1357442"/>
            <a:ext cx="491989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Open Sans"/>
                <a:cs typeface="Times New Roman" panose="02020603050405020304" pitchFamily="18" charset="0"/>
              </a:rPr>
              <a:t>Образовательная акция «Географический </a:t>
            </a:r>
            <a:r>
              <a:rPr lang="ru-RU" sz="3600" b="1" dirty="0" smtClean="0">
                <a:solidFill>
                  <a:srgbClr val="C00000"/>
                </a:solidFill>
                <a:latin typeface="Open Sans"/>
                <a:cs typeface="Times New Roman" panose="02020603050405020304" pitchFamily="18" charset="0"/>
              </a:rPr>
              <a:t>диктант-2018»</a:t>
            </a:r>
            <a:endParaRPr lang="ru-RU" sz="3600" b="1" dirty="0">
              <a:solidFill>
                <a:srgbClr val="C00000"/>
              </a:solidFill>
              <a:latin typeface="Open Sans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8429" y="1203275"/>
            <a:ext cx="4167291" cy="27781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3695482"/>
            <a:ext cx="4561798" cy="30259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5305" y="3981469"/>
            <a:ext cx="4170247" cy="276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6198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188640"/>
            <a:ext cx="7200800" cy="1012974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/>
            </a:r>
            <a:br>
              <a:rPr lang="en-US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r>
              <a:rPr lang="en-US" sz="3600" dirty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/>
            </a:r>
            <a:br>
              <a:rPr lang="en-US" sz="3600" dirty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r>
              <a:rPr lang="ru-RU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>НАПРАВЛЕНИЯ ДЕЯТЕЛЬНОСТИ</a:t>
            </a:r>
            <a:br>
              <a:rPr lang="ru-RU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r>
              <a:rPr lang="ru-RU" b="1" dirty="0">
                <a:solidFill>
                  <a:srgbClr val="002060"/>
                </a:solidFill>
              </a:rPr>
              <a:t>27 октября 2018 </a:t>
            </a:r>
            <a:r>
              <a:rPr lang="ru-RU" b="1" dirty="0" smtClean="0">
                <a:solidFill>
                  <a:srgbClr val="002060"/>
                </a:solidFill>
              </a:rPr>
              <a:t>года</a:t>
            </a:r>
            <a:r>
              <a:rPr lang="ru-RU" b="1" dirty="0">
                <a:solidFill>
                  <a:srgbClr val="002060"/>
                </a:solidFill>
              </a:rPr>
              <a:t/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57837" y="1247376"/>
            <a:ext cx="482101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800" b="1" dirty="0">
                <a:solidFill>
                  <a:srgbClr val="C00000"/>
                </a:solidFill>
                <a:latin typeface="Open Sans"/>
                <a:cs typeface="Times New Roman" panose="02020603050405020304" pitchFamily="18" charset="0"/>
              </a:rPr>
              <a:t>Региональный географический </a:t>
            </a:r>
            <a:r>
              <a:rPr lang="ru-RU" sz="2800" b="1" dirty="0" smtClean="0">
                <a:solidFill>
                  <a:srgbClr val="C00000"/>
                </a:solidFill>
                <a:latin typeface="Open Sans"/>
                <a:cs typeface="Times New Roman" panose="02020603050405020304" pitchFamily="18" charset="0"/>
              </a:rPr>
              <a:t>образовательный</a:t>
            </a:r>
            <a:r>
              <a:rPr lang="en-US" sz="2800" b="1" dirty="0" smtClean="0">
                <a:solidFill>
                  <a:srgbClr val="C00000"/>
                </a:solidFill>
                <a:latin typeface="Open Sans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  <a:latin typeface="Open Sans"/>
                <a:cs typeface="Times New Roman" panose="02020603050405020304" pitchFamily="18" charset="0"/>
              </a:rPr>
              <a:t>квест</a:t>
            </a:r>
            <a:r>
              <a:rPr lang="ru-RU" sz="2800" b="1" dirty="0" smtClean="0">
                <a:solidFill>
                  <a:srgbClr val="C00000"/>
                </a:solidFill>
                <a:latin typeface="Open Sans"/>
                <a:cs typeface="Times New Roman" panose="02020603050405020304" pitchFamily="18" charset="0"/>
              </a:rPr>
              <a:t> </a:t>
            </a:r>
            <a:endParaRPr lang="en-US" sz="2800" b="1" dirty="0" smtClean="0">
              <a:solidFill>
                <a:srgbClr val="C00000"/>
              </a:solidFill>
              <a:latin typeface="Open Sans"/>
              <a:cs typeface="Times New Roman" panose="02020603050405020304" pitchFamily="18" charset="0"/>
            </a:endParaRPr>
          </a:p>
          <a:p>
            <a:pPr algn="ctr" fontAlgn="base"/>
            <a:r>
              <a:rPr lang="ru-RU" sz="2800" b="1" dirty="0" smtClean="0">
                <a:solidFill>
                  <a:srgbClr val="C00000"/>
                </a:solidFill>
                <a:latin typeface="Open Sans"/>
                <a:cs typeface="Times New Roman" panose="02020603050405020304" pitchFamily="18" charset="0"/>
              </a:rPr>
              <a:t>для </a:t>
            </a:r>
            <a:r>
              <a:rPr lang="ru-RU" sz="2800" b="1" dirty="0">
                <a:solidFill>
                  <a:srgbClr val="C00000"/>
                </a:solidFill>
                <a:latin typeface="Open Sans"/>
                <a:cs typeface="Times New Roman" panose="02020603050405020304" pitchFamily="18" charset="0"/>
              </a:rPr>
              <a:t>обучающихся </a:t>
            </a:r>
            <a:endParaRPr lang="ru-RU" sz="2800" b="1" dirty="0" smtClean="0">
              <a:solidFill>
                <a:srgbClr val="C00000"/>
              </a:solidFill>
              <a:latin typeface="Open Sans"/>
              <a:cs typeface="Times New Roman" panose="02020603050405020304" pitchFamily="18" charset="0"/>
            </a:endParaRPr>
          </a:p>
          <a:p>
            <a:pPr algn="ctr" fontAlgn="base"/>
            <a:r>
              <a:rPr lang="ru-RU" sz="2800" b="1" dirty="0" smtClean="0">
                <a:solidFill>
                  <a:srgbClr val="C00000"/>
                </a:solidFill>
                <a:latin typeface="Open Sans"/>
                <a:cs typeface="Times New Roman" panose="02020603050405020304" pitchFamily="18" charset="0"/>
              </a:rPr>
              <a:t>10 </a:t>
            </a:r>
            <a:r>
              <a:rPr lang="ru-RU" sz="2800" b="1" dirty="0">
                <a:solidFill>
                  <a:srgbClr val="C00000"/>
                </a:solidFill>
                <a:latin typeface="Open Sans"/>
                <a:cs typeface="Times New Roman" panose="02020603050405020304" pitchFamily="18" charset="0"/>
              </a:rPr>
              <a:t>- 11 классов</a:t>
            </a:r>
            <a:endParaRPr lang="ru-RU" sz="2800" b="1" i="0" dirty="0">
              <a:solidFill>
                <a:srgbClr val="C00000"/>
              </a:solidFill>
              <a:effectLst/>
              <a:latin typeface="Open Sans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78856" y="1278760"/>
            <a:ext cx="4032448" cy="26748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8855" y="4019314"/>
            <a:ext cx="4032449" cy="26748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516" y="3565157"/>
            <a:ext cx="4758268" cy="315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0495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188640"/>
            <a:ext cx="7200800" cy="1012974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/>
            </a:r>
            <a:br>
              <a:rPr lang="en-US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r>
              <a:rPr lang="en-US" sz="3600" dirty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/>
            </a:r>
            <a:br>
              <a:rPr lang="en-US" sz="3600" dirty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r>
              <a:rPr lang="ru-RU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>НАПРАВЛЕНИЯ ДЕЯТЕЛЬНОСТИ</a:t>
            </a:r>
            <a:br>
              <a:rPr lang="ru-RU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r>
              <a:rPr lang="ru-RU" b="1" dirty="0" smtClean="0">
                <a:solidFill>
                  <a:srgbClr val="002060"/>
                </a:solidFill>
              </a:rPr>
              <a:t>1</a:t>
            </a:r>
            <a:r>
              <a:rPr lang="en-US" b="1" dirty="0" smtClean="0">
                <a:solidFill>
                  <a:srgbClr val="002060"/>
                </a:solidFill>
              </a:rPr>
              <a:t>2</a:t>
            </a:r>
            <a:r>
              <a:rPr lang="ru-RU" b="1" dirty="0" smtClean="0">
                <a:solidFill>
                  <a:srgbClr val="002060"/>
                </a:solidFill>
              </a:rPr>
              <a:t> октября 2018 г</a:t>
            </a:r>
            <a:r>
              <a:rPr lang="ru-RU" b="1" dirty="0">
                <a:solidFill>
                  <a:srgbClr val="002060"/>
                </a:solidFill>
              </a:rPr>
              <a:t/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/>
              <a:pPr/>
              <a:t>16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1202396"/>
            <a:ext cx="503954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Open Sans"/>
                <a:cs typeface="Times New Roman" panose="02020603050405020304" pitchFamily="18" charset="0"/>
              </a:rPr>
              <a:t>Региональный </a:t>
            </a:r>
            <a:r>
              <a:rPr lang="ru-RU" sz="2800" b="1" dirty="0" err="1" smtClean="0">
                <a:solidFill>
                  <a:srgbClr val="C00000"/>
                </a:solidFill>
                <a:latin typeface="Open Sans"/>
                <a:cs typeface="Times New Roman" panose="02020603050405020304" pitchFamily="18" charset="0"/>
              </a:rPr>
              <a:t>компетентностный</a:t>
            </a:r>
            <a:r>
              <a:rPr lang="ru-RU" sz="2800" b="1" dirty="0" smtClean="0">
                <a:solidFill>
                  <a:srgbClr val="C00000"/>
                </a:solidFill>
                <a:latin typeface="Open Sans"/>
                <a:cs typeface="Times New Roman" panose="02020603050405020304" pitchFamily="18" charset="0"/>
              </a:rPr>
              <a:t> конкурс 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Open Sans"/>
                <a:cs typeface="Times New Roman" panose="02020603050405020304" pitchFamily="18" charset="0"/>
              </a:rPr>
              <a:t>«</a:t>
            </a:r>
            <a:r>
              <a:rPr lang="ru-RU" sz="2800" b="1" dirty="0">
                <a:solidFill>
                  <a:srgbClr val="C00000"/>
                </a:solidFill>
                <a:latin typeface="Open Sans"/>
                <a:cs typeface="Times New Roman" panose="02020603050405020304" pitchFamily="18" charset="0"/>
              </a:rPr>
              <a:t>Путешествие в мир географии» </a:t>
            </a:r>
            <a:endParaRPr lang="en-US" sz="2800" b="1" dirty="0" smtClean="0">
              <a:solidFill>
                <a:srgbClr val="C00000"/>
              </a:solidFill>
              <a:latin typeface="Open Sans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Open Sans"/>
                <a:cs typeface="Times New Roman" panose="02020603050405020304" pitchFamily="18" charset="0"/>
              </a:rPr>
              <a:t>для </a:t>
            </a:r>
            <a:r>
              <a:rPr lang="ru-RU" sz="2800" b="1" dirty="0">
                <a:solidFill>
                  <a:srgbClr val="C00000"/>
                </a:solidFill>
                <a:latin typeface="Open Sans"/>
                <a:cs typeface="Times New Roman" panose="02020603050405020304" pitchFamily="18" charset="0"/>
              </a:rPr>
              <a:t>обучающиеся </a:t>
            </a:r>
            <a:endParaRPr lang="ru-RU" sz="2800" b="1" dirty="0" smtClean="0">
              <a:solidFill>
                <a:srgbClr val="C00000"/>
              </a:solidFill>
              <a:latin typeface="Open Sans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Open Sans"/>
                <a:cs typeface="Times New Roman" panose="02020603050405020304" pitchFamily="18" charset="0"/>
              </a:rPr>
              <a:t>6 </a:t>
            </a:r>
            <a:r>
              <a:rPr lang="ru-RU" sz="2800" b="1" dirty="0">
                <a:solidFill>
                  <a:srgbClr val="C00000"/>
                </a:solidFill>
                <a:latin typeface="Open Sans"/>
                <a:cs typeface="Times New Roman" panose="02020603050405020304" pitchFamily="18" charset="0"/>
              </a:rPr>
              <a:t>- 9 классов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0" y="1266875"/>
            <a:ext cx="4104456" cy="27363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249" y="3771611"/>
            <a:ext cx="4471045" cy="29806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8245" y="4013473"/>
            <a:ext cx="4108251" cy="273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1228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188640"/>
            <a:ext cx="7200800" cy="1012974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/>
            </a:r>
            <a:br>
              <a:rPr lang="en-US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r>
              <a:rPr lang="en-US" sz="3600" dirty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/>
            </a:r>
            <a:br>
              <a:rPr lang="en-US" sz="3600" dirty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r>
              <a:rPr lang="ru-RU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>НАПРАВЛЕНИЯ ДЕЯТЕЛЬНОСТИ</a:t>
            </a:r>
            <a:br>
              <a:rPr lang="ru-RU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r>
              <a:rPr lang="ru-RU" b="1" dirty="0" smtClean="0">
                <a:solidFill>
                  <a:srgbClr val="002060"/>
                </a:solidFill>
              </a:rPr>
              <a:t>1</a:t>
            </a:r>
            <a:r>
              <a:rPr lang="ru-RU" b="1" dirty="0">
                <a:solidFill>
                  <a:srgbClr val="002060"/>
                </a:solidFill>
              </a:rPr>
              <a:t>5</a:t>
            </a:r>
            <a:r>
              <a:rPr lang="ru-RU" b="1" dirty="0" smtClean="0">
                <a:solidFill>
                  <a:srgbClr val="002060"/>
                </a:solidFill>
              </a:rPr>
              <a:t> февраля 2019 г</a:t>
            </a:r>
            <a:r>
              <a:rPr lang="ru-RU" b="1" dirty="0">
                <a:solidFill>
                  <a:srgbClr val="002060"/>
                </a:solidFill>
              </a:rPr>
              <a:t/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/>
              <a:pPr/>
              <a:t>17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1202396"/>
            <a:ext cx="503954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Open Sans"/>
                <a:cs typeface="Times New Roman" panose="02020603050405020304" pitchFamily="18" charset="0"/>
              </a:rPr>
              <a:t>Открытая </a:t>
            </a:r>
            <a:r>
              <a:rPr lang="ru-RU" sz="2800" b="1" dirty="0" err="1">
                <a:solidFill>
                  <a:srgbClr val="C00000"/>
                </a:solidFill>
                <a:latin typeface="Open Sans"/>
                <a:cs typeface="Times New Roman" panose="02020603050405020304" pitchFamily="18" charset="0"/>
              </a:rPr>
              <a:t>метапредметная</a:t>
            </a:r>
            <a:r>
              <a:rPr lang="ru-RU" sz="2800" b="1" dirty="0">
                <a:solidFill>
                  <a:srgbClr val="C00000"/>
                </a:solidFill>
                <a:latin typeface="Open Sans"/>
                <a:cs typeface="Times New Roman" panose="02020603050405020304" pitchFamily="18" charset="0"/>
              </a:rPr>
              <a:t> игра «В мире мусора» </a:t>
            </a:r>
            <a:endParaRPr lang="ru-RU" sz="2800" b="1" dirty="0" smtClean="0">
              <a:solidFill>
                <a:srgbClr val="C00000"/>
              </a:solidFill>
              <a:latin typeface="Open Sans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Open Sans"/>
                <a:cs typeface="Times New Roman" panose="02020603050405020304" pitchFamily="18" charset="0"/>
              </a:rPr>
              <a:t>на </a:t>
            </a:r>
            <a:r>
              <a:rPr lang="ru-RU" sz="2800" b="1" dirty="0">
                <a:solidFill>
                  <a:srgbClr val="C00000"/>
                </a:solidFill>
                <a:latin typeface="Open Sans"/>
                <a:cs typeface="Times New Roman" panose="02020603050405020304" pitchFamily="18" charset="0"/>
              </a:rPr>
              <a:t>базе Академического лицея имени Г.А. Псахье </a:t>
            </a:r>
            <a:endParaRPr lang="ru-RU" sz="2800" b="1" dirty="0" smtClean="0">
              <a:solidFill>
                <a:srgbClr val="C00000"/>
              </a:solidFill>
              <a:latin typeface="Open Sans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Open Sans"/>
                <a:cs typeface="Times New Roman" panose="02020603050405020304" pitchFamily="18" charset="0"/>
              </a:rPr>
              <a:t>г</a:t>
            </a:r>
            <a:r>
              <a:rPr lang="ru-RU" sz="2800" b="1" dirty="0">
                <a:solidFill>
                  <a:srgbClr val="C00000"/>
                </a:solidFill>
                <a:latin typeface="Open Sans"/>
                <a:cs typeface="Times New Roman" panose="02020603050405020304" pitchFamily="18" charset="0"/>
              </a:rPr>
              <a:t>. Томска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3681412"/>
            <a:ext cx="3810000" cy="28575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t="9711"/>
          <a:stretch/>
        </p:blipFill>
        <p:spPr>
          <a:xfrm>
            <a:off x="5046380" y="1478134"/>
            <a:ext cx="3828129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8980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188640"/>
            <a:ext cx="7200800" cy="1012974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/>
            </a:r>
            <a:br>
              <a:rPr lang="en-US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r>
              <a:rPr lang="en-US" sz="3600" dirty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/>
            </a:r>
            <a:br>
              <a:rPr lang="en-US" sz="3600" dirty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r>
              <a:rPr lang="ru-RU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>НАПРАВЛЕНИЯ ДЕЯТЕЛЬНОСТИ</a:t>
            </a:r>
            <a:br>
              <a:rPr lang="ru-RU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r>
              <a:rPr lang="ru-RU" b="1" dirty="0">
                <a:solidFill>
                  <a:srgbClr val="002060"/>
                </a:solidFill>
              </a:rPr>
              <a:t>19 апреля </a:t>
            </a:r>
            <a:r>
              <a:rPr lang="ru-RU" b="1" dirty="0" smtClean="0">
                <a:solidFill>
                  <a:srgbClr val="002060"/>
                </a:solidFill>
              </a:rPr>
              <a:t>2019 г</a:t>
            </a:r>
            <a:r>
              <a:rPr lang="ru-RU" b="1" dirty="0">
                <a:solidFill>
                  <a:srgbClr val="002060"/>
                </a:solidFill>
              </a:rPr>
              <a:t/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/>
              <a:pPr/>
              <a:t>18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1202396"/>
            <a:ext cx="503954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Open Sans"/>
                <a:cs typeface="Times New Roman" panose="02020603050405020304" pitchFamily="18" charset="0"/>
              </a:rPr>
              <a:t>Историко-краеведческий </a:t>
            </a:r>
            <a:r>
              <a:rPr lang="ru-RU" sz="2800" b="1" dirty="0" err="1">
                <a:solidFill>
                  <a:srgbClr val="C00000"/>
                </a:solidFill>
                <a:latin typeface="Open Sans"/>
                <a:cs typeface="Times New Roman" panose="02020603050405020304" pitchFamily="18" charset="0"/>
              </a:rPr>
              <a:t>квест</a:t>
            </a:r>
            <a:r>
              <a:rPr lang="ru-RU" sz="2800" b="1" dirty="0">
                <a:solidFill>
                  <a:srgbClr val="C00000"/>
                </a:solidFill>
                <a:latin typeface="Open Sans"/>
                <a:cs typeface="Times New Roman" panose="02020603050405020304" pitchFamily="18" charset="0"/>
              </a:rPr>
              <a:t> «Визит цесаревича</a:t>
            </a:r>
            <a:r>
              <a:rPr lang="ru-RU" sz="2800" b="1" dirty="0" smtClean="0">
                <a:solidFill>
                  <a:srgbClr val="C00000"/>
                </a:solidFill>
                <a:latin typeface="Open Sans"/>
                <a:cs typeface="Times New Roman" panose="02020603050405020304" pitchFamily="18" charset="0"/>
              </a:rPr>
              <a:t>» на </a:t>
            </a:r>
            <a:r>
              <a:rPr lang="ru-RU" sz="2800" b="1" dirty="0">
                <a:solidFill>
                  <a:srgbClr val="C00000"/>
                </a:solidFill>
                <a:latin typeface="Open Sans"/>
                <a:cs typeface="Times New Roman" panose="02020603050405020304" pitchFamily="18" charset="0"/>
              </a:rPr>
              <a:t>базе Академического лицея имени Г.А. Псахье </a:t>
            </a:r>
            <a:endParaRPr lang="ru-RU" sz="2800" b="1" dirty="0" smtClean="0">
              <a:solidFill>
                <a:srgbClr val="C00000"/>
              </a:solidFill>
              <a:latin typeface="Open Sans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Open Sans"/>
                <a:cs typeface="Times New Roman" panose="02020603050405020304" pitchFamily="18" charset="0"/>
              </a:rPr>
              <a:t>г</a:t>
            </a:r>
            <a:r>
              <a:rPr lang="ru-RU" sz="2800" b="1" dirty="0">
                <a:solidFill>
                  <a:srgbClr val="C00000"/>
                </a:solidFill>
                <a:latin typeface="Open Sans"/>
                <a:cs typeface="Times New Roman" panose="02020603050405020304" pitchFamily="18" charset="0"/>
              </a:rPr>
              <a:t>. Томска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2289" t="23543" r="4504"/>
          <a:stretch/>
        </p:blipFill>
        <p:spPr>
          <a:xfrm>
            <a:off x="251520" y="3466021"/>
            <a:ext cx="4968552" cy="271608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4526" y="1357566"/>
            <a:ext cx="3618402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839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188640"/>
            <a:ext cx="7200800" cy="1012974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/>
            </a:r>
            <a:br>
              <a:rPr lang="en-US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r>
              <a:rPr lang="en-US" sz="3600" dirty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/>
            </a:r>
            <a:br>
              <a:rPr lang="en-US" sz="3600" dirty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r>
              <a:rPr lang="ru-RU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>НАПРАВЛЕНИЯ ДЕЯТЕЛЬНОСТИ</a:t>
            </a:r>
            <a:br>
              <a:rPr lang="ru-RU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r>
              <a:rPr lang="ru-RU" sz="4000" b="1" dirty="0" smtClean="0">
                <a:solidFill>
                  <a:srgbClr val="002060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>образовательный туризм</a:t>
            </a:r>
            <a:r>
              <a:rPr lang="ru-RU" sz="4000" b="1" dirty="0">
                <a:solidFill>
                  <a:srgbClr val="002060"/>
                </a:solidFill>
              </a:rPr>
              <a:t/>
            </a:r>
            <a:br>
              <a:rPr lang="ru-RU" sz="4000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/>
              <a:pPr/>
              <a:t>19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2143" y="1134426"/>
            <a:ext cx="447802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Поездка лучших учеников по маршруту 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«Золотое кольцо 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Томской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12-13 октября 2018 г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15-16 июля 2019 г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b="15603"/>
          <a:stretch/>
        </p:blipFill>
        <p:spPr>
          <a:xfrm>
            <a:off x="4500169" y="1251804"/>
            <a:ext cx="4476750" cy="25161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b="17062"/>
          <a:stretch/>
        </p:blipFill>
        <p:spPr>
          <a:xfrm>
            <a:off x="134786" y="3818046"/>
            <a:ext cx="4748621" cy="29502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5162" y="3794214"/>
            <a:ext cx="3915310" cy="293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8862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4221088"/>
            <a:ext cx="3024336" cy="1752600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  <a:defRPr/>
            </a:pPr>
            <a:r>
              <a:rPr lang="ru-RU" sz="2600" b="1" dirty="0">
                <a:solidFill>
                  <a:srgbClr val="4BACC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Негодина Инна Сергеевна , </a:t>
            </a:r>
          </a:p>
          <a:p>
            <a:pPr lvl="0">
              <a:spcBef>
                <a:spcPts val="0"/>
              </a:spcBef>
              <a:defRPr/>
            </a:pPr>
            <a:r>
              <a:rPr lang="ru-RU" sz="2000" dirty="0">
                <a:solidFill>
                  <a:srgbClr val="4BACC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ru-RU" sz="2000" dirty="0" smtClean="0">
                <a:solidFill>
                  <a:srgbClr val="4BACC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редседатель ассоциации</a:t>
            </a:r>
          </a:p>
          <a:p>
            <a:pPr lvl="0">
              <a:spcBef>
                <a:spcPts val="0"/>
              </a:spcBef>
              <a:defRPr/>
            </a:pPr>
            <a:r>
              <a:rPr lang="ru-RU" sz="2000" dirty="0">
                <a:solidFill>
                  <a:srgbClr val="4BACC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</a:t>
            </a:r>
            <a:r>
              <a:rPr lang="ru-RU" sz="2000" dirty="0" smtClean="0">
                <a:solidFill>
                  <a:srgbClr val="4BACC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чителей географии ТО</a:t>
            </a:r>
            <a:endParaRPr lang="ru-RU" sz="2000" dirty="0">
              <a:solidFill>
                <a:srgbClr val="4BACC6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3347864" y="4362375"/>
            <a:ext cx="5796136" cy="1470025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Роль предметной ассоциации в повышении уровня профессиональной компетентности учителей географии</a:t>
            </a:r>
          </a:p>
        </p:txBody>
      </p:sp>
    </p:spTree>
    <p:extLst>
      <p:ext uri="{BB962C8B-B14F-4D97-AF65-F5344CB8AC3E}">
        <p14:creationId xmlns:p14="http://schemas.microsoft.com/office/powerpoint/2010/main" val="3846643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188640"/>
            <a:ext cx="7200800" cy="1012974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/>
            </a:r>
            <a:br>
              <a:rPr lang="en-US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r>
              <a:rPr lang="en-US" sz="3600" dirty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/>
            </a:r>
            <a:br>
              <a:rPr lang="en-US" sz="3600" dirty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r>
              <a:rPr lang="ru-RU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>НАПРАВЛЕНИЯ ДЕЯТЕЛЬНОСТИ</a:t>
            </a:r>
            <a:br>
              <a:rPr lang="ru-RU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r>
              <a:rPr lang="ru-RU" b="1" dirty="0">
                <a:solidFill>
                  <a:srgbClr val="002060"/>
                </a:solidFill>
              </a:rPr>
              <a:t>8</a:t>
            </a:r>
            <a:r>
              <a:rPr lang="ru-RU" b="1" dirty="0" smtClean="0">
                <a:solidFill>
                  <a:srgbClr val="002060"/>
                </a:solidFill>
              </a:rPr>
              <a:t> июня 2019 г</a:t>
            </a:r>
            <a:r>
              <a:rPr lang="ru-RU" b="1" dirty="0">
                <a:solidFill>
                  <a:srgbClr val="002060"/>
                </a:solidFill>
              </a:rPr>
              <a:t/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/>
              <a:pPr/>
              <a:t>20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2633" y="1296942"/>
            <a:ext cx="489888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Open Sans"/>
                <a:cs typeface="Times New Roman" panose="02020603050405020304" pitchFamily="18" charset="0"/>
              </a:rPr>
              <a:t>Летняя географическая </a:t>
            </a:r>
            <a:r>
              <a:rPr lang="ru-RU" sz="2800" b="1" dirty="0">
                <a:solidFill>
                  <a:srgbClr val="C00000"/>
                </a:solidFill>
                <a:latin typeface="Open Sans"/>
                <a:cs typeface="Times New Roman" panose="02020603050405020304" pitchFamily="18" charset="0"/>
              </a:rPr>
              <a:t>школа </a:t>
            </a:r>
            <a:endParaRPr lang="ru-RU" sz="2800" b="1" dirty="0" smtClean="0">
              <a:solidFill>
                <a:srgbClr val="C00000"/>
              </a:solidFill>
              <a:latin typeface="Open Sans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Open Sans"/>
                <a:cs typeface="Times New Roman" panose="02020603050405020304" pitchFamily="18" charset="0"/>
              </a:rPr>
              <a:t>«</a:t>
            </a:r>
            <a:r>
              <a:rPr lang="ru-RU" sz="2800" b="1" dirty="0">
                <a:solidFill>
                  <a:srgbClr val="C00000"/>
                </a:solidFill>
                <a:latin typeface="Open Sans"/>
                <a:cs typeface="Times New Roman" panose="02020603050405020304" pitchFamily="18" charset="0"/>
              </a:rPr>
              <a:t>Летний полевой практикум»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2898" b="10103"/>
          <a:stretch/>
        </p:blipFill>
        <p:spPr>
          <a:xfrm>
            <a:off x="30419" y="3670137"/>
            <a:ext cx="4613589" cy="28419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8961" y="1323720"/>
            <a:ext cx="4402355" cy="246531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8961" y="4004701"/>
            <a:ext cx="4373044" cy="244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9936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33895"/>
            <a:ext cx="7200800" cy="1012974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/>
            </a:r>
            <a:br>
              <a:rPr lang="en-US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r>
              <a:rPr lang="en-US" sz="3600" dirty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/>
            </a:r>
            <a:br>
              <a:rPr lang="en-US" sz="3600" dirty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r>
              <a:rPr lang="ru-RU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>НАПРАВЛЕНИЯ ДЕЯТЕЛЬНОСТИ</a:t>
            </a:r>
            <a:br>
              <a:rPr lang="ru-RU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r>
              <a:rPr lang="ru-RU" b="1" dirty="0" smtClean="0">
                <a:solidFill>
                  <a:srgbClr val="002060"/>
                </a:solidFill>
              </a:rPr>
              <a:t>некоторые результаты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/>
              <a:pPr/>
              <a:t>21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444927" y="1484784"/>
            <a:ext cx="4147289" cy="2339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Результаты ЕГЭ – 2019</a:t>
            </a:r>
          </a:p>
          <a:p>
            <a:r>
              <a:rPr lang="ru-RU" sz="3200" b="1" dirty="0" smtClean="0"/>
              <a:t>Сдавало 255 (293)</a:t>
            </a:r>
          </a:p>
          <a:p>
            <a:r>
              <a:rPr lang="ru-RU" sz="3200" b="1" dirty="0" smtClean="0"/>
              <a:t>Ср. балл 62, 38 (60, 38)</a:t>
            </a:r>
          </a:p>
          <a:p>
            <a:r>
              <a:rPr lang="ru-RU" sz="3200" b="1" dirty="0" smtClean="0"/>
              <a:t>100 баллов – 3 (2)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86671" y="3582949"/>
            <a:ext cx="903649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Победители профессиональных конкурсов:</a:t>
            </a:r>
          </a:p>
          <a:p>
            <a:r>
              <a:rPr lang="ru-RU" sz="2800" b="1" dirty="0" smtClean="0"/>
              <a:t>ПНПО – Беззубенко С.А.</a:t>
            </a:r>
          </a:p>
          <a:p>
            <a:r>
              <a:rPr lang="ru-RU" sz="2800" b="1" dirty="0" smtClean="0"/>
              <a:t>«Первые шаги в профессии - 2019» - </a:t>
            </a:r>
            <a:r>
              <a:rPr lang="ru-RU" sz="2800" b="1" dirty="0" err="1" smtClean="0"/>
              <a:t>Варзарова</a:t>
            </a:r>
            <a:r>
              <a:rPr lang="ru-RU" sz="2800" b="1" dirty="0" smtClean="0"/>
              <a:t> </a:t>
            </a:r>
            <a:r>
              <a:rPr lang="ru-RU" sz="2800" b="1" dirty="0"/>
              <a:t>Э.Г., </a:t>
            </a:r>
            <a:r>
              <a:rPr lang="ru-RU" sz="2800" b="1" dirty="0" smtClean="0"/>
              <a:t>МБОУ </a:t>
            </a:r>
            <a:r>
              <a:rPr lang="ru-RU" sz="2800" b="1" dirty="0"/>
              <a:t>Академический лицей им. </a:t>
            </a:r>
            <a:r>
              <a:rPr lang="ru-RU" sz="2800" b="1" dirty="0" err="1"/>
              <a:t>Г.А.Псахье</a:t>
            </a:r>
            <a:r>
              <a:rPr lang="ru-RU" sz="2800" b="1" dirty="0"/>
              <a:t> </a:t>
            </a:r>
            <a:endParaRPr lang="ru-RU" sz="2800" b="1" dirty="0" smtClean="0"/>
          </a:p>
          <a:p>
            <a:r>
              <a:rPr lang="ru-RU" sz="2800" b="1" dirty="0"/>
              <a:t> </a:t>
            </a:r>
            <a:r>
              <a:rPr lang="ru-RU" sz="2800" b="1" dirty="0" smtClean="0"/>
              <a:t>Дегтярева </a:t>
            </a:r>
            <a:r>
              <a:rPr lang="ru-RU" sz="2800" b="1" dirty="0"/>
              <a:t>М.А</a:t>
            </a:r>
            <a:r>
              <a:rPr lang="ru-RU" sz="2800" b="1" dirty="0" smtClean="0"/>
              <a:t>., </a:t>
            </a:r>
            <a:r>
              <a:rPr lang="ru-RU" sz="2800" b="1" dirty="0"/>
              <a:t>МАОУ Гуманитарный лицей</a:t>
            </a:r>
            <a:r>
              <a:rPr lang="ru-RU" sz="2800" b="1" dirty="0" smtClean="0"/>
              <a:t>.</a:t>
            </a:r>
          </a:p>
          <a:p>
            <a:r>
              <a:rPr lang="ru-RU" sz="2800" b="1" dirty="0" smtClean="0"/>
              <a:t>Учитель года – Ковалева А. </a:t>
            </a:r>
            <a:r>
              <a:rPr lang="ru-RU" sz="2800" b="1" dirty="0"/>
              <a:t>А., МАОУ СОШ № </a:t>
            </a:r>
            <a:r>
              <a:rPr lang="ru-RU" sz="2800" b="1" dirty="0" smtClean="0"/>
              <a:t>11 </a:t>
            </a:r>
          </a:p>
          <a:p>
            <a:r>
              <a:rPr lang="ru-RU" sz="2800" b="1" dirty="0" smtClean="0"/>
              <a:t>им</a:t>
            </a:r>
            <a:r>
              <a:rPr lang="ru-RU" sz="2800" b="1" dirty="0"/>
              <a:t>. В.И. Смирнова г. Томска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67286" y="1484784"/>
            <a:ext cx="421160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Заключительный этап 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ВСОШ</a:t>
            </a:r>
          </a:p>
          <a:p>
            <a:pPr algn="ctr"/>
            <a:r>
              <a:rPr lang="ru-RU" sz="3200" b="1" dirty="0" smtClean="0"/>
              <a:t>Призеры – 2 чел (1)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1393649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62401"/>
            <a:ext cx="7416824" cy="1012974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/>
            </a:r>
            <a:br>
              <a:rPr lang="en-US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r>
              <a:rPr lang="en-US" sz="3600" dirty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/>
            </a:r>
            <a:br>
              <a:rPr lang="en-US" sz="3600" dirty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r>
              <a:rPr lang="ru-RU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/>
            </a:r>
            <a:br>
              <a:rPr lang="ru-RU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r>
              <a:rPr lang="ru-RU" sz="3600" dirty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/>
            </a:r>
            <a:br>
              <a:rPr lang="ru-RU" sz="3600" dirty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r>
              <a:rPr lang="ru-RU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>НАПРАВЛЕНИЯ ДЕЯТЕЛЬНОСТИ</a:t>
            </a:r>
            <a:br>
              <a:rPr lang="ru-RU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>взаимодействие с РГО</a:t>
            </a:r>
            <a:r>
              <a:rPr lang="ru-RU" b="1" dirty="0">
                <a:solidFill>
                  <a:srgbClr val="002060"/>
                </a:solidFill>
              </a:rPr>
              <a:t/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>
                <a:solidFill>
                  <a:srgbClr val="002060"/>
                </a:solidFill>
              </a:rPr>
              <a:t/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/>
              <a:pPr/>
              <a:t>22</a:t>
            </a:fld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7577"/>
          <a:stretch/>
        </p:blipFill>
        <p:spPr>
          <a:xfrm>
            <a:off x="718137" y="1102915"/>
            <a:ext cx="7968663" cy="55236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/>
          <a:srcRect l="8817" r="9620"/>
          <a:stretch/>
        </p:blipFill>
        <p:spPr>
          <a:xfrm>
            <a:off x="7020272" y="5241419"/>
            <a:ext cx="1812540" cy="148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8386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333152"/>
            <a:ext cx="7560840" cy="8636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altLang="ru-RU" sz="24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>НАПРАВЛЕНИЯ ДЕЯТЕЛЬНОСТИ</a:t>
            </a:r>
          </a:p>
        </p:txBody>
      </p:sp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92896"/>
            <a:ext cx="3352800" cy="344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7" name="Picture 7" descr="http://agilerussia.ru/wp-content/uploads/2012/01/gears_id504648_size430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113" y="2204864"/>
            <a:ext cx="37623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3512096" y="1268760"/>
            <a:ext cx="230425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ФГОС</a:t>
            </a:r>
            <a:endParaRPr lang="ru-RU" sz="5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Нашивка 2"/>
          <p:cNvSpPr/>
          <p:nvPr/>
        </p:nvSpPr>
        <p:spPr>
          <a:xfrm>
            <a:off x="4427984" y="3501008"/>
            <a:ext cx="648072" cy="172819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131840" y="5805264"/>
            <a:ext cx="406311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РЕЗУЛЬТАТ</a:t>
            </a:r>
            <a:endParaRPr lang="ru-RU" sz="5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13954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830888" y="6309320"/>
            <a:ext cx="2133600" cy="365125"/>
          </a:xfrm>
        </p:spPr>
        <p:txBody>
          <a:bodyPr/>
          <a:lstStyle/>
          <a:p>
            <a:fld id="{B46B9D09-C74D-4F7A-A3BD-940A6A18E41D}" type="slidenum">
              <a:rPr lang="ru-RU" sz="1800" smtClean="0">
                <a:solidFill>
                  <a:schemeClr val="accent5">
                    <a:lumMod val="75000"/>
                  </a:schemeClr>
                </a:solidFill>
              </a:rPr>
              <a:pPr/>
              <a:t>24</a:t>
            </a:fld>
            <a:endParaRPr lang="ru-RU" sz="1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395536" y="1268760"/>
            <a:ext cx="8229600" cy="532859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</a:p>
          <a:p>
            <a:pPr marL="0" indent="0" algn="ctr">
              <a:buNone/>
            </a:pPr>
            <a:endParaRPr lang="ru-RU" sz="1700" dirty="0" smtClean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Вопросы?!?</a:t>
            </a: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ru-RU" dirty="0" smtClean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Комментарии?!?</a:t>
            </a:r>
          </a:p>
          <a:p>
            <a:pPr marL="0" indent="0" algn="ctr">
              <a:buNone/>
            </a:pP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ru-RU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2400" dirty="0" smtClean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Негодина Инна Сергеевна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Inna.negodina@mail.ru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90 20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53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7650" name="Picture 2" descr="http://tourdom-travel.ru/wp-content/uploads/2014/05/wttw_support-faq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898" y="4077072"/>
            <a:ext cx="2924960" cy="113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tourdom-travel.ru/wp-content/uploads/2014/05/wttw_support-faq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242" y="4077072"/>
            <a:ext cx="2924960" cy="113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 descr="http://i.penoizolmo.ru/u/3e/f59aa6dde411e48e12c14e4f060499/-/FAQ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74" y="1700808"/>
            <a:ext cx="2232248" cy="223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8" name="Picture 10" descr="http://veter52.ru/wp-content/uploads/faq_image.pn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944226"/>
            <a:ext cx="3083573" cy="172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700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75656" y="404664"/>
            <a:ext cx="75511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A9BB2"/>
                </a:solidFill>
                <a:latin typeface="Candara" panose="020E0502030303020204" pitchFamily="34" charset="0"/>
                <a:cs typeface="Aparajita" panose="020B0604020202020204" pitchFamily="34" charset="0"/>
              </a:rPr>
              <a:t>Целевые направления деятельности</a:t>
            </a:r>
            <a:endParaRPr lang="ru-RU" sz="3200" dirty="0">
              <a:solidFill>
                <a:srgbClr val="0A9BB2"/>
              </a:solidFill>
              <a:latin typeface="Candara" panose="020E0502030303020204" pitchFamily="34" charset="0"/>
              <a:cs typeface="Aparajita" panose="020B0604020202020204" pitchFamily="34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036621229"/>
              </p:ext>
            </p:extLst>
          </p:nvPr>
        </p:nvGraphicFramePr>
        <p:xfrm>
          <a:off x="107504" y="1268760"/>
          <a:ext cx="8784976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7865652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75656" y="404664"/>
            <a:ext cx="75511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A9BB2"/>
                </a:solidFill>
                <a:latin typeface="Candara" panose="020E0502030303020204" pitchFamily="34" charset="0"/>
                <a:cs typeface="Aparajita" panose="020B0604020202020204" pitchFamily="34" charset="0"/>
              </a:rPr>
              <a:t>Целевые направления деятельности</a:t>
            </a:r>
            <a:endParaRPr lang="ru-RU" sz="3200" dirty="0">
              <a:solidFill>
                <a:srgbClr val="0A9BB2"/>
              </a:solidFill>
              <a:latin typeface="Candara" panose="020E0502030303020204" pitchFamily="34" charset="0"/>
              <a:cs typeface="Aparajita" panose="020B0604020202020204" pitchFamily="34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823377768"/>
              </p:ext>
            </p:extLst>
          </p:nvPr>
        </p:nvGraphicFramePr>
        <p:xfrm>
          <a:off x="241854" y="989439"/>
          <a:ext cx="8784976" cy="57519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5822125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7250" y="256538"/>
            <a:ext cx="7200800" cy="1012974"/>
          </a:xfrm>
        </p:spPr>
        <p:txBody>
          <a:bodyPr>
            <a:normAutofit fontScale="90000"/>
          </a:bodyPr>
          <a:lstStyle/>
          <a:p>
            <a:pPr lvl="0"/>
            <a:r>
              <a:rPr lang="ru-RU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>НАПРАВЛЕНИЯ ДЕЯТЕЛЬНОСТИ</a:t>
            </a:r>
            <a:r>
              <a:rPr lang="ru-RU" b="1" dirty="0">
                <a:latin typeface="Times New Roman" pitchFamily="18" charset="0"/>
              </a:rPr>
              <a:t/>
            </a:r>
            <a:br>
              <a:rPr lang="ru-RU" b="1" dirty="0">
                <a:latin typeface="Times New Roman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</a:rPr>
              <a:t>22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</a:rPr>
              <a:t>августа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</a:rPr>
              <a:t>2018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</a:rPr>
              <a:t>года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1259072"/>
            <a:ext cx="50156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Томский Августовский Образовательный Салон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27752" y="4405440"/>
            <a:ext cx="457609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«Актуальные проблемы преподавания географии в основной общеобразовательной школе в связи с введением ФГОС основного общего образования»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25" y="1312399"/>
            <a:ext cx="4463945" cy="297480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15" y="3863975"/>
            <a:ext cx="4286250" cy="28575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92715" y="2383747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Open Sans"/>
              </a:rPr>
              <a:t>«Эффективные образовательные практики предметов естественнонаучного цикла</a:t>
            </a:r>
            <a:r>
              <a:rPr lang="ru-RU" sz="2000" b="1" dirty="0" smtClean="0">
                <a:solidFill>
                  <a:srgbClr val="C00000"/>
                </a:solidFill>
                <a:latin typeface="Open Sans"/>
              </a:rPr>
              <a:t>»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3497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7250" y="256538"/>
            <a:ext cx="7200800" cy="1012974"/>
          </a:xfrm>
        </p:spPr>
        <p:txBody>
          <a:bodyPr>
            <a:normAutofit fontScale="90000"/>
          </a:bodyPr>
          <a:lstStyle/>
          <a:p>
            <a:pPr lvl="0"/>
            <a:r>
              <a:rPr lang="ru-RU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>НАПРАВЛЕНИЯ ДЕЯТЕЛЬНОСТИ</a:t>
            </a:r>
            <a:r>
              <a:rPr lang="ru-RU" b="1" dirty="0">
                <a:latin typeface="Times New Roman" pitchFamily="18" charset="0"/>
              </a:rPr>
              <a:t/>
            </a:r>
            <a:br>
              <a:rPr lang="ru-RU" b="1" dirty="0">
                <a:latin typeface="Times New Roman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</a:rPr>
              <a:t>23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</a:rPr>
              <a:t>августа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</a:rPr>
              <a:t>2019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</a:rPr>
              <a:t>года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71097" y="1284740"/>
            <a:ext cx="467337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Форум </a:t>
            </a:r>
            <a:r>
              <a:rPr lang="ru-RU" sz="2800" b="1" dirty="0">
                <a:solidFill>
                  <a:srgbClr val="C00000"/>
                </a:solidFill>
              </a:rPr>
              <a:t>“Август.PRO: матрица педагогических изменений</a:t>
            </a:r>
            <a:r>
              <a:rPr lang="ru-RU" sz="2800" b="1" dirty="0" smtClean="0">
                <a:solidFill>
                  <a:srgbClr val="C00000"/>
                </a:solidFill>
              </a:rPr>
              <a:t>”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2099820"/>
            <a:ext cx="50156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«Обновление содержания географического образования в рамках реализации национального проекта «Образования»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473" y="1264063"/>
            <a:ext cx="4050960" cy="54012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96" y="3625193"/>
            <a:ext cx="4128376" cy="309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2566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7176" y="404664"/>
            <a:ext cx="7416824" cy="1012974"/>
          </a:xfrm>
        </p:spPr>
        <p:txBody>
          <a:bodyPr>
            <a:normAutofit fontScale="90000"/>
          </a:bodyPr>
          <a:lstStyle/>
          <a:p>
            <a:pPr lvl="0"/>
            <a:r>
              <a:rPr lang="ru-RU" sz="3600" dirty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>НАПРАВЛЕНИЯ </a:t>
            </a:r>
            <a:r>
              <a:rPr lang="ru-RU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>ДЕЯТЕЛЬНОСТИ</a:t>
            </a:r>
            <a:br>
              <a:rPr lang="ru-RU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– 2 ноября 2018 года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1162877"/>
            <a:ext cx="468585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2800" b="1" dirty="0" smtClean="0">
                <a:solidFill>
                  <a:srgbClr val="C00000"/>
                </a:solidFill>
                <a:latin typeface="Open Sans"/>
              </a:rPr>
              <a:t>III </a:t>
            </a:r>
            <a:r>
              <a:rPr lang="ru-RU" sz="2800" b="1" dirty="0" smtClean="0">
                <a:solidFill>
                  <a:srgbClr val="C00000"/>
                </a:solidFill>
                <a:latin typeface="Open Sans"/>
              </a:rPr>
              <a:t>Всероссийский форум </a:t>
            </a:r>
            <a:r>
              <a:rPr lang="ru-RU" sz="2800" b="1" dirty="0">
                <a:solidFill>
                  <a:srgbClr val="C00000"/>
                </a:solidFill>
                <a:latin typeface="Open Sans"/>
              </a:rPr>
              <a:t>образовательных практик</a:t>
            </a:r>
            <a:endParaRPr lang="ru-RU" sz="2800" b="1" i="0" dirty="0">
              <a:solidFill>
                <a:srgbClr val="C00000"/>
              </a:solidFill>
              <a:effectLst/>
              <a:latin typeface="Open San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1515" y="1162877"/>
            <a:ext cx="4276725" cy="2857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40" y="3910330"/>
            <a:ext cx="5105400" cy="28575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02840" y="2525335"/>
            <a:ext cx="469051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Практико-ориентированные </a:t>
            </a:r>
            <a:endParaRPr lang="ru-RU" sz="28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подходы </a:t>
            </a:r>
            <a:r>
              <a:rPr lang="ru-RU" sz="2800" b="1" dirty="0">
                <a:solidFill>
                  <a:srgbClr val="002060"/>
                </a:solidFill>
              </a:rPr>
              <a:t>в процессе обучения географии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/>
          <a:srcRect r="10344"/>
          <a:stretch/>
        </p:blipFill>
        <p:spPr>
          <a:xfrm>
            <a:off x="5240208" y="3941366"/>
            <a:ext cx="3778032" cy="280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0369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7176" y="404664"/>
            <a:ext cx="7416824" cy="1012974"/>
          </a:xfrm>
        </p:spPr>
        <p:txBody>
          <a:bodyPr>
            <a:normAutofit fontScale="90000"/>
          </a:bodyPr>
          <a:lstStyle/>
          <a:p>
            <a:pPr lvl="0" algn="l"/>
            <a:r>
              <a:rPr lang="ru-RU" sz="3600" dirty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>НАПРАВЛЕНИЯ </a:t>
            </a:r>
            <a:r>
              <a:rPr lang="ru-RU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>ДЕЯТЕЛЬНОСТИ</a:t>
            </a:r>
            <a:br>
              <a:rPr lang="ru-RU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28 и 29 августа 2018 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года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1304991"/>
            <a:ext cx="450825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2800" b="1" dirty="0" smtClean="0">
                <a:solidFill>
                  <a:srgbClr val="C00000"/>
                </a:solidFill>
                <a:latin typeface="Open Sans"/>
              </a:rPr>
              <a:t>I </a:t>
            </a:r>
            <a:r>
              <a:rPr lang="ru-RU" sz="2800" b="1" dirty="0" smtClean="0">
                <a:solidFill>
                  <a:srgbClr val="C00000"/>
                </a:solidFill>
                <a:latin typeface="Open Sans"/>
              </a:rPr>
              <a:t>Региональная олимпиада </a:t>
            </a:r>
            <a:r>
              <a:rPr lang="ru-RU" sz="2800" b="1" dirty="0">
                <a:solidFill>
                  <a:srgbClr val="C00000"/>
                </a:solidFill>
                <a:latin typeface="Open Sans"/>
              </a:rPr>
              <a:t>учителей в области географического образования</a:t>
            </a:r>
            <a:endParaRPr lang="ru-RU" sz="2800" b="1" i="0" dirty="0">
              <a:solidFill>
                <a:srgbClr val="C00000"/>
              </a:solidFill>
              <a:effectLst/>
              <a:latin typeface="Open San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1990" y="1304991"/>
            <a:ext cx="4295775" cy="28575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300" y="3697139"/>
            <a:ext cx="4559300" cy="302433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457848" y="4162491"/>
            <a:ext cx="48440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69 учителей 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из </a:t>
            </a:r>
            <a:r>
              <a:rPr lang="ru-RU" sz="2400" b="1" dirty="0">
                <a:solidFill>
                  <a:srgbClr val="002060"/>
                </a:solidFill>
              </a:rPr>
              <a:t>18 муниципальных образований Томской области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793779" y="5347240"/>
            <a:ext cx="39604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3</a:t>
            </a:r>
            <a:r>
              <a:rPr lang="ru-RU" sz="2400" b="1" dirty="0" smtClean="0">
                <a:solidFill>
                  <a:srgbClr val="002060"/>
                </a:solidFill>
              </a:rPr>
              <a:t>4 педагога </a:t>
            </a:r>
            <a:r>
              <a:rPr lang="ru-RU" sz="2400" b="1" dirty="0">
                <a:solidFill>
                  <a:srgbClr val="002060"/>
                </a:solidFill>
              </a:rPr>
              <a:t>награждены дипломами победителя  и </a:t>
            </a:r>
            <a:r>
              <a:rPr lang="ru-RU" sz="2400" b="1" dirty="0" smtClean="0">
                <a:solidFill>
                  <a:srgbClr val="002060"/>
                </a:solidFill>
              </a:rPr>
              <a:t>призера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5009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7176" y="404664"/>
            <a:ext cx="7416824" cy="1012974"/>
          </a:xfrm>
        </p:spPr>
        <p:txBody>
          <a:bodyPr>
            <a:normAutofit fontScale="90000"/>
          </a:bodyPr>
          <a:lstStyle/>
          <a:p>
            <a:pPr lvl="0" algn="l"/>
            <a:r>
              <a:rPr lang="ru-RU" sz="3600" dirty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>НАПРАВЛЕНИЯ </a:t>
            </a:r>
            <a:r>
              <a:rPr lang="ru-RU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>ДЕЯТЕЛЬНОСТИ</a:t>
            </a:r>
            <a:br>
              <a:rPr lang="ru-RU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январь – февраль 2019 г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107" y="1268680"/>
            <a:ext cx="396044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2800" b="1" dirty="0" smtClean="0">
                <a:solidFill>
                  <a:srgbClr val="C00000"/>
                </a:solidFill>
                <a:latin typeface="Open Sans"/>
              </a:rPr>
              <a:t>I </a:t>
            </a:r>
            <a:r>
              <a:rPr lang="ru-RU" sz="2800" b="1" dirty="0" smtClean="0">
                <a:solidFill>
                  <a:srgbClr val="C00000"/>
                </a:solidFill>
                <a:latin typeface="Open Sans"/>
              </a:rPr>
              <a:t>Межрегиональный конкурс методических материалов «Реализация требований ФГОС в области географического образования»</a:t>
            </a:r>
            <a:endParaRPr lang="ru-RU" sz="2800" b="1" i="0" dirty="0">
              <a:solidFill>
                <a:srgbClr val="C00000"/>
              </a:solidFill>
              <a:effectLst/>
              <a:latin typeface="Open San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99942" y="4508855"/>
            <a:ext cx="48440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приняли участие 90 педагогов из 15 муниципалитетов Томской области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770910" y="5547430"/>
            <a:ext cx="39604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5</a:t>
            </a:r>
            <a:r>
              <a:rPr lang="en-US" sz="2400" b="1" dirty="0" smtClean="0">
                <a:solidFill>
                  <a:srgbClr val="002060"/>
                </a:solidFill>
              </a:rPr>
              <a:t>2</a:t>
            </a:r>
            <a:r>
              <a:rPr lang="ru-RU" sz="2400" b="1" dirty="0" smtClean="0">
                <a:solidFill>
                  <a:srgbClr val="002060"/>
                </a:solidFill>
              </a:rPr>
              <a:t> педагог</a:t>
            </a:r>
            <a:r>
              <a:rPr lang="ru-RU" sz="2400" b="1" dirty="0">
                <a:solidFill>
                  <a:srgbClr val="002060"/>
                </a:solidFill>
              </a:rPr>
              <a:t>а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>
                <a:solidFill>
                  <a:srgbClr val="002060"/>
                </a:solidFill>
              </a:rPr>
              <a:t>награждены дипломами победителя  и </a:t>
            </a:r>
            <a:r>
              <a:rPr lang="ru-RU" sz="2400" b="1" dirty="0" smtClean="0">
                <a:solidFill>
                  <a:srgbClr val="002060"/>
                </a:solidFill>
              </a:rPr>
              <a:t>призера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3905" y="5140988"/>
            <a:ext cx="1612455" cy="161245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954" t="7401" b="7946"/>
          <a:stretch/>
        </p:blipFill>
        <p:spPr>
          <a:xfrm>
            <a:off x="4299942" y="1192670"/>
            <a:ext cx="4789770" cy="334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2249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3830</TotalTime>
  <Words>600</Words>
  <Application>Microsoft Office PowerPoint</Application>
  <PresentationFormat>Экран (4:3)</PresentationFormat>
  <Paragraphs>133</Paragraphs>
  <Slides>24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1" baseType="lpstr">
      <vt:lpstr>Aparajita</vt:lpstr>
      <vt:lpstr>Arial</vt:lpstr>
      <vt:lpstr>Calibri</vt:lpstr>
      <vt:lpstr>Candara</vt:lpstr>
      <vt:lpstr>Open Sans</vt:lpstr>
      <vt:lpstr>Times New Roman</vt:lpstr>
      <vt:lpstr>Тема Office</vt:lpstr>
      <vt:lpstr>Презентация PowerPoint</vt:lpstr>
      <vt:lpstr>Роль предметной ассоциации в повышении уровня профессиональной компетентности учителей географии</vt:lpstr>
      <vt:lpstr>Презентация PowerPoint</vt:lpstr>
      <vt:lpstr>Презентация PowerPoint</vt:lpstr>
      <vt:lpstr>НАПРАВЛЕНИЯ ДЕЯТЕЛЬНОСТИ 22 августа 2018 года</vt:lpstr>
      <vt:lpstr>НАПРАВЛЕНИЯ ДЕЯТЕЛЬНОСТИ 23 августа 2019 года</vt:lpstr>
      <vt:lpstr>НАПРАВЛЕНИЯ ДЕЯТЕЛЬНОСТИ 1 – 2 ноября 2018 года </vt:lpstr>
      <vt:lpstr>НАПРАВЛЕНИЯ ДЕЯТЕЛЬНОСТИ 28 и 29 августа 2018 года </vt:lpstr>
      <vt:lpstr>НАПРАВЛЕНИЯ ДЕЯТЕЛЬНОСТИ январь – февраль 2019 г </vt:lpstr>
      <vt:lpstr>  НАПРАВЛЕНИЯ ДЕЯТЕЛЬНОСТИ 13 -15 февраля 2019 г  </vt:lpstr>
      <vt:lpstr>  НАПРАВЛЕНИЯ ДЕЯТЕЛЬНОСТИ 13 -15 февраля 2019 г  </vt:lpstr>
      <vt:lpstr>  НАПРАВЛЕНИЯ ДЕЯТЕЛЬНОСТИ наставничество </vt:lpstr>
      <vt:lpstr>НАПРАВЛЕНИЯ ДЕЯТЕЛЬНОСТИ 13-15 августа 2018 года </vt:lpstr>
      <vt:lpstr>  НАПРАВЛЕНИЯ ДЕЯТЕЛЬНОСТИ 11 ноября 2018 года </vt:lpstr>
      <vt:lpstr>  НАПРАВЛЕНИЯ ДЕЯТЕЛЬНОСТИ 27 октября 2018 года  </vt:lpstr>
      <vt:lpstr>  НАПРАВЛЕНИЯ ДЕЯТЕЛЬНОСТИ 12 октября 2018 г  </vt:lpstr>
      <vt:lpstr>  НАПРАВЛЕНИЯ ДЕЯТЕЛЬНОСТИ 15 февраля 2019 г  </vt:lpstr>
      <vt:lpstr>  НАПРАВЛЕНИЯ ДЕЯТЕЛЬНОСТИ 19 апреля 2019 г  </vt:lpstr>
      <vt:lpstr>  НАПРАВЛЕНИЯ ДЕЯТЕЛЬНОСТИ образовательный туризм  </vt:lpstr>
      <vt:lpstr>  НАПРАВЛЕНИЯ ДЕЯТЕЛЬНОСТИ 8 июня 2019 г  </vt:lpstr>
      <vt:lpstr>  НАПРАВЛЕНИЯ ДЕЯТЕЛЬНОСТИ некоторые результаты </vt:lpstr>
      <vt:lpstr>    НАПРАВЛЕНИЯ ДЕЯТЕЛЬНОСТИ взаимодействие с РГО    </vt:lpstr>
      <vt:lpstr>НАПРАВЛЕНИЯ ДЕЯТЕЛЬНОСТИ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Переход на ФГОС  основной образовательной школы в штатном режиме</dc:title>
  <dc:creator>Елена</dc:creator>
  <cp:lastModifiedBy>Хозяйка</cp:lastModifiedBy>
  <cp:revision>175</cp:revision>
  <dcterms:created xsi:type="dcterms:W3CDTF">2015-08-07T17:34:38Z</dcterms:created>
  <dcterms:modified xsi:type="dcterms:W3CDTF">2019-08-27T01:04:25Z</dcterms:modified>
</cp:coreProperties>
</file>