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37"/>
  </p:notesMasterIdLst>
  <p:sldIdLst>
    <p:sldId id="256" r:id="rId2"/>
    <p:sldId id="265" r:id="rId3"/>
    <p:sldId id="275" r:id="rId4"/>
    <p:sldId id="274" r:id="rId5"/>
    <p:sldId id="257" r:id="rId6"/>
    <p:sldId id="266" r:id="rId7"/>
    <p:sldId id="301" r:id="rId8"/>
    <p:sldId id="278" r:id="rId9"/>
    <p:sldId id="298" r:id="rId10"/>
    <p:sldId id="276" r:id="rId11"/>
    <p:sldId id="291" r:id="rId12"/>
    <p:sldId id="269" r:id="rId13"/>
    <p:sldId id="271" r:id="rId14"/>
    <p:sldId id="302" r:id="rId15"/>
    <p:sldId id="290" r:id="rId16"/>
    <p:sldId id="285" r:id="rId17"/>
    <p:sldId id="286" r:id="rId18"/>
    <p:sldId id="283" r:id="rId19"/>
    <p:sldId id="284" r:id="rId20"/>
    <p:sldId id="292" r:id="rId21"/>
    <p:sldId id="294" r:id="rId22"/>
    <p:sldId id="295" r:id="rId23"/>
    <p:sldId id="299" r:id="rId24"/>
    <p:sldId id="304" r:id="rId25"/>
    <p:sldId id="305" r:id="rId26"/>
    <p:sldId id="260" r:id="rId27"/>
    <p:sldId id="267" r:id="rId28"/>
    <p:sldId id="262" r:id="rId29"/>
    <p:sldId id="258" r:id="rId30"/>
    <p:sldId id="270" r:id="rId31"/>
    <p:sldId id="272" r:id="rId32"/>
    <p:sldId id="293" r:id="rId33"/>
    <p:sldId id="300" r:id="rId34"/>
    <p:sldId id="297" r:id="rId35"/>
    <p:sldId id="30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75" autoAdjust="0"/>
  </p:normalViewPr>
  <p:slideViewPr>
    <p:cSldViewPr>
      <p:cViewPr varScale="1">
        <p:scale>
          <a:sx n="76" d="100"/>
          <a:sy n="76" d="100"/>
        </p:scale>
        <p:origin x="-6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F785C-7E79-4920-8D27-643402F8AE1F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EDD6C-9F63-4312-9B98-12A1762E4AE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85DFF-BDC9-44D1-89B2-B98987599324}" type="datetime1">
              <a:rPr lang="ru-RU" smtClean="0"/>
              <a:t>22.08.2018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Ромашова Т.В. - доцент Томского госуниверситета 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547B8C-CB90-4191-8344-372C5CC6C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3473A-2A65-46D7-B29D-B0743C408B33}" type="datetime1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Ромашова Т.В. - доцент Томского госуниверситета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8C-CB90-4191-8344-372C5CC6C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FBE5-E7AA-4D80-A578-82910B952B84}" type="datetime1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Ромашова Т.В. - доцент Томского госуниверситета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8C-CB90-4191-8344-372C5CC6C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207F3-C72A-46C2-902C-B310D29436EF}" type="datetime1">
              <a:rPr lang="ru-RU" smtClean="0"/>
              <a:t>22.08.2018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Ромашова Т.В. - доцент Томского госуниверситета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D49D6-593C-4183-BA4D-06B34DF67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0790-FB1A-4050-A72C-AD5354C94231}" type="datetime1">
              <a:rPr lang="ru-RU" smtClean="0"/>
              <a:t>22.08.2018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ru-RU" smtClean="0"/>
              <a:t>Ромашова Т.В. - доцент Томского госуниверситета 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547B8C-CB90-4191-8344-372C5CC6C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2CDAB-F9EF-4A04-871D-B3C304A24638}" type="datetime1">
              <a:rPr lang="ru-RU" smtClean="0"/>
              <a:t>22.08.2018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Ромашова Т.В. - доцент Томского госуниверситета 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8C-CB90-4191-8344-372C5CC6C9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9F34-02E5-4788-A76B-4C5BF19622C9}" type="datetime1">
              <a:rPr lang="ru-RU" smtClean="0"/>
              <a:t>22.08.2018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Ромашова Т.В. - доцент Томского госуниверситета 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8C-CB90-4191-8344-372C5CC6C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4959E-6B07-4A9E-8E61-EFE212436FFC}" type="datetime1">
              <a:rPr lang="ru-RU" smtClean="0"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Ромашова Т.В. - доцент Томского госуниверситета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6547B8C-CB90-4191-8344-372C5CC6C9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D80D-FCCE-4204-BEDC-562A0B368F40}" type="datetime1">
              <a:rPr lang="ru-RU" smtClean="0"/>
              <a:t>22.08.2018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Ромашова Т.В. - доцент Томского госуниверситета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8C-CB90-4191-8344-372C5CC6C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1010-05BD-4E5D-8D7B-F2932C446D86}" type="datetime1">
              <a:rPr lang="ru-RU" smtClean="0"/>
              <a:t>22.08.2018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Ромашова Т.В. - доцент Томского госуниверситета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8C-CB90-4191-8344-372C5CC6C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1D7CC-B2B6-442E-97B2-3B8F9A351473}" type="datetime1">
              <a:rPr lang="ru-RU" smtClean="0"/>
              <a:t>22.08.2018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Ромашова Т.В. - доцент Томского госуниверситета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8C-CB90-4191-8344-372C5CC6C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B775-617D-4ACF-BC7B-F64E721853B4}" type="datetime1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Ромашова Т.В. - доцент Томского госуниверситета 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8C-CB90-4191-8344-372C5CC6C9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9B4600-07ED-466E-8BE3-22B3ABCF181B}" type="datetime1">
              <a:rPr lang="ru-RU" smtClean="0"/>
              <a:t>22.08.2018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Ромашова Т.В. - доцент Томского госуниверситета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547B8C-CB90-4191-8344-372C5CC6C9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a.gov/library/publications/the-world-factbook/geos/ao.html" TargetMode="External"/><Relationship Id="rId2" Type="http://schemas.openxmlformats.org/officeDocument/2006/relationships/hyperlink" Target="https://www.cia.gov/library/publications/the-world-factbook/geos/cd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a.gov/library/publications/the-world-factbook/geos/od.html" TargetMode="External"/><Relationship Id="rId2" Type="http://schemas.openxmlformats.org/officeDocument/2006/relationships/hyperlink" Target="https://www.cia.gov/library/publications/the-world-factbook/geos/sa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hyperlink" Target="http://www.unep.org/geo/geo3/russian/132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unep.org/geo/geo3/russian/images/fig58.gif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ru.wikipedia.org/wiki/%D0%97%D0%B0%D0%BA%D0%BE%D0%BD_%D0%B3%D0%B8%D0%BF%D0%B5%D1%80%D0%B1%D0%BE%D0%BB%D0%B8%D1%87%D0%B5%D1%81%D0%BA%D0%BE%D0%B3%D0%BE_%D1%80%D0%BE%D1%81%D1%82%D0%B0_%D1%87%D0%B8%D1%81%D0%BB%D0%B5%D0%BD%D0%BD%D0%BE%D1%81%D1%82%D0%B8_%D0%BD%D0%B0%D1%81%D0%B5%D0%BB%D0%B5%D0%BD%D0%B8%D1%8F_%D0%97%D0%B5%D0%BC%D0%BB%D0%B8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Методические акценты в изучении географии населения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60648"/>
            <a:ext cx="51480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Августовский образовательный салон - 2018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92080" y="6165304"/>
            <a:ext cx="385192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Ромашова Т.В., доцент НИ Томского государственного университета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8988552" cy="13876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Пирамиды населения, </a:t>
            </a:r>
            <a:br>
              <a:rPr lang="ru-RU" sz="3100" dirty="0" smtClean="0"/>
            </a:br>
            <a:r>
              <a:rPr lang="ru-RU" sz="3100" dirty="0" smtClean="0"/>
              <a:t>характерные для разных стадий демографического перехода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0" name="Picture 2" descr="VJankelevich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64052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3717032"/>
            <a:ext cx="87129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Диапазон возраста 15—65 лет — работающее </a:t>
            </a:r>
            <a:r>
              <a:rPr lang="ru-RU" sz="2000" dirty="0" smtClean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население</a:t>
            </a:r>
          </a:p>
          <a:p>
            <a:endParaRPr lang="ru-RU" sz="2400" dirty="0" smtClean="0">
              <a:solidFill>
                <a:srgbClr val="4E3B30"/>
              </a:solidFill>
              <a:effectLst>
                <a:reflection blurRad="12700" stA="48000" endA="300" endPos="55000" dir="5400000" sy="-90000" algn="bl" rotWithShape="0"/>
              </a:effectLst>
              <a:latin typeface="Franklin Gothic Medium"/>
              <a:ea typeface="+mj-ea"/>
              <a:cs typeface="+mj-cs"/>
            </a:endParaRPr>
          </a:p>
          <a:p>
            <a:pPr algn="ctr"/>
            <a:r>
              <a:rPr lang="ru-RU" sz="2400" dirty="0" smtClean="0"/>
              <a:t>Биологическая классификация возрастов Г. </a:t>
            </a:r>
            <a:r>
              <a:rPr lang="ru-RU" sz="2400" dirty="0" err="1" smtClean="0"/>
              <a:t>Сундберга</a:t>
            </a:r>
            <a:endParaRPr lang="ru-RU" sz="2400" dirty="0"/>
          </a:p>
        </p:txBody>
      </p:sp>
      <p:pic>
        <p:nvPicPr>
          <p:cNvPr id="32772" name="Picture 4" descr="https://studme.org/imag/sociolog/kar_dem/image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725144"/>
            <a:ext cx="6341237" cy="1728192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8C-CB90-4191-8344-372C5CC6C983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355976" y="6525345"/>
            <a:ext cx="4320480" cy="332656"/>
          </a:xfrm>
        </p:spPr>
        <p:txBody>
          <a:bodyPr/>
          <a:lstStyle/>
          <a:p>
            <a:r>
              <a:rPr lang="ru-RU" dirty="0" smtClean="0"/>
              <a:t>Ромашова Т.В. - доцент Томского госуниверситета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r>
              <a:rPr lang="ru-RU" dirty="0" smtClean="0"/>
              <a:t>Решение  демографических задач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59688" cy="2880320"/>
          </a:xfrm>
          <a:solidFill>
            <a:srgbClr val="FFC000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800" b="1" dirty="0" smtClean="0"/>
              <a:t>     Определите тип возрастной структуры для мира по данным:</a:t>
            </a:r>
          </a:p>
          <a:p>
            <a:pPr>
              <a:buNone/>
            </a:pPr>
            <a:r>
              <a:rPr lang="ru-RU" sz="3800" b="1" dirty="0" smtClean="0"/>
              <a:t> </a:t>
            </a:r>
            <a:r>
              <a:rPr lang="ru-RU" sz="3800" dirty="0" smtClean="0"/>
              <a:t>0-14 лет: 25,44% (мужчины 963 981 944 женщины / </a:t>
            </a:r>
            <a:r>
              <a:rPr lang="ru-RU" sz="3800" dirty="0" err="1" smtClean="0"/>
              <a:t>женщины</a:t>
            </a:r>
            <a:r>
              <a:rPr lang="ru-RU" sz="3800" dirty="0" smtClean="0"/>
              <a:t> 898 974 458) </a:t>
            </a:r>
          </a:p>
          <a:p>
            <a:pPr>
              <a:buNone/>
            </a:pPr>
            <a:r>
              <a:rPr lang="ru-RU" sz="3800" dirty="0" smtClean="0"/>
              <a:t>15-24 года: 16,16% (мужчины 611 311 930 / женщины 572 229 547) </a:t>
            </a:r>
          </a:p>
          <a:p>
            <a:pPr>
              <a:buNone/>
            </a:pPr>
            <a:r>
              <a:rPr lang="ru-RU" sz="3800" dirty="0" smtClean="0"/>
              <a:t>25-54 года: 41,12% (мужчины 1,522,999,578 / женщины 1,488,011,505) </a:t>
            </a:r>
          </a:p>
          <a:p>
            <a:pPr>
              <a:buNone/>
            </a:pPr>
            <a:r>
              <a:rPr lang="ru-RU" sz="3800" dirty="0" smtClean="0"/>
              <a:t>55-64 года: 8,6% мужчина 307 262 939 / женщина 322 668 546</a:t>
            </a:r>
          </a:p>
          <a:p>
            <a:pPr>
              <a:buNone/>
            </a:pPr>
            <a:r>
              <a:rPr lang="ru-RU" sz="3800" dirty="0" smtClean="0"/>
              <a:t>65 лет и старше: 8,68% (мужчина 283,540,918 / женщина 352,206,092) (2017 место</a:t>
            </a:r>
          </a:p>
          <a:p>
            <a:pPr>
              <a:buNone/>
            </a:pPr>
            <a:endParaRPr lang="ru-RU" sz="26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272676"/>
            <a:ext cx="8568952" cy="23083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</a:t>
            </a:r>
            <a:r>
              <a:rPr lang="ru-RU" sz="2400" b="1" dirty="0" smtClean="0"/>
              <a:t>Вычислить количество коэффициенты смертности, естественного прироста населения и старения Японии</a:t>
            </a:r>
            <a:r>
              <a:rPr lang="ru-RU" sz="2400" dirty="0" smtClean="0"/>
              <a:t>, если на конец 2017 года численность населения была равна 126 236 090 чел., умерло – 1 266 380 чел, а коэффициент рождаемости – 8,3 промилле. На территории Японии в 2017году проживало 28 879 030 чел. в возрасте 60+ лет.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8C-CB90-4191-8344-372C5CC6C983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851920" y="6597352"/>
            <a:ext cx="4752528" cy="260648"/>
          </a:xfrm>
        </p:spPr>
        <p:txBody>
          <a:bodyPr/>
          <a:lstStyle/>
          <a:p>
            <a:r>
              <a:rPr lang="ru-RU" dirty="0" smtClean="0"/>
              <a:t>Ромашова Т.В. - доцент Томского госуниверситета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2"/>
          <p:cNvSpPr txBox="1">
            <a:spLocks noChangeArrowheads="1"/>
          </p:cNvSpPr>
          <p:nvPr/>
        </p:nvSpPr>
        <p:spPr bwMode="auto">
          <a:xfrm>
            <a:off x="142875" y="857250"/>
            <a:ext cx="9001125" cy="5238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6600CC"/>
                </a:solidFill>
                <a:latin typeface="Calibri" pitchFamily="34" charset="0"/>
              </a:rPr>
              <a:t>1 этап: преобладание смертности от внешних причин</a:t>
            </a:r>
          </a:p>
        </p:txBody>
      </p:sp>
      <p:sp>
        <p:nvSpPr>
          <p:cNvPr id="17411" name="Text Box 43"/>
          <p:cNvSpPr txBox="1">
            <a:spLocks noChangeArrowheads="1"/>
          </p:cNvSpPr>
          <p:nvPr/>
        </p:nvSpPr>
        <p:spPr bwMode="auto">
          <a:xfrm>
            <a:off x="0" y="1928813"/>
            <a:ext cx="8929688" cy="554037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>
                <a:solidFill>
                  <a:srgbClr val="6600CC"/>
                </a:solidFill>
                <a:latin typeface="Calibri" pitchFamily="34" charset="0"/>
              </a:rPr>
              <a:t>2 этап: преобладание смертности от инфекций</a:t>
            </a:r>
          </a:p>
        </p:txBody>
      </p:sp>
      <p:sp>
        <p:nvSpPr>
          <p:cNvPr id="17412" name="Text Box 44"/>
          <p:cNvSpPr txBox="1">
            <a:spLocks noChangeArrowheads="1"/>
          </p:cNvSpPr>
          <p:nvPr/>
        </p:nvSpPr>
        <p:spPr bwMode="auto">
          <a:xfrm>
            <a:off x="0" y="3143250"/>
            <a:ext cx="9144000" cy="95567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3 этап: преобладание смертности от дегенеративных (старческих)</a:t>
            </a:r>
            <a:r>
              <a:rPr lang="ru-RU" sz="2800">
                <a:latin typeface="Arial" charset="0"/>
              </a:rPr>
              <a:t> и</a:t>
            </a:r>
            <a:r>
              <a:rPr lang="ru-RU" sz="2800">
                <a:latin typeface="Calibri" pitchFamily="34" charset="0"/>
              </a:rPr>
              <a:t> профессиональных заболеваний</a:t>
            </a:r>
          </a:p>
        </p:txBody>
      </p:sp>
      <p:sp>
        <p:nvSpPr>
          <p:cNvPr id="17413" name="Text Box 45"/>
          <p:cNvSpPr txBox="1">
            <a:spLocks noChangeArrowheads="1"/>
          </p:cNvSpPr>
          <p:nvPr/>
        </p:nvSpPr>
        <p:spPr bwMode="auto">
          <a:xfrm>
            <a:off x="0" y="4572000"/>
            <a:ext cx="9144000" cy="954088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4 этап: преобладание смертности от отложенных дегенеративных заболеваний (смертность от ЗН)</a:t>
            </a:r>
            <a:r>
              <a:rPr lang="ru-RU" sz="2800" b="0">
                <a:latin typeface="Calibri" pitchFamily="34" charset="0"/>
              </a:rPr>
              <a:t>.</a:t>
            </a:r>
          </a:p>
        </p:txBody>
      </p:sp>
      <p:sp>
        <p:nvSpPr>
          <p:cNvPr id="17414" name="Text Box 46"/>
          <p:cNvSpPr txBox="1">
            <a:spLocks noChangeArrowheads="1"/>
          </p:cNvSpPr>
          <p:nvPr/>
        </p:nvSpPr>
        <p:spPr bwMode="auto">
          <a:xfrm>
            <a:off x="1643063" y="6072188"/>
            <a:ext cx="6215062" cy="554037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>
                <a:latin typeface="Calibri" pitchFamily="34" charset="0"/>
              </a:rPr>
              <a:t>5 этап: замедление старения ?</a:t>
            </a:r>
          </a:p>
        </p:txBody>
      </p:sp>
      <p:sp>
        <p:nvSpPr>
          <p:cNvPr id="17415" name="Rectangle 47"/>
          <p:cNvSpPr>
            <a:spLocks noChangeArrowheads="1"/>
          </p:cNvSpPr>
          <p:nvPr/>
        </p:nvSpPr>
        <p:spPr bwMode="auto">
          <a:xfrm>
            <a:off x="-180528" y="0"/>
            <a:ext cx="932452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cap="all" dirty="0">
                <a:latin typeface="+mj-lt"/>
              </a:rPr>
              <a:t>Теория эпидемиологического перехода</a:t>
            </a:r>
          </a:p>
        </p:txBody>
      </p:sp>
      <p:sp>
        <p:nvSpPr>
          <p:cNvPr id="17416" name="Text Box 53"/>
          <p:cNvSpPr txBox="1">
            <a:spLocks noChangeArrowheads="1"/>
          </p:cNvSpPr>
          <p:nvPr/>
        </p:nvSpPr>
        <p:spPr bwMode="auto">
          <a:xfrm>
            <a:off x="2000250" y="1500188"/>
            <a:ext cx="16049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1 переход:</a:t>
            </a:r>
          </a:p>
        </p:txBody>
      </p:sp>
      <p:sp>
        <p:nvSpPr>
          <p:cNvPr id="17417" name="Text Box 54"/>
          <p:cNvSpPr txBox="1">
            <a:spLocks noChangeArrowheads="1"/>
          </p:cNvSpPr>
          <p:nvPr/>
        </p:nvSpPr>
        <p:spPr bwMode="auto">
          <a:xfrm>
            <a:off x="2000250" y="2571750"/>
            <a:ext cx="1604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2 переход:</a:t>
            </a:r>
          </a:p>
        </p:txBody>
      </p:sp>
      <p:sp>
        <p:nvSpPr>
          <p:cNvPr id="17418" name="Text Box 55"/>
          <p:cNvSpPr txBox="1">
            <a:spLocks noChangeArrowheads="1"/>
          </p:cNvSpPr>
          <p:nvPr/>
        </p:nvSpPr>
        <p:spPr bwMode="auto">
          <a:xfrm>
            <a:off x="2071688" y="4071938"/>
            <a:ext cx="1584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3 переход</a:t>
            </a:r>
            <a:r>
              <a:rPr lang="ru-RU" sz="1800">
                <a:solidFill>
                  <a:srgbClr val="FF0000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17419" name="Text Box 56"/>
          <p:cNvSpPr txBox="1">
            <a:spLocks noChangeArrowheads="1"/>
          </p:cNvSpPr>
          <p:nvPr/>
        </p:nvSpPr>
        <p:spPr bwMode="auto">
          <a:xfrm>
            <a:off x="2071688" y="5572125"/>
            <a:ext cx="1597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4 переход:</a:t>
            </a:r>
          </a:p>
        </p:txBody>
      </p:sp>
      <p:sp>
        <p:nvSpPr>
          <p:cNvPr id="17420" name="Text Box 57"/>
          <p:cNvSpPr txBox="1">
            <a:spLocks noChangeArrowheads="1"/>
          </p:cNvSpPr>
          <p:nvPr/>
        </p:nvSpPr>
        <p:spPr bwMode="auto">
          <a:xfrm>
            <a:off x="3929063" y="1500188"/>
            <a:ext cx="4575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снижение роли внешних причин</a:t>
            </a:r>
          </a:p>
        </p:txBody>
      </p:sp>
      <p:sp>
        <p:nvSpPr>
          <p:cNvPr id="17421" name="Text Box 58"/>
          <p:cNvSpPr txBox="1">
            <a:spLocks noChangeArrowheads="1"/>
          </p:cNvSpPr>
          <p:nvPr/>
        </p:nvSpPr>
        <p:spPr bwMode="auto">
          <a:xfrm>
            <a:off x="3857625" y="2571750"/>
            <a:ext cx="5286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снижение инфекционной смертности</a:t>
            </a:r>
          </a:p>
        </p:txBody>
      </p:sp>
      <p:sp>
        <p:nvSpPr>
          <p:cNvPr id="17422" name="Text Box 59"/>
          <p:cNvSpPr txBox="1">
            <a:spLocks noChangeArrowheads="1"/>
          </p:cNvSpPr>
          <p:nvPr/>
        </p:nvSpPr>
        <p:spPr bwMode="auto">
          <a:xfrm>
            <a:off x="4143375" y="4143375"/>
            <a:ext cx="4030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снижение смертности от ССЗ</a:t>
            </a:r>
          </a:p>
        </p:txBody>
      </p:sp>
      <p:sp>
        <p:nvSpPr>
          <p:cNvPr id="17423" name="Text Box 60"/>
          <p:cNvSpPr txBox="1">
            <a:spLocks noChangeArrowheads="1"/>
          </p:cNvSpPr>
          <p:nvPr/>
        </p:nvSpPr>
        <p:spPr bwMode="auto">
          <a:xfrm>
            <a:off x="4214813" y="5572125"/>
            <a:ext cx="4357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снижение смертности от ЗН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8C-CB90-4191-8344-372C5CC6C983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275856" y="6525345"/>
            <a:ext cx="5112568" cy="332655"/>
          </a:xfrm>
        </p:spPr>
        <p:txBody>
          <a:bodyPr/>
          <a:lstStyle/>
          <a:p>
            <a:r>
              <a:rPr lang="ru-RU" dirty="0" smtClean="0"/>
              <a:t>Ромашова Т.В. - доцент Томского госуниверситета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 descr="причины смери 201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1357313"/>
            <a:ext cx="9167813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/>
              <a:t>Ведущие причины смерти по странам</a:t>
            </a: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7500938" y="5929313"/>
            <a:ext cx="5000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C00000"/>
                </a:solidFill>
              </a:rPr>
              <a:t>Инс</a:t>
            </a: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3000375" y="6611938"/>
            <a:ext cx="7858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C00000"/>
                </a:solidFill>
              </a:rPr>
              <a:t>насилие</a:t>
            </a:r>
          </a:p>
        </p:txBody>
      </p:sp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7286625" y="6429375"/>
            <a:ext cx="5000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C00000"/>
                </a:solidFill>
              </a:rPr>
              <a:t>ДТП</a:t>
            </a:r>
          </a:p>
        </p:txBody>
      </p:sp>
      <p:sp>
        <p:nvSpPr>
          <p:cNvPr id="29703" name="TextBox 6"/>
          <p:cNvSpPr txBox="1">
            <a:spLocks noChangeArrowheads="1"/>
          </p:cNvSpPr>
          <p:nvPr/>
        </p:nvSpPr>
        <p:spPr bwMode="auto">
          <a:xfrm>
            <a:off x="8358188" y="6143625"/>
            <a:ext cx="6429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C00000"/>
                </a:solidFill>
              </a:rPr>
              <a:t>война</a:t>
            </a:r>
          </a:p>
        </p:txBody>
      </p:sp>
      <p:sp>
        <p:nvSpPr>
          <p:cNvPr id="29704" name="TextBox 7"/>
          <p:cNvSpPr txBox="1">
            <a:spLocks noChangeArrowheads="1"/>
          </p:cNvSpPr>
          <p:nvPr/>
        </p:nvSpPr>
        <p:spPr bwMode="auto">
          <a:xfrm>
            <a:off x="5643563" y="6072188"/>
            <a:ext cx="9286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C00000"/>
                </a:solidFill>
              </a:rPr>
              <a:t>преждеврем</a:t>
            </a:r>
          </a:p>
        </p:txBody>
      </p:sp>
      <p:sp>
        <p:nvSpPr>
          <p:cNvPr id="29705" name="TextBox 8"/>
          <p:cNvSpPr txBox="1">
            <a:spLocks noChangeArrowheads="1"/>
          </p:cNvSpPr>
          <p:nvPr/>
        </p:nvSpPr>
        <p:spPr bwMode="auto">
          <a:xfrm>
            <a:off x="5643563" y="6429375"/>
            <a:ext cx="9286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solidFill>
                  <a:srgbClr val="C00000"/>
                </a:solidFill>
              </a:rPr>
              <a:t>врожденные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8C-CB90-4191-8344-372C5CC6C98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ч смерт Я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4975620" cy="3645024"/>
          </a:xfrm>
          <a:prstGeom prst="rect">
            <a:avLst/>
          </a:prstGeom>
        </p:spPr>
      </p:pic>
      <p:pic>
        <p:nvPicPr>
          <p:cNvPr id="3" name="Рисунок 2" descr="ПРич смерти в СШ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424160"/>
            <a:ext cx="5004048" cy="343384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8C-CB90-4191-8344-372C5CC6C983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0" y="6525345"/>
            <a:ext cx="4283968" cy="332656"/>
          </a:xfrm>
        </p:spPr>
        <p:txBody>
          <a:bodyPr/>
          <a:lstStyle/>
          <a:p>
            <a:r>
              <a:rPr lang="ru-RU" dirty="0" smtClean="0"/>
              <a:t>Ромашова Т.В. - доцент Томского госуниверситета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fld id="{B7F8494F-310E-488E-8A53-4C1B7D15C6B6}" type="slidenum">
              <a:rPr lang="ru-RU" altLang="ru-RU"/>
              <a:pPr/>
              <a:t>15</a:t>
            </a:fld>
            <a:endParaRPr lang="ru-RU" altLang="ru-RU"/>
          </a:p>
        </p:txBody>
      </p:sp>
      <p:pic>
        <p:nvPicPr>
          <p:cNvPr id="63491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81075"/>
            <a:ext cx="9144000" cy="4824413"/>
          </a:xfr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91880" y="6525345"/>
            <a:ext cx="5040560" cy="332656"/>
          </a:xfrm>
        </p:spPr>
        <p:txBody>
          <a:bodyPr/>
          <a:lstStyle/>
          <a:p>
            <a:r>
              <a:rPr lang="ru-RU" dirty="0" smtClean="0"/>
              <a:t>Ромашова Т.В. - доцент Томского госуниверситета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fld id="{F8359B31-4F72-4AE3-B966-0C802630F464}" type="slidenum">
              <a:rPr lang="ru-RU" altLang="ru-RU"/>
              <a:pPr/>
              <a:t>16</a:t>
            </a:fld>
            <a:endParaRPr lang="ru-RU" altLang="ru-RU"/>
          </a:p>
        </p:txBody>
      </p:sp>
      <p:pic>
        <p:nvPicPr>
          <p:cNvPr id="74755" name="Picture 5" descr="Int1_karta_s25"/>
          <p:cNvPicPr>
            <a:picLocks noChangeAspect="1" noChangeArrowheads="1"/>
          </p:cNvPicPr>
          <p:nvPr/>
        </p:nvPicPr>
        <p:blipFill>
          <a:blip r:embed="rId2" cstate="print"/>
          <a:srcRect r="997" b="16400"/>
          <a:stretch>
            <a:fillRect/>
          </a:stretch>
        </p:blipFill>
        <p:spPr bwMode="auto">
          <a:xfrm>
            <a:off x="0" y="0"/>
            <a:ext cx="4536503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Bullet_128_Cartina-s11"/>
          <p:cNvPicPr>
            <a:picLocks noChangeAspect="1" noChangeArrowheads="1"/>
          </p:cNvPicPr>
          <p:nvPr/>
        </p:nvPicPr>
        <p:blipFill>
          <a:blip r:embed="rId3" cstate="print"/>
          <a:srcRect r="772" b="20600"/>
          <a:stretch>
            <a:fillRect/>
          </a:stretch>
        </p:blipFill>
        <p:spPr bwMode="auto">
          <a:xfrm>
            <a:off x="4788024" y="620688"/>
            <a:ext cx="4104456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91880" y="6525344"/>
            <a:ext cx="4896544" cy="332656"/>
          </a:xfrm>
        </p:spPr>
        <p:txBody>
          <a:bodyPr/>
          <a:lstStyle/>
          <a:p>
            <a:r>
              <a:rPr lang="ru-RU" dirty="0" smtClean="0"/>
              <a:t>Ромашова Т.В. - доцент Томского госуниверситета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fld id="{E06F8739-C02B-46C0-B800-2F19E8C29837}" type="slidenum">
              <a:rPr lang="ru-RU" altLang="ru-RU"/>
              <a:pPr/>
              <a:t>17</a:t>
            </a:fld>
            <a:endParaRPr lang="ru-RU" altLang="ru-RU"/>
          </a:p>
        </p:txBody>
      </p:sp>
      <p:pic>
        <p:nvPicPr>
          <p:cNvPr id="76803" name="Picture 5" descr="Karta_116-s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96752"/>
            <a:ext cx="4692132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45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398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2800" cap="none" dirty="0" smtClean="0"/>
              <a:t>Миграционные потоки и экономические коридоры в Индокитае</a:t>
            </a:r>
          </a:p>
        </p:txBody>
      </p:sp>
      <p:sp>
        <p:nvSpPr>
          <p:cNvPr id="76805" name="Rectangle 7"/>
          <p:cNvSpPr>
            <a:spLocks noChangeArrowheads="1"/>
          </p:cNvSpPr>
          <p:nvPr/>
        </p:nvSpPr>
        <p:spPr bwMode="auto">
          <a:xfrm>
            <a:off x="4788024" y="1388682"/>
            <a:ext cx="435597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1" hangingPunct="1"/>
            <a:r>
              <a:rPr lang="ru-RU" altLang="ru-RU" sz="1200" dirty="0" smtClean="0"/>
              <a:t>       Зажатая </a:t>
            </a:r>
            <a:r>
              <a:rPr lang="ru-RU" altLang="ru-RU" sz="1200" dirty="0"/>
              <a:t>между Индией и Китаем, </a:t>
            </a:r>
            <a:r>
              <a:rPr lang="ru-RU" altLang="ru-RU" sz="1200" dirty="0" smtClean="0"/>
              <a:t>расположенная </a:t>
            </a:r>
            <a:r>
              <a:rPr lang="ru-RU" altLang="ru-RU" sz="1200" dirty="0"/>
              <a:t>между Индийским океаном и Южно-Китайским морем, эта часть Индокитая, которую географы называют </a:t>
            </a:r>
            <a:r>
              <a:rPr lang="ru-RU" altLang="ru-RU" sz="1200" i="1" dirty="0" err="1"/>
              <a:t>Greater</a:t>
            </a:r>
            <a:r>
              <a:rPr lang="ru-RU" altLang="ru-RU" sz="1200" i="1" dirty="0"/>
              <a:t> </a:t>
            </a:r>
            <a:r>
              <a:rPr lang="ru-RU" altLang="ru-RU" sz="1200" i="1" dirty="0" err="1"/>
              <a:t>Mekong</a:t>
            </a:r>
            <a:r>
              <a:rPr lang="ru-RU" altLang="ru-RU" sz="1200" i="1" dirty="0"/>
              <a:t> </a:t>
            </a:r>
            <a:r>
              <a:rPr lang="ru-RU" altLang="ru-RU" sz="1200" i="1" dirty="0" err="1"/>
              <a:t>Subregion</a:t>
            </a:r>
            <a:r>
              <a:rPr lang="ru-RU" altLang="ru-RU" sz="1200" dirty="0"/>
              <a:t> (GMS), </a:t>
            </a:r>
            <a:r>
              <a:rPr lang="ru-RU" altLang="ru-RU" sz="1200" dirty="0" smtClean="0"/>
              <a:t>является </a:t>
            </a:r>
            <a:r>
              <a:rPr lang="ru-RU" altLang="ru-RU" sz="1200" dirty="0"/>
              <a:t>протагонистом стадии мощного экономического развития. Уже много лет этот регион притягивает значительные инвестиции капиталов и, вследствие этого, приводит в движение значительные потоки населения и рабочей силы.</a:t>
            </a:r>
          </a:p>
          <a:p>
            <a:pPr algn="just" eaLnBrk="1" hangingPunct="1"/>
            <a:r>
              <a:rPr lang="ru-RU" altLang="ru-RU" sz="1200" dirty="0" smtClean="0"/>
              <a:t>       Регион </a:t>
            </a:r>
            <a:r>
              <a:rPr lang="ru-RU" altLang="ru-RU" sz="1200" dirty="0"/>
              <a:t>составляют пять государств: Таиланд, Вьетнам, Мьянма, Камбоджа и </a:t>
            </a:r>
            <a:r>
              <a:rPr lang="ru-RU" altLang="ru-RU" sz="1200" dirty="0" smtClean="0"/>
              <a:t>Лаос. </a:t>
            </a:r>
            <a:r>
              <a:rPr lang="ru-RU" altLang="ru-RU" sz="1200" dirty="0"/>
              <a:t>Сюда добавляют также, поскольку они частично тяготеют к этой зоне, приграничную китайскую провинцию </a:t>
            </a:r>
            <a:r>
              <a:rPr lang="ru-RU" altLang="ru-RU" sz="1200" dirty="0" err="1"/>
              <a:t>Юньнань</a:t>
            </a:r>
            <a:r>
              <a:rPr lang="ru-RU" altLang="ru-RU" sz="1200" dirty="0"/>
              <a:t> и </a:t>
            </a:r>
            <a:r>
              <a:rPr lang="ru-RU" altLang="ru-RU" sz="1200" dirty="0" err="1"/>
              <a:t>Гуанси-Чжуанский</a:t>
            </a:r>
            <a:r>
              <a:rPr lang="ru-RU" altLang="ru-RU" sz="1200" dirty="0"/>
              <a:t> автономный </a:t>
            </a:r>
            <a:r>
              <a:rPr lang="ru-RU" altLang="ru-RU" sz="1200" dirty="0" smtClean="0"/>
              <a:t>район. </a:t>
            </a:r>
            <a:r>
              <a:rPr lang="ru-RU" altLang="ru-RU" sz="1200" dirty="0"/>
              <a:t>В общей сложности численность населения составляет около 260 миллионов, включая сюда только часть двух приграничных китайских регионов: это более половины населения ЕС-27.</a:t>
            </a:r>
          </a:p>
          <a:p>
            <a:pPr algn="just" eaLnBrk="1" hangingPunct="1"/>
            <a:r>
              <a:rPr lang="ru-RU" altLang="ru-RU" sz="1200" dirty="0" smtClean="0"/>
              <a:t>        Меняются </a:t>
            </a:r>
            <a:r>
              <a:rPr lang="ru-RU" altLang="ru-RU" sz="1200" dirty="0"/>
              <a:t>широты, используемые языки, история за плечами, но капиталистическое развитие повторяется с теми же константами, пусть и в других формах. Так и в Таиланде мы находим заводы, размещённые в приграничных зонах: что это, как не эквивалент заводов </a:t>
            </a:r>
            <a:r>
              <a:rPr lang="ru-RU" altLang="ru-RU" sz="1200" i="1" dirty="0" err="1"/>
              <a:t>maquiladoras</a:t>
            </a:r>
            <a:r>
              <a:rPr lang="ru-RU" altLang="ru-RU" sz="1200" dirty="0"/>
              <a:t> на границе между США и Мексикой, приближенных, разумеется, к наличной мексиканской рабочей силе - при этом не пересекая государственных границ, - но также и к рынку сбыта произведённых товаров?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860032" y="6381328"/>
            <a:ext cx="3888432" cy="476672"/>
          </a:xfrm>
        </p:spPr>
        <p:txBody>
          <a:bodyPr/>
          <a:lstStyle/>
          <a:p>
            <a:r>
              <a:rPr lang="ru-RU" dirty="0" smtClean="0"/>
              <a:t>Ромашова Т.В. - доцент Томского госуниверситета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fld id="{11E06125-15EF-447E-91E9-4F2C26F63BBF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sz="3200" dirty="0" smtClean="0"/>
              <a:t>Возрастно-половая структура населения ЕС-27 в зависимости от гражданства, 2010 г.</a:t>
            </a:r>
            <a:r>
              <a:rPr lang="en-GB" altLang="ru-RU" sz="3200" dirty="0" smtClean="0"/>
              <a:t/>
            </a:r>
            <a:br>
              <a:rPr lang="en-GB" altLang="ru-RU" sz="3200" dirty="0" smtClean="0"/>
            </a:br>
            <a:r>
              <a:rPr lang="ru-RU" altLang="ru-RU" sz="3200" dirty="0" smtClean="0"/>
              <a:t> </a:t>
            </a:r>
            <a:r>
              <a:rPr lang="ru-RU" altLang="ru-RU" sz="1400" dirty="0" smtClean="0"/>
              <a:t>% от общей численности населения групп по гражданству</a:t>
            </a:r>
          </a:p>
        </p:txBody>
      </p:sp>
      <p:pic>
        <p:nvPicPr>
          <p:cNvPr id="53252" name="Picture 5" descr="b_graf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6126163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644008" y="6597352"/>
            <a:ext cx="4032448" cy="260648"/>
          </a:xfrm>
        </p:spPr>
        <p:txBody>
          <a:bodyPr/>
          <a:lstStyle/>
          <a:p>
            <a:r>
              <a:rPr lang="ru-RU" dirty="0" smtClean="0"/>
              <a:t>Ромашова Т.В. - доцент Томского госуниверситета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fld id="{268FAD41-9D5E-4D60-AB90-B727A9825277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21299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84124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3200" b="1" dirty="0" smtClean="0"/>
              <a:t>Доля мигрантов в некоторых странах, 2013 г. ,</a:t>
            </a:r>
            <a:r>
              <a:rPr lang="ru-RU" altLang="ru-RU" sz="3200" dirty="0" smtClean="0"/>
              <a:t> %</a:t>
            </a:r>
          </a:p>
        </p:txBody>
      </p:sp>
      <p:pic>
        <p:nvPicPr>
          <p:cNvPr id="56324" name="Picture 5" descr="Статист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7993063" cy="507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95936" y="6381329"/>
            <a:ext cx="4536504" cy="288032"/>
          </a:xfrm>
        </p:spPr>
        <p:txBody>
          <a:bodyPr/>
          <a:lstStyle/>
          <a:p>
            <a:r>
              <a:rPr lang="ru-RU" dirty="0" smtClean="0"/>
              <a:t>Ромашова Т.В. - доцент Томского госуниверситета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акценты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700808"/>
            <a:ext cx="7920880" cy="304698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1.Понятия и термины</a:t>
            </a:r>
          </a:p>
          <a:p>
            <a:r>
              <a:rPr lang="ru-RU" sz="3200" b="1" dirty="0" smtClean="0"/>
              <a:t>2. Демографические показатели и формулы</a:t>
            </a:r>
          </a:p>
          <a:p>
            <a:r>
              <a:rPr lang="ru-RU" sz="3200" b="1" dirty="0" smtClean="0"/>
              <a:t>3. Теории и закономерности</a:t>
            </a:r>
          </a:p>
          <a:p>
            <a:r>
              <a:rPr lang="ru-RU" sz="3200" b="1" dirty="0" smtClean="0"/>
              <a:t>4. Тенденции</a:t>
            </a:r>
          </a:p>
          <a:p>
            <a:r>
              <a:rPr lang="ru-RU" sz="3200" b="1" dirty="0" smtClean="0"/>
              <a:t>5. Факты</a:t>
            </a:r>
          </a:p>
          <a:p>
            <a:r>
              <a:rPr lang="ru-RU" sz="3200" b="1" dirty="0" smtClean="0"/>
              <a:t>6. Причинно-следственные связи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8C-CB90-4191-8344-372C5CC6C983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63888" y="6601544"/>
            <a:ext cx="4904184" cy="256456"/>
          </a:xfrm>
        </p:spPr>
        <p:txBody>
          <a:bodyPr/>
          <a:lstStyle/>
          <a:p>
            <a:r>
              <a:rPr lang="ru-RU" dirty="0" smtClean="0"/>
              <a:t>Ромашова Т.В. - доцент Томского госуниверситета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демографических задач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2348880"/>
          <a:ext cx="8568952" cy="4248471"/>
        </p:xfrm>
        <a:graphic>
          <a:graphicData uri="http://schemas.openxmlformats.org/drawingml/2006/table">
            <a:tbl>
              <a:tblPr/>
              <a:tblGrid>
                <a:gridCol w="664832"/>
                <a:gridCol w="7904120"/>
              </a:tblGrid>
              <a:tr h="1008111">
                <a:tc>
                  <a:txBody>
                    <a:bodyPr/>
                    <a:lstStyle/>
                    <a:p>
                      <a:pPr>
                        <a:lnSpc>
                          <a:spcPts val="1215"/>
                        </a:lnSpc>
                        <a:spcAft>
                          <a:spcPts val="3375"/>
                        </a:spcAft>
                      </a:pPr>
                      <a:r>
                        <a:rPr lang="ru-RU" sz="1400" b="1" u="sng" spc="75" dirty="0" smtClean="0">
                          <a:solidFill>
                            <a:srgbClr val="666666"/>
                          </a:solidFill>
                          <a:latin typeface="Verdana"/>
                          <a:ea typeface="Calibri"/>
                          <a:cs typeface="Arial"/>
                        </a:rPr>
                        <a:t>А)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6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3375"/>
                        </a:spcAft>
                      </a:pPr>
                      <a:r>
                        <a:rPr lang="ru-RU" sz="1400" b="1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0-14 лет:</a:t>
                      </a:r>
                      <a:r>
                        <a:rPr lang="ru-RU" sz="1400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12,63% (мужчины 148,021 / женщины 144,252) </a:t>
                      </a:r>
                      <a:br>
                        <a:rPr lang="ru-RU" sz="1400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400" b="1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15-24 года:</a:t>
                      </a:r>
                      <a:r>
                        <a:rPr lang="ru-RU" sz="1400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12,35% (мужчины 206,055 / женщины 79,859) </a:t>
                      </a:r>
                      <a:br>
                        <a:rPr lang="ru-RU" sz="1400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400" b="1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25-54 года:</a:t>
                      </a:r>
                      <a:r>
                        <a:rPr lang="ru-RU" sz="1400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70,59% (мужчины 1,359,383 / женщины 274,334) </a:t>
                      </a:r>
                      <a:br>
                        <a:rPr lang="ru-RU" sz="1400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400" b="1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55-64 года:</a:t>
                      </a:r>
                      <a:r>
                        <a:rPr lang="ru-RU" sz="1400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3,42% </a:t>
                      </a:r>
                      <a:r>
                        <a:rPr lang="ru-RU" sz="1400" spc="75" dirty="0" smtClean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(мужчина </a:t>
                      </a:r>
                      <a:r>
                        <a:rPr lang="ru-RU" sz="1400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61,051 / женщина 18,203) </a:t>
                      </a:r>
                      <a:br>
                        <a:rPr lang="ru-RU" sz="1400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400" b="1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65 лет и старше:</a:t>
                      </a:r>
                      <a:r>
                        <a:rPr lang="ru-RU" sz="1400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1% (мужчина 14,932 / женщина 8,217</a:t>
                      </a:r>
                      <a:r>
                        <a:rPr lang="ru-RU" sz="1400" spc="75" dirty="0" smtClean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31668" marB="316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>
                        <a:lnSpc>
                          <a:spcPts val="1215"/>
                        </a:lnSpc>
                        <a:spcAft>
                          <a:spcPts val="3375"/>
                        </a:spcAft>
                      </a:pPr>
                      <a:r>
                        <a:rPr lang="ru-RU" sz="1400" b="1" u="sng" dirty="0" smtClean="0">
                          <a:solidFill>
                            <a:srgbClr val="0000FF"/>
                          </a:solidFill>
                          <a:latin typeface="Verdana"/>
                          <a:ea typeface="Calibri"/>
                          <a:cs typeface="Arial"/>
                        </a:rPr>
                        <a:t>Б)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6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3375"/>
                        </a:spcAft>
                      </a:pPr>
                      <a:r>
                        <a:rPr lang="ru-RU" sz="1400" b="1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0-14 лет: 49,01% </a:t>
                      </a:r>
                      <a:r>
                        <a:rPr lang="ru-RU" sz="1400" b="0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(мужчины 4,757,806 / женщины 4,674,437</a:t>
                      </a:r>
                      <a:r>
                        <a:rPr lang="ru-RU" sz="1400" b="1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 </a:t>
                      </a:r>
                      <a:br>
                        <a:rPr lang="ru-RU" sz="1400" b="1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400" b="1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15-24 года: 19,1% </a:t>
                      </a:r>
                      <a:r>
                        <a:rPr lang="ru-RU" sz="1400" b="0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(мужчины 1,815,689 / женщины 1,860,230)</a:t>
                      </a:r>
                      <a:r>
                        <a:rPr lang="ru-RU" sz="1400" b="1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br>
                        <a:rPr lang="ru-RU" sz="1400" b="1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400" b="1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25-54 года: 25,97% </a:t>
                      </a:r>
                      <a:r>
                        <a:rPr lang="ru-RU" sz="1400" b="0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(мужчины 2,495,927 / женщины 2,501,362) </a:t>
                      </a:r>
                      <a:r>
                        <a:rPr lang="ru-RU" sz="1400" b="1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b="1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400" b="1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55-64 года: 3,28% </a:t>
                      </a:r>
                      <a:r>
                        <a:rPr lang="ru-RU" sz="1400" b="1" spc="75" dirty="0" smtClean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400" b="0" spc="75" dirty="0" smtClean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мужчина </a:t>
                      </a:r>
                      <a:r>
                        <a:rPr lang="ru-RU" sz="1400" b="0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328 082 / женщина 304,030) </a:t>
                      </a:r>
                      <a:r>
                        <a:rPr lang="ru-RU" sz="1400" b="1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b="1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400" b="1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65 лет и старше: 2,64%</a:t>
                      </a:r>
                      <a:r>
                        <a:rPr lang="ru-RU" sz="1400" b="0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(мужчина 259,046 / женщина 248,735</a:t>
                      </a:r>
                      <a:r>
                        <a:rPr lang="ru-RU" sz="1400" b="0" spc="75" dirty="0" smtClean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).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31668" marB="316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>
                        <a:lnSpc>
                          <a:spcPts val="1215"/>
                        </a:lnSpc>
                        <a:spcAft>
                          <a:spcPts val="3375"/>
                        </a:spcAft>
                      </a:pPr>
                      <a:r>
                        <a:rPr lang="ru-RU" sz="1400" b="1" u="sng" dirty="0" smtClean="0">
                          <a:solidFill>
                            <a:srgbClr val="0000FF"/>
                          </a:solidFill>
                          <a:latin typeface="Verdana"/>
                          <a:ea typeface="Calibri"/>
                          <a:cs typeface="Arial"/>
                        </a:rPr>
                        <a:t>В)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6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3375"/>
                        </a:spcAft>
                      </a:pPr>
                      <a:r>
                        <a:rPr lang="ru-RU" sz="1400" b="1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0-14 лет: 15,26% </a:t>
                      </a:r>
                      <a:r>
                        <a:rPr lang="ru-RU" sz="1400" b="0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(мужчины 3,148 / женщины 2,689)</a:t>
                      </a:r>
                      <a:r>
                        <a:rPr lang="ru-RU" sz="1400" b="1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br>
                        <a:rPr lang="ru-RU" sz="1400" b="1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400" b="1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15-24 года: 11,65 % </a:t>
                      </a:r>
                      <a:r>
                        <a:rPr lang="ru-RU" sz="1400" b="0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(мужчины 2,239 / женщины 2,217) </a:t>
                      </a:r>
                      <a:r>
                        <a:rPr lang="ru-RU" sz="1400" b="1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b="1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400" b="1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25-54 года: 41,64% </a:t>
                      </a:r>
                      <a:r>
                        <a:rPr lang="ru-RU" sz="1400" b="0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(мужчины 7,956 / женщины 7,969)</a:t>
                      </a:r>
                      <a:r>
                        <a:rPr lang="ru-RU" sz="1400" b="1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br>
                        <a:rPr lang="ru-RU" sz="1400" b="1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400" b="1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55-64 года: 14,03% </a:t>
                      </a:r>
                      <a:r>
                        <a:rPr lang="ru-RU" sz="1400" b="1" spc="75" dirty="0" smtClean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400" b="0" spc="75" dirty="0" smtClean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мужчина </a:t>
                      </a:r>
                      <a:r>
                        <a:rPr lang="ru-RU" sz="1400" b="0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2,607 / женщина 2,760) </a:t>
                      </a:r>
                      <a:r>
                        <a:rPr lang="ru-RU" sz="1400" b="1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b="1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400" b="1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65 лет и старше: 17,41%</a:t>
                      </a:r>
                      <a:r>
                        <a:rPr lang="ru-RU" sz="1400" b="0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(мужчина 3,058 / женщина 3,601</a:t>
                      </a:r>
                      <a:r>
                        <a:rPr lang="ru-RU" sz="1400" b="0" spc="75" dirty="0" smtClean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).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31668" marB="316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>
                        <a:lnSpc>
                          <a:spcPts val="1215"/>
                        </a:lnSpc>
                        <a:spcAft>
                          <a:spcPts val="3375"/>
                        </a:spcAft>
                      </a:pPr>
                      <a:r>
                        <a:rPr lang="ru-RU" sz="1400" b="1" u="sng" dirty="0" smtClean="0">
                          <a:solidFill>
                            <a:srgbClr val="0000FF"/>
                          </a:solidFill>
                          <a:latin typeface="Verdana"/>
                          <a:ea typeface="Times New Roman"/>
                          <a:cs typeface="Arial"/>
                        </a:rPr>
                        <a:t>Г)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69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3375"/>
                        </a:spcAft>
                      </a:pPr>
                      <a:r>
                        <a:rPr lang="ru-RU" sz="1400" b="1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0-14 лет: 12,84% </a:t>
                      </a:r>
                      <a:r>
                        <a:rPr lang="ru-RU" sz="1400" b="0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(мужчина 8,361,611 / женщина 7,875,045)</a:t>
                      </a:r>
                      <a:r>
                        <a:rPr lang="ru-RU" sz="1400" b="1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br>
                        <a:rPr lang="ru-RU" sz="1400" b="1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400" b="1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15-24 года: 9,64% </a:t>
                      </a:r>
                      <a:r>
                        <a:rPr lang="ru-RU" sz="1400" b="0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(мужчина 6,417,085 / женщина 5,778,904)</a:t>
                      </a:r>
                      <a:r>
                        <a:rPr lang="ru-RU" sz="1400" b="1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br>
                        <a:rPr lang="ru-RU" sz="1400" b="1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400" b="1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25-54 года: 37,5% </a:t>
                      </a:r>
                      <a:r>
                        <a:rPr lang="ru-RU" sz="1400" b="0" spc="75" dirty="0" smtClean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(мужчины 23 435 323 / женщины 23 980 781) </a:t>
                      </a:r>
                      <a:r>
                        <a:rPr lang="ru-RU" sz="1400" b="1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b="1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400" b="1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55-64 года: 12,15% </a:t>
                      </a:r>
                      <a:r>
                        <a:rPr lang="ru-RU" sz="1400" b="1" spc="75" dirty="0" smtClean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400" b="0" spc="75" dirty="0" smtClean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мужчина </a:t>
                      </a:r>
                      <a:r>
                        <a:rPr lang="ru-RU" sz="1400" b="0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7,692,424 / женщина 7,665,157</a:t>
                      </a:r>
                      <a:r>
                        <a:rPr lang="ru-RU" sz="1400" b="0" spc="75" dirty="0" smtClean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ru-RU" sz="1400" b="1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br>
                        <a:rPr lang="ru-RU" sz="1400" b="1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ru-RU" sz="1400" b="1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65 лет и старше: 27,87% </a:t>
                      </a:r>
                      <a:r>
                        <a:rPr lang="ru-RU" sz="1400" b="0" spc="75" dirty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(мужчина 15 397 309 человек / женщина 19 847 759 </a:t>
                      </a:r>
                      <a:r>
                        <a:rPr lang="ru-RU" sz="1400" b="0" spc="75" dirty="0" smtClean="0">
                          <a:solidFill>
                            <a:srgbClr val="70707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чел.).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31668" marB="3166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1196752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Определите, для какой из стран характерна   </a:t>
            </a:r>
            <a:r>
              <a:rPr lang="ru-RU" sz="2400" dirty="0" err="1" smtClean="0"/>
              <a:t>поло-возрастная</a:t>
            </a:r>
            <a:r>
              <a:rPr lang="ru-RU" sz="2400" dirty="0" smtClean="0"/>
              <a:t> характеристика населения в 2017 г.: </a:t>
            </a:r>
          </a:p>
          <a:p>
            <a:pPr algn="ctr"/>
            <a:r>
              <a:rPr lang="ru-RU" sz="2400" dirty="0" smtClean="0"/>
              <a:t> Япония, Нигер, Лихтенштейн, Катар.</a:t>
            </a:r>
          </a:p>
          <a:p>
            <a:r>
              <a:rPr lang="ru-RU" dirty="0"/>
              <a:t>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8C-CB90-4191-8344-372C5CC6C983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563888" y="6597352"/>
            <a:ext cx="4752528" cy="260648"/>
          </a:xfrm>
        </p:spPr>
        <p:txBody>
          <a:bodyPr/>
          <a:lstStyle/>
          <a:p>
            <a:r>
              <a:rPr lang="ru-RU" dirty="0" smtClean="0"/>
              <a:t>Ромашова Т.В. - доцент Томского госуниверситета 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100" dirty="0" err="1" smtClean="0"/>
              <a:t>поло-возрастная</a:t>
            </a:r>
            <a:r>
              <a:rPr lang="ru-RU" sz="3100" dirty="0" smtClean="0"/>
              <a:t> характеристика населения </a:t>
            </a:r>
            <a:br>
              <a:rPr lang="ru-RU" sz="3100" dirty="0" smtClean="0"/>
            </a:br>
            <a:r>
              <a:rPr lang="ru-RU" sz="3100" dirty="0" smtClean="0"/>
              <a:t> стран в 2017 г.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200" b="1" u="sng" dirty="0" smtClean="0">
                <a:hlinkClick r:id="rId2"/>
              </a:rPr>
              <a:t>Чад</a:t>
            </a:r>
            <a:endParaRPr lang="ru-RU" sz="2200" dirty="0" smtClean="0"/>
          </a:p>
          <a:p>
            <a:pPr>
              <a:buNone/>
            </a:pPr>
            <a:r>
              <a:rPr lang="ru-RU" sz="2200" b="1" dirty="0" smtClean="0"/>
              <a:t>     0-14 лет: 43,02% (мужчины 2,634,817 / женщины 2,560,790) </a:t>
            </a:r>
            <a:br>
              <a:rPr lang="ru-RU" sz="2200" b="1" dirty="0" smtClean="0"/>
            </a:br>
            <a:r>
              <a:rPr lang="ru-RU" sz="2200" b="1" dirty="0" smtClean="0"/>
              <a:t>15-24 года: 21,46% (мужчины 1,267,944 / женщины 1,324,115) </a:t>
            </a:r>
            <a:br>
              <a:rPr lang="ru-RU" sz="2200" b="1" dirty="0" smtClean="0"/>
            </a:br>
            <a:r>
              <a:rPr lang="ru-RU" sz="2200" b="1" dirty="0" smtClean="0"/>
              <a:t>25-54 года: 28,62% (мужчины 1,574,782 / женщины 1,881,183) </a:t>
            </a:r>
            <a:br>
              <a:rPr lang="ru-RU" sz="2200" b="1" dirty="0" smtClean="0"/>
            </a:br>
            <a:r>
              <a:rPr lang="ru-RU" sz="2200" b="1" dirty="0" smtClean="0"/>
              <a:t>55-64 года: 3,88% (мужчина 206 627 / женщина 261 586) </a:t>
            </a:r>
            <a:br>
              <a:rPr lang="ru-RU" sz="2200" b="1" dirty="0" smtClean="0"/>
            </a:br>
            <a:r>
              <a:rPr lang="ru-RU" sz="2200" b="1" dirty="0" smtClean="0"/>
              <a:t>65 лет и старше: 3.02% (мужчина 150 364 / женщина 213 777) (2017 год).</a:t>
            </a:r>
          </a:p>
          <a:p>
            <a:r>
              <a:rPr lang="ru-RU" sz="2400" b="1" u="sng" dirty="0" smtClean="0">
                <a:hlinkClick r:id="rId3"/>
              </a:rPr>
              <a:t>Ангола</a:t>
            </a:r>
            <a:endParaRPr lang="ru-RU" sz="2400" dirty="0" smtClean="0"/>
          </a:p>
          <a:p>
            <a:r>
              <a:rPr lang="ru-RU" sz="2400" b="1" dirty="0" smtClean="0"/>
              <a:t>0-14 лет: 48,12% (мужчина 7,005,891 / женщина 7,097,392) </a:t>
            </a:r>
            <a:br>
              <a:rPr lang="ru-RU" sz="2400" b="1" dirty="0" smtClean="0"/>
            </a:br>
            <a:r>
              <a:rPr lang="ru-RU" sz="2400" b="1" dirty="0" smtClean="0"/>
              <a:t>15-24 года: 18,25% (мужчина 2,593,355 / женщина 2,756,367) </a:t>
            </a:r>
            <a:br>
              <a:rPr lang="ru-RU" sz="2400" b="1" dirty="0" smtClean="0"/>
            </a:br>
            <a:r>
              <a:rPr lang="ru-RU" sz="2400" b="1" dirty="0" smtClean="0"/>
              <a:t>25-54 года: 28,03% (мужчины 3,921,046 / женщины 4 293 307) </a:t>
            </a:r>
            <a:br>
              <a:rPr lang="ru-RU" sz="2400" b="1" dirty="0" smtClean="0"/>
            </a:br>
            <a:r>
              <a:rPr lang="ru-RU" sz="2400" b="1" dirty="0" smtClean="0"/>
              <a:t>55-64 года: 3,26% мужчина 438 268 / женщина 517 690) </a:t>
            </a:r>
            <a:br>
              <a:rPr lang="ru-RU" sz="2400" b="1" dirty="0" smtClean="0"/>
            </a:br>
            <a:r>
              <a:rPr lang="ru-RU" sz="2400" b="1" dirty="0" smtClean="0"/>
              <a:t>65 лет и старше: 2,34% (мужчина 290 247 человек / женщина 396 710 человек) (2017 год).</a:t>
            </a:r>
            <a:endParaRPr lang="ru-RU" sz="2400" dirty="0" smtClean="0"/>
          </a:p>
          <a:p>
            <a:pPr>
              <a:buNone/>
            </a:pPr>
            <a:endParaRPr lang="ru-RU" sz="2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8C-CB90-4191-8344-372C5CC6C983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851920" y="6525345"/>
            <a:ext cx="4320480" cy="332656"/>
          </a:xfrm>
        </p:spPr>
        <p:txBody>
          <a:bodyPr/>
          <a:lstStyle/>
          <a:p>
            <a:r>
              <a:rPr lang="ru-RU" dirty="0" smtClean="0"/>
              <a:t>Ромашова Т.В. - доцент Томского госуниверситета 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поло-возрастная</a:t>
            </a:r>
            <a:r>
              <a:rPr lang="ru-RU" dirty="0" smtClean="0"/>
              <a:t> характеристика населения   стран в 2017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u="sng" dirty="0" smtClean="0">
                <a:hlinkClick r:id="rId2"/>
              </a:rPr>
              <a:t>Саудовская Аравия</a:t>
            </a:r>
            <a:endParaRPr lang="ru-RU" dirty="0" smtClean="0"/>
          </a:p>
          <a:p>
            <a:r>
              <a:rPr lang="ru-RU" b="1" dirty="0" smtClean="0"/>
              <a:t>0-14 лет: 26,1% (мужчины 3,825,242 / женщины 3,631,967) </a:t>
            </a:r>
            <a:br>
              <a:rPr lang="ru-RU" b="1" dirty="0" smtClean="0"/>
            </a:br>
            <a:r>
              <a:rPr lang="ru-RU" b="1" dirty="0" smtClean="0"/>
              <a:t>15-24 года: 18,57% (мужчины 2,842,818 / женщины 2,462,061) </a:t>
            </a:r>
            <a:br>
              <a:rPr lang="ru-RU" b="1" dirty="0" smtClean="0"/>
            </a:br>
            <a:r>
              <a:rPr lang="ru-RU" b="1" dirty="0" smtClean="0"/>
              <a:t>25-54 года: 46,86% (мужчины 7,559,248 / женщины 5 829 656) </a:t>
            </a:r>
            <a:br>
              <a:rPr lang="ru-RU" b="1" dirty="0" smtClean="0"/>
            </a:br>
            <a:r>
              <a:rPr lang="ru-RU" b="1" dirty="0" smtClean="0"/>
              <a:t>55-64 года: 5,03% мужчина 783 673 / женщина 653 404) </a:t>
            </a:r>
            <a:br>
              <a:rPr lang="ru-RU" b="1" dirty="0" smtClean="0"/>
            </a:br>
            <a:r>
              <a:rPr lang="ru-RU" b="1" dirty="0" smtClean="0"/>
              <a:t>65 лет и старше: 3,44% (мужчина 498,830 / женщина 484 871) (2017 год).</a:t>
            </a:r>
            <a:endParaRPr lang="ru-RU" dirty="0" smtClean="0"/>
          </a:p>
          <a:p>
            <a:pPr>
              <a:buNone/>
            </a:pPr>
            <a:r>
              <a:rPr lang="ru-RU" b="1" u="sng" dirty="0" smtClean="0">
                <a:hlinkClick r:id="rId3"/>
              </a:rPr>
              <a:t>Южный Судан</a:t>
            </a:r>
            <a:endParaRPr lang="ru-RU" dirty="0" smtClean="0"/>
          </a:p>
          <a:p>
            <a:r>
              <a:rPr lang="ru-RU" b="1" dirty="0" smtClean="0"/>
              <a:t>0-14 лет: 44,37% (мужчины 2,947,277 / женщины 2,831,822) </a:t>
            </a:r>
            <a:br>
              <a:rPr lang="ru-RU" b="1" dirty="0" smtClean="0"/>
            </a:br>
            <a:r>
              <a:rPr lang="ru-RU" b="1" dirty="0" smtClean="0"/>
              <a:t>15-24 года: 20,56% (мужчины 1,402,746 / женщины 1,275,276) </a:t>
            </a:r>
            <a:br>
              <a:rPr lang="ru-RU" b="1" dirty="0" smtClean="0"/>
            </a:br>
            <a:r>
              <a:rPr lang="ru-RU" b="1" dirty="0" smtClean="0"/>
              <a:t>25-54 года: 29,58% (мужчины 1,869,480 / женщины 1 983 504) </a:t>
            </a:r>
            <a:br>
              <a:rPr lang="ru-RU" b="1" dirty="0" smtClean="0"/>
            </a:br>
            <a:r>
              <a:rPr lang="ru-RU" b="1" dirty="0" smtClean="0"/>
              <a:t>55-64 года: 3,39% мужчина 235 546 / женщина 206 304) </a:t>
            </a:r>
            <a:br>
              <a:rPr lang="ru-RU" b="1" dirty="0" smtClean="0"/>
            </a:br>
            <a:r>
              <a:rPr lang="ru-RU" b="1" dirty="0" smtClean="0"/>
              <a:t>65 лет и старше: 2,1% (мужчина 151,166 / женщина 123 008) (2017 год).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8C-CB90-4191-8344-372C5CC6C983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381329"/>
            <a:ext cx="4248472" cy="476672"/>
          </a:xfrm>
        </p:spPr>
        <p:txBody>
          <a:bodyPr/>
          <a:lstStyle/>
          <a:p>
            <a:r>
              <a:rPr lang="ru-RU" dirty="0" smtClean="0"/>
              <a:t>Ромашова Т.В. - доцент Томского госуниверситета 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-603447"/>
          <a:ext cx="8640960" cy="7012160"/>
        </p:xfrm>
        <a:graphic>
          <a:graphicData uri="http://schemas.openxmlformats.org/drawingml/2006/table">
            <a:tbl>
              <a:tblPr/>
              <a:tblGrid>
                <a:gridCol w="8640960"/>
              </a:tblGrid>
              <a:tr h="1093073"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0" marR="39152" marT="0" marB="391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7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FF"/>
                          </a:solidFill>
                          <a:latin typeface="Arial Narrow"/>
                          <a:ea typeface="Batang"/>
                          <a:cs typeface="Times New Roman"/>
                        </a:rPr>
                        <a:t>Половозрастная пирамида населения территории </a:t>
                      </a:r>
                      <a:r>
                        <a:rPr lang="ru-RU" sz="2400" b="1" dirty="0" err="1">
                          <a:solidFill>
                            <a:srgbClr val="FFFFFF"/>
                          </a:solidFill>
                          <a:latin typeface="Arial Narrow"/>
                          <a:ea typeface="Batang"/>
                          <a:cs typeface="Times New Roman"/>
                        </a:rPr>
                        <a:t>Нунавут</a:t>
                      </a:r>
                      <a:r>
                        <a:rPr lang="ru-RU" sz="2400" b="1" dirty="0">
                          <a:solidFill>
                            <a:srgbClr val="FFFFFF"/>
                          </a:solidFill>
                          <a:latin typeface="Arial Narrow"/>
                          <a:ea typeface="Batang"/>
                          <a:cs typeface="Times New Roman"/>
                        </a:rPr>
                        <a:t>, Канада</a:t>
                      </a:r>
                      <a:endParaRPr lang="ru-RU" sz="24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31322" marR="31322" marT="31322" marB="313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9999"/>
                    </a:solidFill>
                  </a:tcPr>
                </a:tc>
              </a:tr>
              <a:tr h="4761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Verdana"/>
                        <a:ea typeface="Batang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latin typeface="Verdana"/>
                          <a:ea typeface="Batang"/>
                          <a:cs typeface="Times New Roman"/>
                        </a:rPr>
                        <a:t>Население арктических территорий северных стран моложе по сравнению с населением этих стран</a:t>
                      </a:r>
                      <a:endParaRPr lang="ru-RU" sz="1800" dirty="0">
                        <a:latin typeface="Times New Roman"/>
                        <a:ea typeface="Batang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latin typeface="Verdana"/>
                          <a:ea typeface="Batang"/>
                          <a:cs typeface="Times New Roman"/>
                        </a:rPr>
                        <a:t>Примечание: население территории </a:t>
                      </a:r>
                      <a:r>
                        <a:rPr lang="ru-RU" sz="1800" i="1" dirty="0" err="1">
                          <a:solidFill>
                            <a:srgbClr val="000000"/>
                          </a:solidFill>
                          <a:latin typeface="Verdana"/>
                          <a:ea typeface="Batang"/>
                          <a:cs typeface="Times New Roman"/>
                        </a:rPr>
                        <a:t>Нунавут</a:t>
                      </a:r>
                      <a:r>
                        <a:rPr lang="ru-RU" sz="1800" i="1" dirty="0">
                          <a:solidFill>
                            <a:srgbClr val="000000"/>
                          </a:solidFill>
                          <a:latin typeface="Verdana"/>
                          <a:ea typeface="Batang"/>
                          <a:cs typeface="Times New Roman"/>
                        </a:rPr>
                        <a:t> – количество человек, Канады – в тысячах жителей</a:t>
                      </a:r>
                      <a:endParaRPr lang="ru-RU" sz="1800" dirty="0">
                        <a:latin typeface="Times New Roman"/>
                        <a:ea typeface="Batang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latin typeface="Verdana"/>
                          <a:ea typeface="Batang"/>
                          <a:cs typeface="Times New Roman"/>
                        </a:rPr>
                        <a:t>Источник</a:t>
                      </a:r>
                      <a:r>
                        <a:rPr lang="en-US" sz="1800" i="1" dirty="0">
                          <a:solidFill>
                            <a:srgbClr val="000000"/>
                          </a:solidFill>
                          <a:latin typeface="Verdana"/>
                          <a:ea typeface="Batang"/>
                          <a:cs typeface="Times New Roman"/>
                        </a:rPr>
                        <a:t>: Conference Board of Canada </a:t>
                      </a:r>
                      <a:r>
                        <a:rPr lang="en-US" sz="1800" i="1" dirty="0" smtClean="0">
                          <a:solidFill>
                            <a:srgbClr val="000000"/>
                          </a:solidFill>
                          <a:latin typeface="Verdana"/>
                          <a:ea typeface="Batang"/>
                          <a:cs typeface="Times New Roman"/>
                        </a:rPr>
                        <a:t>2002</a:t>
                      </a:r>
                      <a:endParaRPr lang="ru-RU" sz="1800" i="1" dirty="0" smtClean="0">
                        <a:solidFill>
                          <a:srgbClr val="000000"/>
                        </a:solidFill>
                        <a:latin typeface="Verdana"/>
                        <a:ea typeface="Batang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i="1" dirty="0" smtClean="0">
                        <a:solidFill>
                          <a:srgbClr val="000000"/>
                        </a:solidFill>
                        <a:latin typeface="Verdana"/>
                        <a:ea typeface="Batang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Batang"/>
                        <a:cs typeface="Times New Roman"/>
                      </a:endParaRPr>
                    </a:p>
                  </a:txBody>
                  <a:tcPr marL="0" marR="39152" marT="0" marB="391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5" name="Picture 1" descr="Щелкните здесь, чтобы вернуться в текст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86961" y="2996952"/>
            <a:ext cx="8561503" cy="3724254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8C-CB90-4191-8344-372C5CC6C983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23928" y="6669360"/>
            <a:ext cx="4824536" cy="188640"/>
          </a:xfrm>
        </p:spPr>
        <p:txBody>
          <a:bodyPr/>
          <a:lstStyle/>
          <a:p>
            <a:r>
              <a:rPr lang="ru-RU" dirty="0" smtClean="0"/>
              <a:t>Ромашова Т.В. - доцент Томского госуниверситета 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04664"/>
            <a:ext cx="3259088" cy="8907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ПВП этносов РФ </a:t>
            </a:r>
            <a:br>
              <a:rPr lang="ru-RU" sz="2400" dirty="0" smtClean="0"/>
            </a:br>
            <a:r>
              <a:rPr lang="ru-RU" sz="2400" dirty="0" smtClean="0"/>
              <a:t> (по данным переписи 2010 г.)</a:t>
            </a:r>
            <a:endParaRPr lang="ru-RU" sz="2400" dirty="0"/>
          </a:p>
        </p:txBody>
      </p:sp>
      <p:pic>
        <p:nvPicPr>
          <p:cNvPr id="48130" name="Picture 2" descr="perepis_r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4047" y="0"/>
            <a:ext cx="5639953" cy="694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8C-CB90-4191-8344-372C5CC6C983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0" y="6453336"/>
            <a:ext cx="3528392" cy="404664"/>
          </a:xfrm>
        </p:spPr>
        <p:txBody>
          <a:bodyPr/>
          <a:lstStyle/>
          <a:p>
            <a:r>
              <a:rPr lang="ru-RU" dirty="0" smtClean="0"/>
              <a:t>Ромашова Т.В. - доцент Томского госуниверситета 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924944"/>
            <a:ext cx="2160240" cy="8382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Среднее число детей, рожденных женщинами к возрасту 50-54 года, по данным переписи 2010 года, на 1000 женщин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9154" name="Picture 2" descr="perepis_t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19100"/>
            <a:ext cx="613410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8C-CB90-4191-8344-372C5CC6C983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364088" y="6453337"/>
            <a:ext cx="3384376" cy="404664"/>
          </a:xfrm>
        </p:spPr>
        <p:txBody>
          <a:bodyPr/>
          <a:lstStyle/>
          <a:p>
            <a:r>
              <a:rPr lang="ru-RU" dirty="0" smtClean="0"/>
              <a:t>Ромашова Т.В. - доцент Томского госуниверситета 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Решение демографических задач</a:t>
            </a:r>
            <a:endParaRPr lang="ru-RU" dirty="0"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323528" y="2348879"/>
          <a:ext cx="8568950" cy="2522956"/>
        </p:xfrm>
        <a:graphic>
          <a:graphicData uri="http://schemas.openxmlformats.org/drawingml/2006/table">
            <a:tbl>
              <a:tblPr/>
              <a:tblGrid>
                <a:gridCol w="1872208"/>
                <a:gridCol w="1554656"/>
                <a:gridCol w="1713432"/>
                <a:gridCol w="1714327"/>
                <a:gridCol w="1714327"/>
              </a:tblGrid>
              <a:tr h="31889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+mj-lt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Batang"/>
                        </a:rPr>
                        <a:t>Возможные варианты сочетаний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8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Batang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Batang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j-lt"/>
                          <a:ea typeface="Batang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Batang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Batang"/>
                        </a:rPr>
                        <a:t>Естественный прирост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+mj-lt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+mj-lt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+mj-lt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+mj-lt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Batang"/>
                        </a:rPr>
                        <a:t>Миграционный прирост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+mj-lt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+mj-lt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+mj-lt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+mj-lt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j-lt"/>
                          <a:ea typeface="Batang"/>
                        </a:rPr>
                        <a:t>Примеры стран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+mj-lt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+mj-lt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+mj-lt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+mj-lt"/>
                        <a:ea typeface="Batang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179512" y="1658997"/>
            <a:ext cx="874846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Batang" charset="-127"/>
                <a:cs typeface="Times New Roman" pitchFamily="18" charset="0"/>
              </a:rPr>
              <a:t>Придумайте сколько возможно вариантов  сочетаний ЕП  и МП.</a:t>
            </a:r>
            <a:endParaRPr kumimoji="0" lang="ru-RU" altLang="ko-KR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8C-CB90-4191-8344-372C5CC6C983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923928" y="6453337"/>
            <a:ext cx="4680520" cy="404664"/>
          </a:xfrm>
        </p:spPr>
        <p:txBody>
          <a:bodyPr/>
          <a:lstStyle/>
          <a:p>
            <a:r>
              <a:rPr lang="ru-RU" dirty="0" smtClean="0"/>
              <a:t>Ромашова Т.В. - доцент Томского госуниверситета 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568952" cy="7445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dirty="0" smtClean="0"/>
              <a:t>Показатель «рождаемость» и его тенденции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35975" cy="54721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i="1" dirty="0" smtClean="0">
                <a:latin typeface="Times New Roman" pitchFamily="18" charset="0"/>
              </a:rPr>
              <a:t>Рождаемость</a:t>
            </a:r>
            <a:r>
              <a:rPr lang="ru-RU" sz="2000" b="1" dirty="0" smtClean="0">
                <a:latin typeface="Times New Roman" pitchFamily="18" charset="0"/>
              </a:rPr>
              <a:t>  – массовый процесс деторождения, означающий частоту рождений в определенной социальной среде.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>
                <a:latin typeface="Times New Roman" pitchFamily="18" charset="0"/>
              </a:rPr>
              <a:t>Франция, </a:t>
            </a:r>
            <a:r>
              <a:rPr lang="en-US" sz="2000" b="1" dirty="0" smtClean="0">
                <a:latin typeface="Times New Roman" pitchFamily="18" charset="0"/>
              </a:rPr>
              <a:t>XIX</a:t>
            </a:r>
            <a:r>
              <a:rPr lang="ru-RU" sz="2000" b="1" dirty="0" smtClean="0">
                <a:latin typeface="Times New Roman" pitchFamily="18" charset="0"/>
              </a:rPr>
              <a:t> в, Жак </a:t>
            </a:r>
            <a:r>
              <a:rPr lang="ru-RU" sz="2000" b="1" dirty="0" err="1" smtClean="0">
                <a:latin typeface="Times New Roman" pitchFamily="18" charset="0"/>
              </a:rPr>
              <a:t>Бертильон</a:t>
            </a:r>
            <a:r>
              <a:rPr lang="ru-RU" sz="2000" b="1" dirty="0" smtClean="0">
                <a:latin typeface="Times New Roman" pitchFamily="18" charset="0"/>
              </a:rPr>
              <a:t> 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>
                <a:latin typeface="Times New Roman" pitchFamily="18" charset="0"/>
              </a:rPr>
              <a:t>Количественные особенности рождаемости: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latin typeface="Times New Roman" pitchFamily="18" charset="0"/>
              </a:rPr>
              <a:t> 1) Абсолютное число рождений  в мире составляло: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latin typeface="Times New Roman" pitchFamily="18" charset="0"/>
              </a:rPr>
              <a:t>в первой половине 80-х гг. </a:t>
            </a:r>
            <a:r>
              <a:rPr lang="en-US" sz="2000" b="1" dirty="0" smtClean="0">
                <a:latin typeface="Times New Roman" pitchFamily="18" charset="0"/>
              </a:rPr>
              <a:t>XX</a:t>
            </a:r>
            <a:r>
              <a:rPr lang="ru-RU" sz="2000" b="1" dirty="0" smtClean="0">
                <a:latin typeface="Times New Roman" pitchFamily="18" charset="0"/>
              </a:rPr>
              <a:t> в. – 126 млн. чел.;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latin typeface="Times New Roman" pitchFamily="18" charset="0"/>
              </a:rPr>
              <a:t>во второй половине 80-х гг. </a:t>
            </a:r>
            <a:r>
              <a:rPr lang="en-US" sz="2000" b="1" dirty="0" smtClean="0">
                <a:latin typeface="Times New Roman" pitchFamily="18" charset="0"/>
              </a:rPr>
              <a:t>XX</a:t>
            </a:r>
            <a:r>
              <a:rPr lang="ru-RU" sz="2000" b="1" dirty="0" smtClean="0">
                <a:latin typeface="Times New Roman" pitchFamily="18" charset="0"/>
              </a:rPr>
              <a:t> в.  – 131,2 млн. чел.;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latin typeface="Times New Roman" pitchFamily="18" charset="0"/>
              </a:rPr>
              <a:t>в первой половине 1990-х гг. увеличилось до 140 млн. рождений (1994 г.);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latin typeface="Times New Roman" pitchFamily="18" charset="0"/>
              </a:rPr>
              <a:t>во второй половине 1990-х гг. произошел перелом и ежегодное число родившихся стало снижаться, достигнув в 2009 г. -132 млн., 2016 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146, 5</a:t>
            </a:r>
            <a:r>
              <a:rPr lang="ru-RU" sz="2000" b="1" dirty="0" smtClean="0">
                <a:latin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</a:rPr>
              <a:t>млн</a:t>
            </a:r>
            <a:r>
              <a:rPr lang="ru-RU" sz="2000" b="1" dirty="0" smtClean="0">
                <a:latin typeface="Times New Roman" pitchFamily="18" charset="0"/>
              </a:rPr>
              <a:t>!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>
                <a:latin typeface="Times New Roman" pitchFamily="18" charset="0"/>
              </a:rPr>
              <a:t>Соотношение абсолютного числа родившихся между развитыми и развивающимися странами  составило в 2016 г. : 11 %  и 89 %.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>
                <a:latin typeface="Times New Roman" pitchFamily="18" charset="0"/>
              </a:rPr>
              <a:t>Около 66-70 % ежегодного числа родившихся приходится на Азию.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 smtClean="0">
                <a:latin typeface="Times New Roman" pitchFamily="18" charset="0"/>
              </a:rPr>
              <a:t>Страны-рекордсмены по абсолютному числу рождений в 2016 г. : Индия (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27</a:t>
            </a:r>
            <a:r>
              <a:rPr lang="ru-RU" sz="2000" b="1" dirty="0" smtClean="0">
                <a:latin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</a:rPr>
              <a:t>млн</a:t>
            </a:r>
            <a:r>
              <a:rPr lang="ru-RU" sz="2000" b="1" dirty="0" smtClean="0">
                <a:latin typeface="Times New Roman" pitchFamily="18" charset="0"/>
              </a:rPr>
              <a:t> чел.), Китай (17), Нигерия (7,4), Пакистан (5,7), Индонезия (5,3) США (4,0), Мексика (2,5), Бангладеш, Эфиопия и ДРК (по 3,3), Бразилия (3,2).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8C-CB90-4191-8344-372C5CC6C983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427984" y="6453337"/>
            <a:ext cx="4104456" cy="404664"/>
          </a:xfrm>
        </p:spPr>
        <p:txBody>
          <a:bodyPr/>
          <a:lstStyle/>
          <a:p>
            <a:r>
              <a:rPr lang="ru-RU" dirty="0" smtClean="0"/>
              <a:t>Ромашова Т.В. - доцент Томского госуниверситета 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тенденции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8568952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ru-RU" dirty="0" smtClean="0"/>
              <a:t>сокращение </a:t>
            </a:r>
            <a:r>
              <a:rPr lang="ru-RU" dirty="0"/>
              <a:t>рождаемости носит всеобщий характер, начавшись в разное время в разных странах, происходит неодинаковыми темпами, но охватывает весь мир под влиянием одних и тех же факторов – НТР, индустриализации и </a:t>
            </a:r>
            <a:r>
              <a:rPr lang="ru-RU" dirty="0" smtClean="0"/>
              <a:t>урбанизации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ru-RU" dirty="0" smtClean="0"/>
              <a:t> продолжительность </a:t>
            </a:r>
            <a:r>
              <a:rPr lang="ru-RU" dirty="0"/>
              <a:t>жизни непосредственно связана с уровнем благосостояния государства, от которого зависит увеличение расходов на здоровье своих граждан и окружающей среды. </a:t>
            </a:r>
          </a:p>
          <a:p>
            <a:pPr>
              <a:defRPr/>
            </a:pPr>
            <a:r>
              <a:rPr lang="ru-RU" dirty="0" smtClean="0"/>
              <a:t>- в </a:t>
            </a:r>
            <a:r>
              <a:rPr lang="ru-RU" dirty="0"/>
              <a:t>развитых странах снижение смертности  во многом было достигнуто за счёт профилактики </a:t>
            </a:r>
            <a:r>
              <a:rPr lang="ru-RU" dirty="0" err="1"/>
              <a:t>сердечно-сосудистых</a:t>
            </a:r>
            <a:r>
              <a:rPr lang="ru-RU" dirty="0"/>
              <a:t> заболеваний, в том числе в пожилых возрастах, в которых, как считали ранее, смертность от этих причин вообще не поддается сокращению</a:t>
            </a:r>
            <a:r>
              <a:rPr lang="ru-RU" dirty="0" smtClean="0"/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/>
              <a:t>-  демографический </a:t>
            </a:r>
            <a:r>
              <a:rPr lang="ru-RU" dirty="0"/>
              <a:t>переход рассматривается как глобальное явление, охватывающее все страны мира. При этом очевидно, что демографический переход в каждой стране происходит не отдельно и независимо, а является частью общего глобального процесса. 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/>
              <a:t>(Демографический </a:t>
            </a:r>
            <a:r>
              <a:rPr lang="ru-RU" dirty="0"/>
              <a:t>переход означает процесс последовательных изменений рождаемости, смертности и естественного прироста населения по мере социально-экономического развития стран и связан с главными этапами развития экономики: этап присваивающей экономики, этап аграрной экономики и индустриальной.</a:t>
            </a:r>
          </a:p>
          <a:p>
            <a:pPr>
              <a:lnSpc>
                <a:spcPct val="80000"/>
              </a:lnSpc>
              <a:defRPr/>
            </a:pPr>
            <a:r>
              <a:rPr lang="ru-RU" dirty="0"/>
              <a:t>Общемировые закономерности демографического развития рано или поздно проявляются в каждой из стран </a:t>
            </a:r>
            <a:r>
              <a:rPr lang="ru-RU" dirty="0" smtClean="0"/>
              <a:t>мира).</a:t>
            </a: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8C-CB90-4191-8344-372C5CC6C983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15816" y="6601544"/>
            <a:ext cx="5480248" cy="256456"/>
          </a:xfrm>
        </p:spPr>
        <p:txBody>
          <a:bodyPr/>
          <a:lstStyle/>
          <a:p>
            <a:r>
              <a:rPr lang="ru-RU" dirty="0" smtClean="0"/>
              <a:t>Ромашова Т.В. - доцент Томского госуниверситета 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Суммарный коэффициент рождаемости в современном развитом мире, 2015 г.</a:t>
            </a:r>
            <a:endParaRPr lang="ru-RU" sz="2800" dirty="0"/>
          </a:p>
        </p:txBody>
      </p:sp>
      <p:pic>
        <p:nvPicPr>
          <p:cNvPr id="2050" name="Picture 2" descr="VJankelevich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12776"/>
            <a:ext cx="701563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844824"/>
          <a:ext cx="2123728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640"/>
                <a:gridCol w="792088"/>
              </a:tblGrid>
              <a:tr h="2967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Нигер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6,5</a:t>
                      </a:r>
                      <a:endParaRPr lang="ru-RU" sz="1400" dirty="0"/>
                    </a:p>
                  </a:txBody>
                  <a:tcPr/>
                </a:tc>
              </a:tr>
              <a:tr h="27848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Ангола, Мали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6,16</a:t>
                      </a:r>
                      <a:endParaRPr lang="ru-RU" sz="1400" dirty="0"/>
                    </a:p>
                  </a:txBody>
                  <a:tcPr/>
                </a:tc>
              </a:tr>
              <a:tr h="2967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Сомали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5,8</a:t>
                      </a:r>
                      <a:endParaRPr lang="ru-RU" sz="1400" dirty="0"/>
                    </a:p>
                  </a:txBody>
                  <a:tcPr/>
                </a:tc>
              </a:tr>
              <a:tr h="2967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Уганда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5,7</a:t>
                      </a:r>
                      <a:endParaRPr lang="ru-RU" sz="1400" dirty="0"/>
                    </a:p>
                  </a:txBody>
                  <a:tcPr/>
                </a:tc>
              </a:tr>
              <a:tr h="266578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Буркина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Фасо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5,7</a:t>
                      </a:r>
                      <a:endParaRPr lang="ru-RU" sz="1400" dirty="0"/>
                    </a:p>
                  </a:txBody>
                  <a:tcPr/>
                </a:tc>
              </a:tr>
              <a:tr h="26657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Замбия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5,6</a:t>
                      </a:r>
                      <a:endParaRPr lang="ru-RU" sz="1400" dirty="0"/>
                    </a:p>
                  </a:txBody>
                  <a:tcPr/>
                </a:tc>
              </a:tr>
              <a:tr h="26657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Малави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5,5</a:t>
                      </a:r>
                      <a:endParaRPr lang="ru-RU" sz="1400" dirty="0"/>
                    </a:p>
                  </a:txBody>
                  <a:tcPr/>
                </a:tc>
              </a:tr>
              <a:tr h="26657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Афганистан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5,12</a:t>
                      </a:r>
                      <a:endParaRPr lang="ru-RU" sz="1400" dirty="0"/>
                    </a:p>
                  </a:txBody>
                  <a:tcPr/>
                </a:tc>
              </a:tr>
              <a:tr h="2967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…Греция 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 1,45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96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FF0000"/>
                          </a:solidFill>
                        </a:rPr>
                        <a:t>Сербия, Италия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FF0000"/>
                          </a:solidFill>
                        </a:rPr>
                        <a:t>1,44</a:t>
                      </a:r>
                      <a:endParaRPr lang="ru-RU" sz="1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6657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Япония 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1,41</a:t>
                      </a:r>
                    </a:p>
                  </a:txBody>
                  <a:tcPr/>
                </a:tc>
              </a:tr>
              <a:tr h="26657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Словакия 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1,36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6657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Румыния 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1,35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6657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Ю.Корея 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1,26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6657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Гонконг 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1,19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4716016" y="1340768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8C-CB90-4191-8344-372C5CC6C983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851920" y="6453337"/>
            <a:ext cx="4608512" cy="404664"/>
          </a:xfrm>
        </p:spPr>
        <p:txBody>
          <a:bodyPr/>
          <a:lstStyle/>
          <a:p>
            <a:r>
              <a:rPr lang="ru-RU" dirty="0" smtClean="0"/>
              <a:t>Ромашова Т.В. - доцент Томского госуниверситета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учебник социальной дем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1" y="1"/>
            <a:ext cx="5184576" cy="329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учебник социальной демограф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399306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учебник социальной демограф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429000"/>
            <a:ext cx="5004048" cy="32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8C-CB90-4191-8344-372C5CC6C983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915816" y="6569075"/>
            <a:ext cx="4824536" cy="288925"/>
          </a:xfrm>
        </p:spPr>
        <p:txBody>
          <a:bodyPr/>
          <a:lstStyle/>
          <a:p>
            <a:r>
              <a:rPr lang="ru-RU" dirty="0" smtClean="0"/>
              <a:t>Ромашова Т.В. - доцент Томского госуниверситета 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001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/>
              <a:t>Рейтинг стран по общему коэффициенту смертности (ОКС) в 2016 г.: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мир – 8, развитые – 10, развивающиеся - 7</a:t>
            </a:r>
          </a:p>
        </p:txBody>
      </p:sp>
      <p:graphicFrame>
        <p:nvGraphicFramePr>
          <p:cNvPr id="45015" name="Group 983"/>
          <p:cNvGraphicFramePr>
            <a:graphicFrameLocks noGrp="1"/>
          </p:cNvGraphicFramePr>
          <p:nvPr>
            <p:ph sz="half" idx="2"/>
          </p:nvPr>
        </p:nvGraphicFramePr>
        <p:xfrm>
          <a:off x="0" y="1304925"/>
          <a:ext cx="9144000" cy="5381309"/>
        </p:xfrm>
        <a:graphic>
          <a:graphicData uri="http://schemas.openxmlformats.org/drawingml/2006/table">
            <a:tbl>
              <a:tblPr/>
              <a:tblGrid>
                <a:gridCol w="2766252"/>
                <a:gridCol w="1997849"/>
                <a:gridCol w="2820092"/>
                <a:gridCol w="1559807"/>
              </a:tblGrid>
              <a:tr h="528638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Страны с самыми низкими ОКС (‰)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Страны с самыми высокими ОКС (‰)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Катар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Лесото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ОАЭ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Литва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14,6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Кувейт 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Латвия,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Болгария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14,5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Бахрейн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Украина 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Сектор Газа 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Гвинея-Бисау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13,9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Теркс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Кайкос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Оман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Сербия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Саудовская Аравия, Иордания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Афганистан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Сингапур,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Западный берег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ЦАР, Беларусь, Свазиленд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Ливия, Бруней 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Сомали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8C-CB90-4191-8344-372C5CC6C983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19872" y="6569075"/>
            <a:ext cx="4968552" cy="288925"/>
          </a:xfrm>
        </p:spPr>
        <p:txBody>
          <a:bodyPr/>
          <a:lstStyle/>
          <a:p>
            <a:r>
              <a:rPr lang="ru-RU" dirty="0" smtClean="0"/>
              <a:t>Ромашова Т.В. - доцент Томского госуниверситета 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84" name="Rectangle 36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7151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dirty="0" smtClean="0"/>
              <a:t>Различия в ОПЖ между странами</a:t>
            </a:r>
            <a:r>
              <a:rPr lang="ru-RU" sz="4000" dirty="0" smtClean="0"/>
              <a:t> 2017 </a:t>
            </a:r>
            <a:r>
              <a:rPr lang="ru-RU" sz="2200" dirty="0" smtClean="0"/>
              <a:t>г</a:t>
            </a:r>
            <a:r>
              <a:rPr lang="ru-RU" sz="4000" dirty="0" smtClean="0"/>
              <a:t>.</a:t>
            </a:r>
          </a:p>
        </p:txBody>
      </p:sp>
      <p:graphicFrame>
        <p:nvGraphicFramePr>
          <p:cNvPr id="185258" name="Group 938"/>
          <p:cNvGraphicFramePr>
            <a:graphicFrameLocks noGrp="1"/>
          </p:cNvGraphicFramePr>
          <p:nvPr>
            <p:ph idx="1"/>
          </p:nvPr>
        </p:nvGraphicFramePr>
        <p:xfrm>
          <a:off x="179388" y="657225"/>
          <a:ext cx="8964613" cy="6627179"/>
        </p:xfrm>
        <a:graphic>
          <a:graphicData uri="http://schemas.openxmlformats.org/drawingml/2006/table">
            <a:tbl>
              <a:tblPr/>
              <a:tblGrid>
                <a:gridCol w="663575"/>
                <a:gridCol w="1963738"/>
                <a:gridCol w="2305050"/>
                <a:gridCol w="2016125"/>
                <a:gridCol w="2016125"/>
              </a:tblGrid>
              <a:tr h="827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Самая  высокая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ОПЖ (лет)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Самая низкая ОПЖ (лет)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Монако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Япония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Гвинея-Бисау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Сингапур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Афганистан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Макао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Габон, Свазиленд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Сан-Марино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Замбия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Исландия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83,1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Сомали, ЦАР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Гонконг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Лесото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Андорра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Мозамбик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Швейцария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Нигерия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53,8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Р.Корея, Израиль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82,5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+29 стран и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тер-й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выше 80 из 224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Нигер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55,9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D49D6-593C-4183-BA4D-06B34DF67095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220072" y="6525345"/>
            <a:ext cx="3456384" cy="332656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Ромашова Т.В. - доцент Томского госуниверситета 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717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Причинно-следственные связи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340768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Отрывок из статьи: «На </a:t>
            </a:r>
            <a:r>
              <a:rPr lang="ru-RU" dirty="0"/>
              <a:t>рынке труда в КНР дефицит </a:t>
            </a:r>
            <a:r>
              <a:rPr lang="ru-RU" dirty="0" smtClean="0"/>
              <a:t>кадров.»</a:t>
            </a:r>
            <a:endParaRPr lang="ru-RU" dirty="0"/>
          </a:p>
        </p:txBody>
      </p:sp>
      <p:pic>
        <p:nvPicPr>
          <p:cNvPr id="43010" name="Picture 2" descr="ch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628800"/>
            <a:ext cx="2971967" cy="217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 descr="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041" y="3501008"/>
            <a:ext cx="8788223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D49D6-593C-4183-BA4D-06B34DF67095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779912" y="6525345"/>
            <a:ext cx="4824536" cy="332656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Ромашова Т.В. - доцент Томского госуниверситета 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https://www.nippon.com/ru/files/2018/06/d00414ru_fig0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https://www.nippon.com/ru/files/2018/06/d00414ru_fig0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правила в Япони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95250"/>
            <a:ext cx="6096000" cy="66675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8C-CB90-4191-8344-372C5CC6C983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ЕГЭ 2018</a:t>
            </a:r>
            <a:endParaRPr lang="ru-RU" dirty="0"/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05719" y="1885474"/>
            <a:ext cx="893828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задание 9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варианта 310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(решаемость – 54,84 %).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нём просили выбрать три страны из шести 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 наибольшей средней плотностью населения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Вьетнам, Россия, Индонезия, Ливия, Монголия, Испания.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Все участники с этим заданием справились слабо.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Причины этому две: или забывчивость,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т.к. не использовали включённые в КИМ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справочные материалы;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или незнание географических особенностей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размещения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населения.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8C-CB90-4191-8344-372C5CC6C983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35896" y="6381329"/>
            <a:ext cx="4824536" cy="476672"/>
          </a:xfrm>
        </p:spPr>
        <p:txBody>
          <a:bodyPr/>
          <a:lstStyle/>
          <a:p>
            <a:r>
              <a:rPr lang="ru-RU" dirty="0" smtClean="0"/>
              <a:t>Ромашова Т.В. - доцент Томского госуниверситета 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92896"/>
            <a:ext cx="8892480" cy="2899792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dirty="0" smtClean="0"/>
              <a:t>                           Спасибо </a:t>
            </a:r>
            <a:br>
              <a:rPr lang="ru-RU" sz="4000" dirty="0" smtClean="0"/>
            </a:br>
            <a:r>
              <a:rPr lang="ru-RU" sz="4000" dirty="0" smtClean="0"/>
              <a:t>за внимание!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Успехов ,</a:t>
            </a:r>
            <a:br>
              <a:rPr lang="ru-RU" sz="4000" dirty="0" smtClean="0"/>
            </a:br>
            <a:r>
              <a:rPr lang="ru-RU" sz="4000" dirty="0" smtClean="0"/>
              <a:t>творческого вдохновения и профессионального совершенства!!!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995936" y="6453337"/>
            <a:ext cx="4752528" cy="404664"/>
          </a:xfrm>
        </p:spPr>
        <p:txBody>
          <a:bodyPr/>
          <a:lstStyle/>
          <a:p>
            <a:r>
              <a:rPr lang="ru-RU" dirty="0" smtClean="0"/>
              <a:t>Ромашова Т.В. - доцент Томского госуниверситета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8C-CB90-4191-8344-372C5CC6C983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50178" name="AutoShape 2" descr="Картинки по запросу успех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г-обус-с-книгами-и-цветками-569362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5362874" cy="35730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демографических задач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2852936"/>
            <a:ext cx="3024336" cy="180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Дано:</a:t>
            </a:r>
          </a:p>
          <a:p>
            <a:pPr>
              <a:buNone/>
            </a:pPr>
            <a:r>
              <a:rPr lang="ru-RU" sz="2400" dirty="0" smtClean="0"/>
              <a:t>Р – 760 тыс. чел.                              </a:t>
            </a:r>
          </a:p>
          <a:p>
            <a:pPr>
              <a:buNone/>
            </a:pPr>
            <a:r>
              <a:rPr lang="ru-RU" sz="2400" dirty="0" err="1" smtClean="0"/>
              <a:t>К</a:t>
            </a:r>
            <a:r>
              <a:rPr lang="ru-RU" sz="2400" baseline="-25000" dirty="0" err="1" smtClean="0"/>
              <a:t>еп</a:t>
            </a:r>
            <a:r>
              <a:rPr lang="ru-RU" sz="2400" baseline="-25000" dirty="0" smtClean="0"/>
              <a:t>  </a:t>
            </a:r>
            <a:r>
              <a:rPr lang="ru-RU" sz="2400" dirty="0" smtClean="0"/>
              <a:t> 4,2‰</a:t>
            </a:r>
          </a:p>
          <a:p>
            <a:pPr>
              <a:buNone/>
            </a:pPr>
            <a:r>
              <a:rPr lang="ru-RU" sz="2400" dirty="0" smtClean="0"/>
              <a:t>Ч – 52730 чел.                                  </a:t>
            </a:r>
          </a:p>
          <a:p>
            <a:pPr>
              <a:buNone/>
            </a:pPr>
            <a:r>
              <a:rPr lang="ru-RU" sz="2400" dirty="0" smtClean="0"/>
              <a:t>К</a:t>
            </a:r>
            <a:r>
              <a:rPr lang="ru-RU" sz="2400" baseline="-25000" dirty="0" smtClean="0"/>
              <a:t>с</a:t>
            </a:r>
            <a:r>
              <a:rPr lang="ru-RU" sz="2400" dirty="0" smtClean="0"/>
              <a:t> - ?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2924944"/>
            <a:ext cx="4392488" cy="345638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400" dirty="0" smtClean="0"/>
              <a:t>Решение: </a:t>
            </a:r>
          </a:p>
          <a:p>
            <a:pPr>
              <a:buNone/>
            </a:pPr>
            <a:endParaRPr lang="ru-RU" sz="4400" dirty="0" smtClean="0"/>
          </a:p>
          <a:p>
            <a:pPr>
              <a:buNone/>
            </a:pPr>
            <a:endParaRPr lang="ru-RU" sz="4400" dirty="0" smtClean="0"/>
          </a:p>
          <a:p>
            <a:pPr>
              <a:buNone/>
            </a:pPr>
            <a:r>
              <a:rPr lang="ru-RU" sz="4400" dirty="0" err="1" smtClean="0"/>
              <a:t>К</a:t>
            </a:r>
            <a:r>
              <a:rPr lang="ru-RU" sz="4400" baseline="-25000" dirty="0" err="1" smtClean="0"/>
              <a:t>еп</a:t>
            </a:r>
            <a:r>
              <a:rPr lang="ru-RU" sz="4400" baseline="-25000" dirty="0" smtClean="0"/>
              <a:t> </a:t>
            </a:r>
            <a:r>
              <a:rPr lang="ru-RU" sz="4400" dirty="0" smtClean="0"/>
              <a:t>= </a:t>
            </a:r>
            <a:r>
              <a:rPr lang="ru-RU" sz="4400" dirty="0" err="1" smtClean="0"/>
              <a:t>К</a:t>
            </a:r>
            <a:r>
              <a:rPr lang="ru-RU" sz="4400" baseline="-25000" dirty="0" err="1" smtClean="0"/>
              <a:t>р</a:t>
            </a:r>
            <a:r>
              <a:rPr lang="ru-RU" sz="4400" baseline="-25000" dirty="0" smtClean="0"/>
              <a:t> </a:t>
            </a:r>
            <a:r>
              <a:rPr lang="ru-RU" sz="4400" dirty="0" smtClean="0"/>
              <a:t>- К</a:t>
            </a:r>
            <a:r>
              <a:rPr lang="ru-RU" sz="4400" baseline="-25000" dirty="0" smtClean="0"/>
              <a:t>с</a:t>
            </a:r>
            <a:r>
              <a:rPr lang="ru-RU" sz="4400" dirty="0" smtClean="0"/>
              <a:t> </a:t>
            </a:r>
          </a:p>
          <a:p>
            <a:pPr marL="514350" indent="-514350">
              <a:buNone/>
            </a:pPr>
            <a:endParaRPr lang="ru-RU" sz="4400" dirty="0" smtClean="0"/>
          </a:p>
          <a:p>
            <a:pPr marL="514350" indent="-514350">
              <a:buNone/>
            </a:pPr>
            <a:r>
              <a:rPr lang="ru-RU" sz="4400" dirty="0" smtClean="0"/>
              <a:t>1)</a:t>
            </a:r>
            <a:r>
              <a:rPr lang="ru-RU" sz="4400" dirty="0" err="1" smtClean="0"/>
              <a:t>К</a:t>
            </a:r>
            <a:r>
              <a:rPr lang="ru-RU" sz="4400" baseline="-25000" dirty="0" err="1" smtClean="0"/>
              <a:t>р</a:t>
            </a:r>
            <a:r>
              <a:rPr lang="ru-RU" sz="4400" dirty="0" smtClean="0"/>
              <a:t> = </a:t>
            </a:r>
          </a:p>
          <a:p>
            <a:pPr marL="514350" indent="-514350">
              <a:buNone/>
            </a:pPr>
            <a:endParaRPr lang="ru-RU" sz="4400" dirty="0" smtClean="0"/>
          </a:p>
          <a:p>
            <a:pPr marL="514350" indent="-514350">
              <a:buNone/>
            </a:pPr>
            <a:r>
              <a:rPr lang="ru-RU" sz="4400" dirty="0" smtClean="0"/>
              <a:t>2) 4,2 = 14,4 – К</a:t>
            </a:r>
            <a:r>
              <a:rPr lang="ru-RU" sz="4400" baseline="-25000" dirty="0" smtClean="0"/>
              <a:t>с</a:t>
            </a:r>
          </a:p>
          <a:p>
            <a:pPr marL="514350" indent="-514350">
              <a:buNone/>
            </a:pPr>
            <a:r>
              <a:rPr lang="ru-RU" sz="4400" dirty="0" smtClean="0"/>
              <a:t>      К</a:t>
            </a:r>
            <a:r>
              <a:rPr lang="ru-RU" sz="4400" baseline="-25000" dirty="0" smtClean="0"/>
              <a:t>с </a:t>
            </a:r>
            <a:r>
              <a:rPr lang="ru-RU" sz="4400" dirty="0" smtClean="0"/>
              <a:t>= 10,2‰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AutoNum type="arabicParenR"/>
            </a:pPr>
            <a:endParaRPr lang="ru-RU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23528" y="1196752"/>
            <a:ext cx="849014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     Определите коэффициент смертности в стране, если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в течение года там родилось 760 человек, естественный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прирост составил 4,2‰, а численность населения была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52 730 человек.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356992"/>
            <a:ext cx="1759446" cy="655113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4653136"/>
            <a:ext cx="2692117" cy="963034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8C-CB90-4191-8344-372C5CC6C983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4211960" y="6597352"/>
            <a:ext cx="4464496" cy="260648"/>
          </a:xfrm>
        </p:spPr>
        <p:txBody>
          <a:bodyPr/>
          <a:lstStyle/>
          <a:p>
            <a:r>
              <a:rPr lang="ru-RU" dirty="0" smtClean="0"/>
              <a:t>Ромашова Т.В. - доцент Томского госуниверситета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Динамика численности населения мира, в миллиардах чел., 10 000 г. до н. э. — 2015 г. </a:t>
            </a:r>
            <a:endParaRPr lang="ru-RU" dirty="0"/>
          </a:p>
        </p:txBody>
      </p:sp>
      <p:pic>
        <p:nvPicPr>
          <p:cNvPr id="1026" name="Picture 2" descr="VJankelevic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78853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VJankelevich1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941168"/>
            <a:ext cx="1259632" cy="156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51720" y="5013176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</a:t>
            </a:r>
            <a:r>
              <a:rPr lang="ru-RU" dirty="0">
                <a:hlinkClick r:id="rId4" tooltip="Закон гиперболического роста численности населения Земли"/>
              </a:rPr>
              <a:t>Закон гиперболического роста численности населения Земли</a:t>
            </a:r>
            <a:r>
              <a:rPr lang="ru-RU" dirty="0" smtClean="0"/>
              <a:t>»      Х. фон </a:t>
            </a:r>
            <a:r>
              <a:rPr lang="ru-RU" dirty="0" err="1" smtClean="0"/>
              <a:t>Фёрстера</a:t>
            </a:r>
            <a:r>
              <a:rPr lang="ru-RU" dirty="0" smtClean="0"/>
              <a:t>:</a:t>
            </a:r>
            <a:r>
              <a:rPr lang="ru-RU" dirty="0"/>
              <a:t> абсолютные темпы роста населения Земли прямо пропорциональны квадрату его численности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8C-CB90-4191-8344-372C5CC6C983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644008" y="6453337"/>
            <a:ext cx="4176464" cy="404664"/>
          </a:xfrm>
        </p:spPr>
        <p:txBody>
          <a:bodyPr/>
          <a:lstStyle/>
          <a:p>
            <a:r>
              <a:rPr lang="ru-RU" dirty="0" smtClean="0"/>
              <a:t>Ромашова Т.В. - доцент Томского госуниверситета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Теория демографического перехода </a:t>
            </a:r>
            <a:r>
              <a:rPr lang="ru-RU" dirty="0" err="1" smtClean="0"/>
              <a:t>Ф.Ноутстайна</a:t>
            </a:r>
            <a:endParaRPr lang="ru-RU" dirty="0"/>
          </a:p>
        </p:txBody>
      </p:sp>
      <p:pic>
        <p:nvPicPr>
          <p:cNvPr id="4" name="Рисунок 3" descr="ЭТапы ДП новые.png"/>
          <p:cNvPicPr>
            <a:picLocks noChangeAspect="1"/>
          </p:cNvPicPr>
          <p:nvPr/>
        </p:nvPicPr>
        <p:blipFill>
          <a:blip r:embed="rId2" cstate="print"/>
          <a:srcRect t="7453"/>
          <a:stretch>
            <a:fillRect/>
          </a:stretch>
        </p:blipFill>
        <p:spPr>
          <a:xfrm>
            <a:off x="971600" y="1484784"/>
            <a:ext cx="6593904" cy="4464496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6147683"/>
            <a:ext cx="895610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ko-KR" sz="1200" b="0" i="0" u="none" strike="noStrike" cap="none" normalizeH="0" baseline="0" dirty="0" err="1" smtClean="0">
                <a:ln>
                  <a:noFill/>
                </a:ln>
                <a:solidFill>
                  <a:srgbClr val="2B0800"/>
                </a:solidFill>
                <a:effectLst/>
                <a:latin typeface="+mj-lt"/>
                <a:ea typeface="Batang"/>
                <a:cs typeface="Times New Roman" pitchFamily="18" charset="0"/>
              </a:rPr>
              <a:t>Шмуэль</a:t>
            </a:r>
            <a:r>
              <a:rPr kumimoji="0" lang="ru-RU" altLang="ko-KR" sz="1200" b="0" i="0" u="none" strike="noStrike" cap="none" normalizeH="0" baseline="0" dirty="0" smtClean="0">
                <a:ln>
                  <a:noFill/>
                </a:ln>
                <a:solidFill>
                  <a:srgbClr val="2B0800"/>
                </a:solidFill>
                <a:effectLst/>
                <a:latin typeface="+mj-lt"/>
                <a:ea typeface="Batang"/>
                <a:cs typeface="Times New Roman" pitchFamily="18" charset="0"/>
              </a:rPr>
              <a:t> Ной </a:t>
            </a:r>
            <a:r>
              <a:rPr kumimoji="0" lang="ru-RU" altLang="ko-KR" sz="1200" b="0" i="0" u="none" strike="noStrike" cap="none" normalizeH="0" baseline="0" dirty="0" err="1" smtClean="0">
                <a:ln>
                  <a:noFill/>
                </a:ln>
                <a:solidFill>
                  <a:srgbClr val="2B0800"/>
                </a:solidFill>
                <a:effectLst/>
                <a:latin typeface="+mj-lt"/>
                <a:ea typeface="Batang"/>
                <a:cs typeface="Times New Roman" pitchFamily="18" charset="0"/>
              </a:rPr>
              <a:t>Айзенштадт</a:t>
            </a:r>
            <a:r>
              <a:rPr kumimoji="0" lang="ru-RU" altLang="ko-KR" sz="1200" b="0" i="0" u="none" strike="noStrike" cap="none" normalizeH="0" baseline="0" dirty="0" smtClean="0">
                <a:ln>
                  <a:noFill/>
                </a:ln>
                <a:solidFill>
                  <a:srgbClr val="2B0800"/>
                </a:solidFill>
                <a:effectLst/>
                <a:latin typeface="+mj-lt"/>
                <a:ea typeface="Batang"/>
                <a:cs typeface="Times New Roman" pitchFamily="18" charset="0"/>
              </a:rPr>
              <a:t> выдвинул концепцию множественной модернизации (1998 г.): связь  демографического развития </a:t>
            </a:r>
          </a:p>
          <a:p>
            <a:pPr lvl="0" indent="3429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ko-KR" sz="1200" b="0" i="0" u="none" strike="noStrike" cap="none" normalizeH="0" baseline="0" dirty="0" smtClean="0">
                <a:ln>
                  <a:noFill/>
                </a:ln>
                <a:solidFill>
                  <a:srgbClr val="2B0800"/>
                </a:solidFill>
                <a:effectLst/>
                <a:latin typeface="+mj-lt"/>
                <a:ea typeface="Batang"/>
                <a:cs typeface="Times New Roman" pitchFamily="18" charset="0"/>
              </a:rPr>
              <a:t>с </a:t>
            </a:r>
            <a:r>
              <a:rPr lang="ru-RU" sz="1200" dirty="0">
                <a:latin typeface="+mj-lt"/>
              </a:rPr>
              <a:t> </a:t>
            </a:r>
            <a:r>
              <a:rPr lang="ru-RU" sz="1200" dirty="0" smtClean="0">
                <a:latin typeface="+mj-lt"/>
              </a:rPr>
              <a:t>культурно-историческими </a:t>
            </a:r>
            <a:r>
              <a:rPr lang="ru-RU" sz="1200" dirty="0">
                <a:latin typeface="+mj-lt"/>
              </a:rPr>
              <a:t>особенностями и с последствиями революций в государствах</a:t>
            </a:r>
            <a:r>
              <a:rPr kumimoji="0" lang="ru-RU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ru-RU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8C-CB90-4191-8344-372C5CC6C983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932040" y="6597352"/>
            <a:ext cx="3960440" cy="260648"/>
          </a:xfrm>
        </p:spPr>
        <p:txBody>
          <a:bodyPr/>
          <a:lstStyle/>
          <a:p>
            <a:r>
              <a:rPr lang="ru-RU" dirty="0" smtClean="0"/>
              <a:t>Ромашова Т.В. - доцент Томского госуниверситета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b_graf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7351" y="2996952"/>
            <a:ext cx="449664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 descr="b_graf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4658500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b_graf0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7032"/>
            <a:ext cx="4182071" cy="301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8C-CB90-4191-8344-372C5CC6C983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0" y="6525345"/>
            <a:ext cx="4320480" cy="332656"/>
          </a:xfrm>
        </p:spPr>
        <p:txBody>
          <a:bodyPr/>
          <a:lstStyle/>
          <a:p>
            <a:r>
              <a:rPr lang="ru-RU" dirty="0" smtClean="0"/>
              <a:t>Ромашова Т.В. - доцент Томского госуниверситета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Исключение из правила</a:t>
            </a:r>
            <a:endParaRPr lang="ru-RU" dirty="0"/>
          </a:p>
        </p:txBody>
      </p:sp>
      <p:pic>
        <p:nvPicPr>
          <p:cNvPr id="33794" name="Picture 2" descr="VJankelevich8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5256584" cy="325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VJankelevich8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4162" y="3573016"/>
            <a:ext cx="4919837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Выноска 2 9"/>
          <p:cNvSpPr/>
          <p:nvPr/>
        </p:nvSpPr>
        <p:spPr>
          <a:xfrm>
            <a:off x="5436096" y="1340768"/>
            <a:ext cx="3491880" cy="1512168"/>
          </a:xfrm>
          <a:prstGeom prst="borderCallout2">
            <a:avLst>
              <a:gd name="adj1" fmla="val 20281"/>
              <a:gd name="adj2" fmla="val 285"/>
              <a:gd name="adj3" fmla="val 18750"/>
              <a:gd name="adj4" fmla="val -16667"/>
              <a:gd name="adj5" fmla="val 45142"/>
              <a:gd name="adj6" fmla="val -25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Старение  населения в Израиле «сверху» или «снизу»?</a:t>
            </a:r>
          </a:p>
          <a:p>
            <a:pPr algn="ctr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8C-CB90-4191-8344-372C5CC6C983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0" y="6597352"/>
            <a:ext cx="4355976" cy="260648"/>
          </a:xfrm>
        </p:spPr>
        <p:txBody>
          <a:bodyPr/>
          <a:lstStyle/>
          <a:p>
            <a:r>
              <a:rPr lang="ru-RU" dirty="0" smtClean="0"/>
              <a:t>Ромашова Т.В. - доцент Томского госуниверситета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86800" cy="841248"/>
          </a:xfrm>
        </p:spPr>
        <p:txBody>
          <a:bodyPr/>
          <a:lstStyle/>
          <a:p>
            <a:r>
              <a:rPr lang="ru-RU" dirty="0" smtClean="0"/>
              <a:t>Демографический практикум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124744"/>
          <a:ext cx="8964486" cy="5573107"/>
        </p:xfrm>
        <a:graphic>
          <a:graphicData uri="http://schemas.openxmlformats.org/drawingml/2006/table">
            <a:tbl>
              <a:tblPr/>
              <a:tblGrid>
                <a:gridCol w="1835696"/>
                <a:gridCol w="1296144"/>
                <a:gridCol w="1350403"/>
                <a:gridCol w="1494081"/>
                <a:gridCol w="1494081"/>
                <a:gridCol w="1494081"/>
              </a:tblGrid>
              <a:tr h="875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Регионы  мира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Коэффициент рождаемости (‰)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Коэффициент смертности (‰)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Коэффициент </a:t>
                      </a:r>
                      <a:r>
                        <a:rPr lang="ru-RU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ЕП (‰)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Тип </a:t>
                      </a:r>
                      <a:r>
                        <a:rPr lang="ru-RU" sz="1400" i="1" dirty="0" err="1">
                          <a:latin typeface="Times New Roman"/>
                          <a:ea typeface="Times New Roman"/>
                          <a:cs typeface="Times New Roman"/>
                        </a:rPr>
                        <a:t>воспроиз-водства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latin typeface="Times New Roman"/>
                          <a:ea typeface="Times New Roman"/>
                          <a:cs typeface="Times New Roman"/>
                        </a:rPr>
                        <a:t>Демогра-фический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 этап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63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Весь мир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63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СНГ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07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Зарубежная Европа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07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Зарубежная Азия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07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Юго-Западная Азия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63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Восточная Азия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63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Африка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07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Северная Америка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07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Латинская Америка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63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Австралия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63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Океания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6" marR="55956" marT="55956" marB="559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7B8C-CB90-4191-8344-372C5CC6C983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0" y="6597352"/>
            <a:ext cx="4176464" cy="260648"/>
          </a:xfrm>
        </p:spPr>
        <p:txBody>
          <a:bodyPr/>
          <a:lstStyle/>
          <a:p>
            <a:r>
              <a:rPr lang="ru-RU" dirty="0" smtClean="0"/>
              <a:t>Ромашова Т.В. - доцент Томского госуниверситета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344</TotalTime>
  <Words>1472</Words>
  <Application>Microsoft Office PowerPoint</Application>
  <PresentationFormat>Экран (4:3)</PresentationFormat>
  <Paragraphs>386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Трек</vt:lpstr>
      <vt:lpstr>Методические акценты в изучении географии населения</vt:lpstr>
      <vt:lpstr>акценты</vt:lpstr>
      <vt:lpstr>Слайд 3</vt:lpstr>
      <vt:lpstr>Решение демографических задач</vt:lpstr>
      <vt:lpstr>Динамика численности населения мира, в миллиардах чел., 10 000 г. до н. э. — 2015 г. </vt:lpstr>
      <vt:lpstr>Теория демографического перехода Ф.Ноутстайна</vt:lpstr>
      <vt:lpstr>Слайд 7</vt:lpstr>
      <vt:lpstr>Исключение из правила</vt:lpstr>
      <vt:lpstr>Демографический практикум</vt:lpstr>
      <vt:lpstr>Пирамиды населения,  характерные для разных стадий демографического перехода  </vt:lpstr>
      <vt:lpstr>Решение  демографических задач</vt:lpstr>
      <vt:lpstr>Слайд 12</vt:lpstr>
      <vt:lpstr>Ведущие причины смерти по странам</vt:lpstr>
      <vt:lpstr>Слайд 14</vt:lpstr>
      <vt:lpstr>Слайд 15</vt:lpstr>
      <vt:lpstr>Слайд 16</vt:lpstr>
      <vt:lpstr>Миграционные потоки и экономические коридоры в Индокитае</vt:lpstr>
      <vt:lpstr> Возрастно-половая структура населения ЕС-27 в зависимости от гражданства, 2010 г.  % от общей численности населения групп по гражданству</vt:lpstr>
      <vt:lpstr>Доля мигрантов в некоторых странах, 2013 г. , %</vt:lpstr>
      <vt:lpstr>Решение демографических задач</vt:lpstr>
      <vt:lpstr> поло-возрастная характеристика населения   стран в 2017 г.</vt:lpstr>
      <vt:lpstr>поло-возрастная характеристика населения   стран в 2017 г.</vt:lpstr>
      <vt:lpstr>Слайд 23</vt:lpstr>
      <vt:lpstr>ПВП этносов РФ   (по данным переписи 2010 г.)</vt:lpstr>
      <vt:lpstr>Среднее число детей, рожденных женщинами к возрасту 50-54 года, по данным переписи 2010 года, на 1000 женщин  </vt:lpstr>
      <vt:lpstr>Решение демографических задач</vt:lpstr>
      <vt:lpstr>Показатель «рождаемость» и его тенденции</vt:lpstr>
      <vt:lpstr>тенденции</vt:lpstr>
      <vt:lpstr>Суммарный коэффициент рождаемости в современном развитом мире, 2015 г.</vt:lpstr>
      <vt:lpstr>Рейтинг стран по общему коэффициенту смертности (ОКС) в 2016 г.:  мир – 8, развитые – 10, развивающиеся - 7</vt:lpstr>
      <vt:lpstr>Различия в ОПЖ между странами 2017 г.</vt:lpstr>
      <vt:lpstr>Причинно-следственные связи</vt:lpstr>
      <vt:lpstr>Слайд 33</vt:lpstr>
      <vt:lpstr>ЕГЭ 2018</vt:lpstr>
      <vt:lpstr>                           Спасибо  за внимание!    Успехов , творческого вдохновения и профессионального совершенства!!!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акценты в изучении географии населения</dc:title>
  <dc:creator>User</dc:creator>
  <cp:lastModifiedBy>User</cp:lastModifiedBy>
  <cp:revision>37</cp:revision>
  <dcterms:created xsi:type="dcterms:W3CDTF">2018-08-20T04:32:52Z</dcterms:created>
  <dcterms:modified xsi:type="dcterms:W3CDTF">2018-08-22T03:52:27Z</dcterms:modified>
</cp:coreProperties>
</file>