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2" r:id="rId3"/>
    <p:sldId id="303" r:id="rId4"/>
    <p:sldId id="323" r:id="rId5"/>
    <p:sldId id="324" r:id="rId6"/>
    <p:sldId id="325" r:id="rId7"/>
    <p:sldId id="304" r:id="rId8"/>
    <p:sldId id="311" r:id="rId9"/>
    <p:sldId id="305" r:id="rId10"/>
    <p:sldId id="312" r:id="rId11"/>
    <p:sldId id="267" r:id="rId12"/>
    <p:sldId id="313" r:id="rId13"/>
    <p:sldId id="265" r:id="rId14"/>
    <p:sldId id="266" r:id="rId15"/>
    <p:sldId id="306" r:id="rId16"/>
    <p:sldId id="307" r:id="rId17"/>
    <p:sldId id="308" r:id="rId18"/>
    <p:sldId id="309" r:id="rId19"/>
    <p:sldId id="263" r:id="rId20"/>
    <p:sldId id="264" r:id="rId21"/>
    <p:sldId id="280" r:id="rId22"/>
    <p:sldId id="284" r:id="rId23"/>
    <p:sldId id="314" r:id="rId24"/>
    <p:sldId id="285" r:id="rId25"/>
    <p:sldId id="279" r:id="rId26"/>
    <p:sldId id="283" r:id="rId27"/>
    <p:sldId id="315" r:id="rId28"/>
    <p:sldId id="316" r:id="rId29"/>
    <p:sldId id="261" r:id="rId30"/>
    <p:sldId id="262" r:id="rId31"/>
    <p:sldId id="317" r:id="rId32"/>
    <p:sldId id="318" r:id="rId33"/>
    <p:sldId id="319" r:id="rId34"/>
    <p:sldId id="320" r:id="rId35"/>
    <p:sldId id="268" r:id="rId36"/>
    <p:sldId id="269" r:id="rId37"/>
    <p:sldId id="321" r:id="rId38"/>
    <p:sldId id="322" r:id="rId39"/>
    <p:sldId id="273" r:id="rId40"/>
    <p:sldId id="326" r:id="rId41"/>
    <p:sldId id="298" r:id="rId42"/>
    <p:sldId id="301" r:id="rId43"/>
    <p:sldId id="292" r:id="rId44"/>
    <p:sldId id="294" r:id="rId45"/>
    <p:sldId id="257" r:id="rId46"/>
    <p:sldId id="258" r:id="rId47"/>
    <p:sldId id="327" r:id="rId48"/>
    <p:sldId id="328" r:id="rId49"/>
    <p:sldId id="330" r:id="rId50"/>
    <p:sldId id="331" r:id="rId51"/>
    <p:sldId id="291" r:id="rId52"/>
    <p:sldId id="276" r:id="rId53"/>
    <p:sldId id="27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8868" y="556429"/>
            <a:ext cx="10252358" cy="250921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Презентация к </a:t>
            </a:r>
            <a:r>
              <a:rPr lang="ru-RU" b="1" dirty="0" err="1">
                <a:solidFill>
                  <a:srgbClr val="002060"/>
                </a:solidFill>
              </a:rPr>
              <a:t>вебинару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«Готовимся к ЕГЭ по географии. Задания по теме «Земля – планета Солнечной системы».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85119" y="5247240"/>
            <a:ext cx="8689976" cy="137159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Негодина Инна Сергеевна</a:t>
            </a:r>
          </a:p>
          <a:p>
            <a:r>
              <a:rPr lang="ru-RU" b="1" dirty="0">
                <a:solidFill>
                  <a:srgbClr val="C00000"/>
                </a:solidFill>
              </a:rPr>
              <a:t>Старший преподаватель </a:t>
            </a:r>
            <a:r>
              <a:rPr lang="ru-RU" b="1" dirty="0" err="1">
                <a:solidFill>
                  <a:srgbClr val="C00000"/>
                </a:solidFill>
              </a:rPr>
              <a:t>КНППМиМСП</a:t>
            </a:r>
            <a:r>
              <a:rPr lang="ru-RU" b="1" dirty="0">
                <a:solidFill>
                  <a:srgbClr val="C00000"/>
                </a:solidFill>
              </a:rPr>
              <a:t> ТОИПКРО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1476"/>
            <a:ext cx="5100034" cy="3646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1294" y="3211476"/>
            <a:ext cx="7149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</a:rPr>
              <a:t>Данный ресурс предназначен педагогам и обучающимся для подготовки к ЕГЭ по географии</a:t>
            </a:r>
          </a:p>
        </p:txBody>
      </p:sp>
    </p:spTree>
    <p:extLst>
      <p:ext uri="{BB962C8B-B14F-4D97-AF65-F5344CB8AC3E}">
        <p14:creationId xmlns:p14="http://schemas.microsoft.com/office/powerpoint/2010/main" val="3814953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015" t="36887" r="17438" b="47549"/>
          <a:stretch/>
        </p:blipFill>
        <p:spPr>
          <a:xfrm>
            <a:off x="0" y="23536"/>
            <a:ext cx="10001223" cy="20225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6237" y="2046066"/>
            <a:ext cx="10639587" cy="181588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Пояснение.</a:t>
            </a:r>
          </a:p>
          <a:p>
            <a:r>
              <a:rPr lang="ru-RU" sz="1600" b="1" dirty="0"/>
              <a:t>24 июля — день вблизи летнего солнцестояния. Солнце в зените вблизи 23,5º с. ш. В северном полушарии — лето, за линией северного полярного круга — полярный день.</a:t>
            </a:r>
          </a:p>
          <a:p>
            <a:r>
              <a:rPr lang="ru-RU" sz="1600" b="1" dirty="0"/>
              <a:t>А) полярный день — 80º с. ш.</a:t>
            </a:r>
          </a:p>
          <a:p>
            <a:r>
              <a:rPr lang="ru-RU" sz="1600" b="1" dirty="0"/>
              <a:t>Б) полярная ночь — 80º ю. ш.</a:t>
            </a:r>
          </a:p>
          <a:p>
            <a:r>
              <a:rPr lang="ru-RU" sz="1600" b="1" dirty="0"/>
              <a:t>В) </a:t>
            </a:r>
            <a:r>
              <a:rPr lang="ru-RU" sz="1600" b="1" dirty="0" err="1"/>
              <a:t>зенитальное</a:t>
            </a:r>
            <a:r>
              <a:rPr lang="ru-RU" sz="1600" b="1" dirty="0"/>
              <a:t> положение Солнца — 20º с. ш.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Ответ: 341.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7454685" y="356460"/>
            <a:ext cx="720671" cy="7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983" t="43402" r="3997" b="35775"/>
          <a:stretch/>
        </p:blipFill>
        <p:spPr>
          <a:xfrm>
            <a:off x="116237" y="3964900"/>
            <a:ext cx="10205807" cy="184429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5780782"/>
            <a:ext cx="10895308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Пояснение.</a:t>
            </a:r>
          </a:p>
          <a:p>
            <a:r>
              <a:rPr lang="ru-RU" sz="1600" b="1" dirty="0"/>
              <a:t>Речь идет о 23 декабря. </a:t>
            </a:r>
            <a:r>
              <a:rPr lang="ru-RU" sz="1600" b="1" dirty="0" err="1"/>
              <a:t>Зенитальное</a:t>
            </a:r>
            <a:r>
              <a:rPr lang="ru-RU" sz="1600" b="1" dirty="0"/>
              <a:t> положение Солнца в этот день рядом с южным тропиком – 23° </a:t>
            </a:r>
            <a:r>
              <a:rPr lang="ru-RU" sz="1600" b="1" dirty="0" err="1"/>
              <a:t>ю.ш</a:t>
            </a:r>
            <a:r>
              <a:rPr lang="ru-RU" sz="1600" b="1" dirty="0"/>
              <a:t>. </a:t>
            </a:r>
          </a:p>
          <a:p>
            <a:r>
              <a:rPr lang="ru-RU" sz="1600" b="1" dirty="0"/>
              <a:t>Полярный день к югу от южного полярного круга, а полярная ночь к северу от северного полярного круга.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Ответ: 243.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6868" y="4211686"/>
            <a:ext cx="1061634" cy="6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4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12889" y="77491"/>
            <a:ext cx="7208811" cy="3226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373487" y="3387142"/>
            <a:ext cx="11475075" cy="30780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Установите соответствие между явлением и параллелью, на которой оно наблюдается</a:t>
            </a:r>
          </a:p>
          <a:p>
            <a:pPr marL="0" indent="0">
              <a:buNone/>
            </a:pPr>
            <a:r>
              <a:rPr lang="ru-RU" b="1" dirty="0"/>
              <a:t> 14 сентября.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             явление                                                     параллель</a:t>
            </a:r>
          </a:p>
          <a:p>
            <a:pPr marL="0" indent="0">
              <a:buNone/>
            </a:pPr>
            <a:r>
              <a:rPr lang="ru-RU" b="1" dirty="0"/>
              <a:t>А) зенитальное положение солнца                1) 4° </a:t>
            </a:r>
            <a:r>
              <a:rPr lang="ru-RU" b="1" dirty="0" err="1"/>
              <a:t>ю.ш</a:t>
            </a:r>
            <a:r>
              <a:rPr lang="ru-RU" b="1" dirty="0"/>
              <a:t>.</a:t>
            </a:r>
          </a:p>
          <a:p>
            <a:pPr marL="0" indent="0">
              <a:buNone/>
            </a:pPr>
            <a:r>
              <a:rPr lang="ru-RU" b="1" dirty="0"/>
              <a:t>Б) полярная ночь                                                 2) 4°  с. ш.</a:t>
            </a:r>
          </a:p>
          <a:p>
            <a:pPr marL="0" indent="0">
              <a:buNone/>
            </a:pPr>
            <a:r>
              <a:rPr lang="ru-RU" b="1" dirty="0"/>
              <a:t>В) полярный день                                                3) 88°  ю. ш.</a:t>
            </a:r>
          </a:p>
          <a:p>
            <a:pPr marL="0" indent="0">
              <a:buNone/>
            </a:pPr>
            <a:r>
              <a:rPr lang="ru-RU" b="1" dirty="0"/>
              <a:t>                                                                                  4) 88°  с. ш.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82639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12889" y="77491"/>
            <a:ext cx="7208811" cy="3226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373487" y="3387142"/>
            <a:ext cx="11475075" cy="307805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Установите соответствие между явлением и параллелью, на которой оно наблюдается 14 сентября.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             явление                                                     параллель</a:t>
            </a:r>
          </a:p>
          <a:p>
            <a:pPr marL="0" indent="0">
              <a:buNone/>
            </a:pPr>
            <a:r>
              <a:rPr lang="ru-RU" b="1" dirty="0"/>
              <a:t>А) зенитальное положение солнца                1) 4° </a:t>
            </a:r>
            <a:r>
              <a:rPr lang="ru-RU" b="1" dirty="0" err="1"/>
              <a:t>ю.ш</a:t>
            </a:r>
            <a:r>
              <a:rPr lang="ru-RU" b="1" dirty="0"/>
              <a:t>.</a:t>
            </a:r>
          </a:p>
          <a:p>
            <a:pPr marL="0" indent="0">
              <a:buNone/>
            </a:pPr>
            <a:r>
              <a:rPr lang="ru-RU" b="1" dirty="0"/>
              <a:t>Б) полярная ночь                                                 2) 4°  с. ш.</a:t>
            </a:r>
          </a:p>
          <a:p>
            <a:pPr marL="0" indent="0">
              <a:buNone/>
            </a:pPr>
            <a:r>
              <a:rPr lang="ru-RU" b="1" dirty="0"/>
              <a:t>В) полярный день                                                3) 88°  </a:t>
            </a:r>
            <a:r>
              <a:rPr lang="ru-RU" b="1" dirty="0" err="1"/>
              <a:t>ю.ш</a:t>
            </a:r>
            <a:r>
              <a:rPr lang="ru-RU" b="1" dirty="0"/>
              <a:t>.</a:t>
            </a:r>
          </a:p>
          <a:p>
            <a:pPr marL="0" indent="0">
              <a:buNone/>
            </a:pPr>
            <a:r>
              <a:rPr lang="ru-RU" b="1" dirty="0"/>
              <a:t>                                                                                 4) 88°  </a:t>
            </a:r>
            <a:r>
              <a:rPr lang="ru-RU" b="1" dirty="0" err="1"/>
              <a:t>с.ш</a:t>
            </a:r>
            <a:r>
              <a:rPr lang="ru-RU" b="1" dirty="0"/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Ответ:  2, 3, 4</a:t>
            </a:r>
          </a:p>
          <a:p>
            <a:pPr marL="0" indent="0">
              <a:buNone/>
            </a:pP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798590" y="4028645"/>
            <a:ext cx="5290196" cy="230832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C00000"/>
                </a:solidFill>
              </a:rPr>
              <a:t>Пояснение.</a:t>
            </a:r>
          </a:p>
          <a:p>
            <a:pPr algn="just"/>
            <a:r>
              <a:rPr lang="ru-RU" sz="1600" b="1" dirty="0"/>
              <a:t>В период между весенним (21 марта) и осенним равноденствием (23 сентября) лучше освещено северное полушарие Земли. Здесь, в северном полушарии, наблюдаются явления полярного дня и Солнца в зените.</a:t>
            </a:r>
          </a:p>
          <a:p>
            <a:pPr algn="just"/>
            <a:r>
              <a:rPr lang="ru-RU" sz="1600" b="1" dirty="0"/>
              <a:t>A) полярная ночь — 88° ю. ш.</a:t>
            </a:r>
          </a:p>
          <a:p>
            <a:pPr algn="just"/>
            <a:r>
              <a:rPr lang="ru-RU" sz="1600" b="1" dirty="0"/>
              <a:t>Б) полярный день — 88° с. ш.</a:t>
            </a:r>
          </a:p>
          <a:p>
            <a:pPr algn="just"/>
            <a:r>
              <a:rPr lang="ru-RU" sz="1600" b="1" dirty="0"/>
              <a:t>B) Солнце в зените — 4° с. ш.</a:t>
            </a:r>
          </a:p>
        </p:txBody>
      </p:sp>
    </p:spTree>
    <p:extLst>
      <p:ext uri="{BB962C8B-B14F-4D97-AF65-F5344CB8AC3E}">
        <p14:creationId xmlns:p14="http://schemas.microsoft.com/office/powerpoint/2010/main" val="287046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583554" cy="64240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3554" y="34103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Определите, в каком из пунктов, обозначенных буквами на карте Африки,</a:t>
            </a:r>
            <a:r>
              <a:rPr lang="en-US" sz="28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 </a:t>
            </a:r>
            <a:r>
              <a:rPr lang="ru-RU" sz="28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22 декабря Солнце раньше всего по времени Гринвичского меридиана поднимется над горизонтом. </a:t>
            </a:r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7663912" y="1658319"/>
            <a:ext cx="2200759" cy="7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011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005721" cy="466499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4175974" y="422382"/>
            <a:ext cx="7595316" cy="633902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пояснения</a:t>
            </a:r>
          </a:p>
          <a:p>
            <a:r>
              <a:rPr lang="ru-RU" b="1" dirty="0">
                <a:solidFill>
                  <a:srgbClr val="C00000"/>
                </a:solidFill>
              </a:rPr>
              <a:t>Раньше всего </a:t>
            </a:r>
            <a:r>
              <a:rPr lang="ru-RU" b="1" dirty="0"/>
              <a:t>солнце поднимается на востоке – выбираем пункт А и с</a:t>
            </a:r>
          </a:p>
          <a:p>
            <a:r>
              <a:rPr lang="ru-RU" b="1" dirty="0"/>
              <a:t>22 декабря – день зимнего солнцестояния, Солнце в зените над Южным тропиком – выбираем точки В и С</a:t>
            </a:r>
          </a:p>
          <a:p>
            <a:r>
              <a:rPr lang="ru-RU" b="1" dirty="0"/>
              <a:t>Восточнее точка С</a:t>
            </a:r>
          </a:p>
          <a:p>
            <a:r>
              <a:rPr lang="ru-RU" b="1" u="sng" dirty="0">
                <a:solidFill>
                  <a:srgbClr val="C00000"/>
                </a:solidFill>
              </a:rPr>
              <a:t>Зимой Раньше – на юго-востоке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457200" indent="-457200">
              <a:buAutoNum type="arabicPeriod"/>
            </a:pPr>
            <a:r>
              <a:rPr lang="ru-RU" b="1" dirty="0"/>
              <a:t>Точка с</a:t>
            </a:r>
          </a:p>
          <a:p>
            <a:pPr marL="457200" indent="-457200">
              <a:buAutoNum type="arabicPeriod"/>
            </a:pPr>
            <a:r>
              <a:rPr lang="ru-RU" b="1" dirty="0"/>
              <a:t>Восточнее В, южнее А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38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212" r="4622"/>
          <a:stretch/>
        </p:blipFill>
        <p:spPr>
          <a:xfrm>
            <a:off x="2874936" y="1464196"/>
            <a:ext cx="7160218" cy="41229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5057" y="170877"/>
            <a:ext cx="11768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Определите, в каком из пунктов, обозначенных буквами на карте России, </a:t>
            </a:r>
            <a:r>
              <a:rPr lang="ru-RU" sz="2400" b="1" dirty="0">
                <a:solidFill>
                  <a:srgbClr val="FF0000"/>
                </a:solidFill>
              </a:rPr>
              <a:t>1 мая </a:t>
            </a:r>
            <a:r>
              <a:rPr lang="ru-RU" sz="2400" b="1" dirty="0"/>
              <a:t>Солнце </a:t>
            </a:r>
            <a:r>
              <a:rPr lang="ru-RU" sz="2400" b="1" dirty="0">
                <a:solidFill>
                  <a:srgbClr val="FF0000"/>
                </a:solidFill>
              </a:rPr>
              <a:t>раньше</a:t>
            </a:r>
            <a:r>
              <a:rPr lang="ru-RU" sz="2400" b="1" dirty="0"/>
              <a:t> (по времени Гринвичского меридиана) поднимется над горизонтом. Запишите обоснование вашего ответа.</a:t>
            </a:r>
          </a:p>
        </p:txBody>
      </p:sp>
    </p:spTree>
    <p:extLst>
      <p:ext uri="{BB962C8B-B14F-4D97-AF65-F5344CB8AC3E}">
        <p14:creationId xmlns:p14="http://schemas.microsoft.com/office/powerpoint/2010/main" val="954424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355" y="155812"/>
            <a:ext cx="7157324" cy="41273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67552" y="4523078"/>
            <a:ext cx="6863167" cy="175432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Пояснение.  Летом раньше Солнце встает на северо-востоке:</a:t>
            </a:r>
          </a:p>
          <a:p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/>
              <a:t>1) Раньше всего Солнце поднимется над горизонтом в пункте С.</a:t>
            </a:r>
          </a:p>
          <a:p>
            <a:r>
              <a:rPr lang="ru-RU" b="1" dirty="0"/>
              <a:t>В обосновании говорится, что:</a:t>
            </a:r>
          </a:p>
          <a:p>
            <a:r>
              <a:rPr lang="ru-RU" b="1" dirty="0"/>
              <a:t>2) пункт С расположен севернее пункта В;</a:t>
            </a:r>
          </a:p>
          <a:p>
            <a:r>
              <a:rPr lang="ru-RU" b="1" dirty="0"/>
              <a:t>3) пункт С расположен восточнее пункта А</a:t>
            </a:r>
          </a:p>
        </p:txBody>
      </p:sp>
    </p:spTree>
    <p:extLst>
      <p:ext uri="{BB962C8B-B14F-4D97-AF65-F5344CB8AC3E}">
        <p14:creationId xmlns:p14="http://schemas.microsoft.com/office/powerpoint/2010/main" val="790962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72" y="1425844"/>
            <a:ext cx="9445140" cy="52229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4317" y="164112"/>
            <a:ext cx="117838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Определите, в какой из точек, обозначенных буквами на карте мира, </a:t>
            </a:r>
            <a:r>
              <a:rPr lang="ru-RU" sz="2400" b="1" dirty="0">
                <a:solidFill>
                  <a:srgbClr val="FF0000"/>
                </a:solidFill>
              </a:rPr>
              <a:t>1 июля </a:t>
            </a:r>
            <a:r>
              <a:rPr lang="ru-RU" sz="2400" b="1" dirty="0"/>
              <a:t>Солнце </a:t>
            </a:r>
            <a:r>
              <a:rPr lang="ru-RU" sz="2400" b="1" dirty="0">
                <a:solidFill>
                  <a:srgbClr val="FF0000"/>
                </a:solidFill>
              </a:rPr>
              <a:t>раньше</a:t>
            </a:r>
            <a:r>
              <a:rPr lang="ru-RU" sz="2400" b="1" dirty="0"/>
              <a:t> (по времени Гринвичского меридиана) поднимется над горизонтом. Запишите обоснование Вашего ответа.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228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3199" y="4313300"/>
            <a:ext cx="7431439" cy="230832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Пояснение. Летом раньше Солнце встает на северо-востоке</a:t>
            </a:r>
          </a:p>
          <a:p>
            <a:r>
              <a:rPr lang="ru-RU" b="1" dirty="0"/>
              <a:t>1) Раньше всего 1 июля Солнце поднимется над горизонтом в пункте Б.</a:t>
            </a:r>
          </a:p>
          <a:p>
            <a:endParaRPr lang="ru-RU" b="1" dirty="0"/>
          </a:p>
          <a:p>
            <a:r>
              <a:rPr lang="ru-RU" b="1" dirty="0"/>
              <a:t>В обосновании говорится, что:</a:t>
            </a:r>
          </a:p>
          <a:p>
            <a:endParaRPr lang="ru-RU" b="1" dirty="0"/>
          </a:p>
          <a:p>
            <a:r>
              <a:rPr lang="ru-RU" b="1" dirty="0"/>
              <a:t>2) пункт Б расположен севернее пункта В;</a:t>
            </a:r>
          </a:p>
          <a:p>
            <a:endParaRPr lang="ru-RU" b="1" dirty="0"/>
          </a:p>
          <a:p>
            <a:r>
              <a:rPr lang="ru-RU" b="1" dirty="0"/>
              <a:t>3) пункт Б расположен восточнее пункта 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5707" y="259087"/>
            <a:ext cx="7123145" cy="394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6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1079" y="394651"/>
            <a:ext cx="5553841" cy="60686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84383" y="549850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Определите, в каком из пунктов, обозначенных буквами на карте Африки,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Солнце будет находиться </a:t>
            </a:r>
            <a:r>
              <a:rPr kumimoji="0" lang="ru-RU" sz="2800" b="1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выше</a:t>
            </a:r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всего над горизонтом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22 декабря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в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полдень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</a:rPr>
              <a:t>по времени меридиана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30° в. д. </a:t>
            </a:r>
          </a:p>
        </p:txBody>
      </p:sp>
    </p:spTree>
    <p:extLst>
      <p:ext uri="{BB962C8B-B14F-4D97-AF65-F5344CB8AC3E}">
        <p14:creationId xmlns:p14="http://schemas.microsoft.com/office/powerpoint/2010/main" val="1780805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83826"/>
            <a:ext cx="10364451" cy="551605"/>
          </a:xfrm>
        </p:spPr>
        <p:txBody>
          <a:bodyPr>
            <a:noAutofit/>
          </a:bodyPr>
          <a:lstStyle/>
          <a:p>
            <a:r>
              <a:rPr lang="ru-RU" sz="4000" b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Немного теории 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492" y="635431"/>
            <a:ext cx="1200343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При решении данных задач необходимо учитывать два движения Земли: вокруг Солнца и вокруг своей оси.</a:t>
            </a:r>
          </a:p>
          <a:p>
            <a:r>
              <a:rPr lang="ru-RU" b="1" dirty="0"/>
              <a:t>При  движении  Земли  </a:t>
            </a:r>
            <a:r>
              <a:rPr lang="ru-RU" b="1" dirty="0">
                <a:solidFill>
                  <a:srgbClr val="C00000"/>
                </a:solidFill>
              </a:rPr>
              <a:t>вокруг  Солнца  </a:t>
            </a:r>
          </a:p>
          <a:p>
            <a:r>
              <a:rPr lang="ru-RU" b="1" dirty="0"/>
              <a:t>происходит: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смена  сезонов  года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изменение продолжительности  дня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изменение высоты  Солнца  над  </a:t>
            </a:r>
          </a:p>
          <a:p>
            <a:r>
              <a:rPr lang="ru-RU" b="1" dirty="0"/>
              <a:t>горизонтом  в  течение  года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9268" y="1117884"/>
            <a:ext cx="7782733" cy="5740117"/>
          </a:xfrm>
          <a:prstGeom prst="rect">
            <a:avLst/>
          </a:prstGeom>
        </p:spPr>
      </p:pic>
      <p:sp>
        <p:nvSpPr>
          <p:cNvPr id="8" name="Стрелка вверх 7"/>
          <p:cNvSpPr/>
          <p:nvPr/>
        </p:nvSpPr>
        <p:spPr>
          <a:xfrm>
            <a:off x="1859796" y="2928185"/>
            <a:ext cx="371959" cy="73617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7492" y="4737352"/>
            <a:ext cx="4084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Главная причина –наклон Земной оси </a:t>
            </a:r>
          </a:p>
          <a:p>
            <a:pPr algn="ctr"/>
            <a:r>
              <a:rPr lang="ru-RU" b="1" dirty="0"/>
              <a:t>к плоскости орбиты 66,5°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8591" y="3587229"/>
            <a:ext cx="3256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Смена полюсов освещенности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867" y="3970931"/>
            <a:ext cx="371888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15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33363" y="229199"/>
            <a:ext cx="7732271" cy="6725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пояснения</a:t>
            </a:r>
          </a:p>
          <a:p>
            <a:r>
              <a:rPr lang="ru-RU" b="1" dirty="0"/>
              <a:t>22.12 – день зимнего солнцестояния, </a:t>
            </a:r>
            <a:r>
              <a:rPr lang="ru-RU" b="1" dirty="0">
                <a:solidFill>
                  <a:srgbClr val="C00000"/>
                </a:solidFill>
              </a:rPr>
              <a:t>Солнце в зените над Южным тропиком</a:t>
            </a:r>
            <a:r>
              <a:rPr lang="ru-RU" b="1" dirty="0"/>
              <a:t> – выбираем точки В и С</a:t>
            </a:r>
          </a:p>
          <a:p>
            <a:r>
              <a:rPr lang="ru-RU" b="1" dirty="0">
                <a:solidFill>
                  <a:srgbClr val="C00000"/>
                </a:solidFill>
              </a:rPr>
              <a:t>Выше всего </a:t>
            </a:r>
            <a:r>
              <a:rPr lang="ru-RU" b="1" dirty="0"/>
              <a:t>над горизонтом будет точка, </a:t>
            </a:r>
            <a:r>
              <a:rPr lang="ru-RU" b="1" dirty="0">
                <a:solidFill>
                  <a:srgbClr val="C00000"/>
                </a:solidFill>
              </a:rPr>
              <a:t>ближайшая к полуденному меридиану</a:t>
            </a:r>
            <a:r>
              <a:rPr lang="ru-RU" b="1" dirty="0"/>
              <a:t> – к 30° в. д</a:t>
            </a:r>
          </a:p>
          <a:p>
            <a:r>
              <a:rPr lang="ru-RU" b="1" dirty="0">
                <a:solidFill>
                  <a:srgbClr val="C00000"/>
                </a:solidFill>
              </a:rPr>
              <a:t>Ниже всего </a:t>
            </a:r>
            <a:r>
              <a:rPr lang="ru-RU" b="1" dirty="0"/>
              <a:t>над горизонтом будет точка, расположенная </a:t>
            </a:r>
            <a:r>
              <a:rPr lang="ru-RU" b="1" dirty="0">
                <a:solidFill>
                  <a:srgbClr val="C00000"/>
                </a:solidFill>
              </a:rPr>
              <a:t>дальше от полуденного меридиану </a:t>
            </a:r>
            <a:r>
              <a:rPr lang="ru-RU" b="1" dirty="0"/>
              <a:t>– от 30° </a:t>
            </a:r>
            <a:r>
              <a:rPr lang="ru-RU" b="1" dirty="0" err="1"/>
              <a:t>в.д</a:t>
            </a:r>
            <a:endParaRPr lang="ru-RU" b="1" dirty="0"/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Выше всего  </a:t>
            </a:r>
          </a:p>
          <a:p>
            <a:pPr marL="0" indent="0">
              <a:buNone/>
            </a:pPr>
            <a:r>
              <a:rPr lang="ru-RU" b="1" dirty="0"/>
              <a:t>1. точка С</a:t>
            </a:r>
          </a:p>
          <a:p>
            <a:pPr marL="0" indent="0">
              <a:buNone/>
            </a:pPr>
            <a:r>
              <a:rPr lang="ru-RU" b="1" dirty="0"/>
              <a:t>2. 22.12 Солнце в зените над Южным тропиком</a:t>
            </a:r>
          </a:p>
          <a:p>
            <a:pPr marL="0" indent="0">
              <a:buNone/>
            </a:pPr>
            <a:r>
              <a:rPr lang="ru-RU" b="1" dirty="0"/>
              <a:t>3. Точка С ближе к полуденному меридиану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63"/>
            <a:ext cx="4533363" cy="494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30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52" y="1066999"/>
            <a:ext cx="11949448" cy="170270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Определите, на какой из параллелей: 20° </a:t>
            </a:r>
            <a:r>
              <a:rPr lang="ru-RU" b="1" dirty="0" err="1"/>
              <a:t>с.ш</a:t>
            </a:r>
            <a:r>
              <a:rPr lang="ru-RU" b="1" dirty="0"/>
              <a:t>., 10° </a:t>
            </a:r>
            <a:r>
              <a:rPr lang="ru-RU" b="1" dirty="0" err="1"/>
              <a:t>с.ш</a:t>
            </a:r>
            <a:r>
              <a:rPr lang="ru-RU" b="1" dirty="0"/>
              <a:t>., на экваторе, 10° </a:t>
            </a:r>
            <a:r>
              <a:rPr lang="ru-RU" b="1" dirty="0" err="1"/>
              <a:t>ю.ш</a:t>
            </a:r>
            <a:r>
              <a:rPr lang="ru-RU" b="1" dirty="0"/>
              <a:t>. или 20° </a:t>
            </a:r>
            <a:r>
              <a:rPr lang="ru-RU" b="1" dirty="0" err="1"/>
              <a:t>ю.ш</a:t>
            </a:r>
            <a:r>
              <a:rPr lang="ru-RU" b="1" dirty="0"/>
              <a:t>. – солнце в полдень будет находиться </a:t>
            </a:r>
            <a:r>
              <a:rPr lang="ru-RU" b="1" dirty="0">
                <a:solidFill>
                  <a:srgbClr val="FF0000"/>
                </a:solidFill>
              </a:rPr>
              <a:t>выше (ниже) </a:t>
            </a:r>
            <a:r>
              <a:rPr lang="ru-RU" b="1" dirty="0"/>
              <a:t>всего над горизонтом в день, когда земля находится на орбите в положении, показанном на рисунке </a:t>
            </a:r>
            <a:r>
              <a:rPr lang="ru-RU" b="1" dirty="0">
                <a:solidFill>
                  <a:srgbClr val="FF0000"/>
                </a:solidFill>
              </a:rPr>
              <a:t>1</a:t>
            </a:r>
            <a:r>
              <a:rPr lang="ru-RU" b="1" dirty="0"/>
              <a:t>?     </a:t>
            </a:r>
            <a:br>
              <a:rPr lang="ru-RU" b="1" dirty="0"/>
            </a:br>
            <a:br>
              <a:rPr lang="ru-RU" b="1" dirty="0"/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87020" y="2663176"/>
            <a:ext cx="9574633" cy="402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72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/>
          </a:bodyPr>
          <a:lstStyle/>
          <a:p>
            <a:pPr marL="0" lvl="0" indent="0">
              <a:buClr>
                <a:prstClr val="black"/>
              </a:buClr>
              <a:buNone/>
            </a:pPr>
            <a:r>
              <a:rPr lang="ru-RU" b="1" dirty="0">
                <a:solidFill>
                  <a:srgbClr val="FF0000"/>
                </a:solidFill>
              </a:rPr>
              <a:t>пояснения</a:t>
            </a:r>
          </a:p>
          <a:p>
            <a:pPr>
              <a:buClr>
                <a:prstClr val="black"/>
              </a:buClr>
            </a:pPr>
            <a:r>
              <a:rPr lang="ru-RU" b="1" dirty="0">
                <a:solidFill>
                  <a:prstClr val="black"/>
                </a:solidFill>
              </a:rPr>
              <a:t>Положение 1 – 22 июня, день летнего солнцестояния, солнце в зените над северным тропиком, широта которого 22, 5° с. ш. </a:t>
            </a:r>
          </a:p>
          <a:p>
            <a:pPr>
              <a:buClr>
                <a:prstClr val="black"/>
              </a:buClr>
            </a:pPr>
            <a:r>
              <a:rPr lang="ru-RU" b="1" dirty="0">
                <a:solidFill>
                  <a:prstClr val="black"/>
                </a:solidFill>
              </a:rPr>
              <a:t>Выше всего солнце будет на параллели, которая ближе всего к северному тропику</a:t>
            </a:r>
          </a:p>
          <a:p>
            <a:pPr>
              <a:buClr>
                <a:prstClr val="black"/>
              </a:buClr>
            </a:pPr>
            <a:r>
              <a:rPr lang="ru-RU" b="1" dirty="0">
                <a:solidFill>
                  <a:prstClr val="black"/>
                </a:solidFill>
              </a:rPr>
              <a:t>Ниже всего – на параллели, которая дальше всего от северного тропика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>
                <a:solidFill>
                  <a:srgbClr val="FF0000"/>
                </a:solidFill>
              </a:rPr>
              <a:t>Выше всего над горизонтом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/>
              <a:t>1) Параллель 20° </a:t>
            </a:r>
            <a:r>
              <a:rPr lang="ru-RU" b="1" dirty="0" err="1"/>
              <a:t>с.ш</a:t>
            </a:r>
            <a:r>
              <a:rPr lang="ru-RU" b="1" dirty="0"/>
              <a:t>. 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/>
              <a:t>2) Положение 1 – 22 июня, день летнего солнцестояния, солнце в зените над северным тропиком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/>
              <a:t>3) Параллель 20° с. ш. ближе всего к северному тропику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>
                <a:solidFill>
                  <a:srgbClr val="FF0000"/>
                </a:solidFill>
              </a:rPr>
              <a:t>Ниже всего над горизонтом</a:t>
            </a:r>
          </a:p>
          <a:p>
            <a:pPr marL="457200" indent="-457200">
              <a:buClr>
                <a:prstClr val="black"/>
              </a:buClr>
              <a:buAutoNum type="arabicParenR"/>
            </a:pPr>
            <a:r>
              <a:rPr lang="ru-RU" b="1" dirty="0"/>
              <a:t>Параллель 20° </a:t>
            </a:r>
            <a:r>
              <a:rPr lang="ru-RU" b="1" dirty="0" err="1"/>
              <a:t>ю.ш</a:t>
            </a:r>
            <a:r>
              <a:rPr lang="ru-RU" b="1" dirty="0"/>
              <a:t>. </a:t>
            </a:r>
          </a:p>
          <a:p>
            <a:pPr marL="457200" indent="-457200">
              <a:buClr>
                <a:prstClr val="black"/>
              </a:buClr>
              <a:buAutoNum type="arabicParenR"/>
            </a:pPr>
            <a:r>
              <a:rPr lang="ru-RU" b="1" dirty="0"/>
              <a:t>Положение 1 – 22 июня, день летнего солнцестояния, солнце в зените над северным тропиком</a:t>
            </a:r>
          </a:p>
          <a:p>
            <a:pPr marL="457200" indent="-457200">
              <a:buClr>
                <a:prstClr val="black"/>
              </a:buClr>
              <a:buAutoNum type="arabicParenR"/>
            </a:pPr>
            <a:r>
              <a:rPr lang="ru-RU" b="1" dirty="0"/>
              <a:t>Параллель 20° ю. ш. дальше всего от северного тропика</a:t>
            </a:r>
          </a:p>
          <a:p>
            <a:pPr marL="0" indent="0">
              <a:buClr>
                <a:prstClr val="black"/>
              </a:buClr>
              <a:buNone/>
            </a:pPr>
            <a:endParaRPr lang="ru-RU" b="1" dirty="0"/>
          </a:p>
          <a:p>
            <a:pPr marL="0" indent="0">
              <a:buClr>
                <a:prstClr val="black"/>
              </a:buClr>
              <a:buNone/>
            </a:pPr>
            <a:endParaRPr lang="ru-RU" b="1" dirty="0"/>
          </a:p>
          <a:p>
            <a:pPr>
              <a:buClr>
                <a:prstClr val="black"/>
              </a:buClr>
            </a:pPr>
            <a:endParaRPr lang="ru-RU" sz="1900" b="1" dirty="0"/>
          </a:p>
          <a:p>
            <a:pPr>
              <a:buClr>
                <a:prstClr val="black"/>
              </a:buClr>
            </a:pPr>
            <a:endParaRPr lang="ru-RU" sz="1900" b="1" dirty="0"/>
          </a:p>
          <a:p>
            <a:pPr marL="0" indent="0">
              <a:buClr>
                <a:prstClr val="black"/>
              </a:buClr>
              <a:buNone/>
            </a:pPr>
            <a:endParaRPr lang="ru-RU" sz="1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33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52" y="1066999"/>
            <a:ext cx="11949448" cy="170270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Определите, на какой из параллелей: 20° </a:t>
            </a:r>
            <a:r>
              <a:rPr lang="ru-RU" b="1" dirty="0" err="1"/>
              <a:t>с.ш</a:t>
            </a:r>
            <a:r>
              <a:rPr lang="ru-RU" b="1" dirty="0"/>
              <a:t>., 10° </a:t>
            </a:r>
            <a:r>
              <a:rPr lang="ru-RU" b="1" dirty="0" err="1"/>
              <a:t>с.ш</a:t>
            </a:r>
            <a:r>
              <a:rPr lang="ru-RU" b="1" dirty="0"/>
              <a:t>., на экваторе, 10° </a:t>
            </a:r>
            <a:r>
              <a:rPr lang="ru-RU" b="1" dirty="0" err="1"/>
              <a:t>ю.ш</a:t>
            </a:r>
            <a:r>
              <a:rPr lang="ru-RU" b="1" dirty="0"/>
              <a:t>. или 20° </a:t>
            </a:r>
            <a:r>
              <a:rPr lang="ru-RU" b="1" dirty="0" err="1"/>
              <a:t>ю.ш</a:t>
            </a:r>
            <a:r>
              <a:rPr lang="ru-RU" b="1" dirty="0"/>
              <a:t>. – солнце в полдень будет находиться </a:t>
            </a:r>
            <a:r>
              <a:rPr lang="ru-RU" b="1" dirty="0">
                <a:solidFill>
                  <a:srgbClr val="FF0000"/>
                </a:solidFill>
              </a:rPr>
              <a:t>выше (ниже) </a:t>
            </a:r>
            <a:r>
              <a:rPr lang="ru-RU" b="1" dirty="0"/>
              <a:t>всего над горизонтом в день, когда земля находится на орбите в положении, показанном на рисунке </a:t>
            </a:r>
            <a:r>
              <a:rPr lang="ru-RU" b="1" dirty="0">
                <a:solidFill>
                  <a:srgbClr val="FF0000"/>
                </a:solidFill>
              </a:rPr>
              <a:t>3</a:t>
            </a:r>
            <a:r>
              <a:rPr lang="ru-RU" b="1" dirty="0"/>
              <a:t>?     </a:t>
            </a:r>
            <a:br>
              <a:rPr lang="ru-RU" b="1" dirty="0"/>
            </a:br>
            <a:br>
              <a:rPr lang="ru-RU" b="1" dirty="0"/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87020" y="2663176"/>
            <a:ext cx="9574633" cy="402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65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lvl="0" indent="0">
              <a:buClr>
                <a:prstClr val="black"/>
              </a:buClr>
              <a:buNone/>
            </a:pPr>
            <a:r>
              <a:rPr lang="ru-RU" sz="1900" b="1" dirty="0">
                <a:solidFill>
                  <a:srgbClr val="FF0000"/>
                </a:solidFill>
              </a:rPr>
              <a:t>Рассуждения</a:t>
            </a:r>
          </a:p>
          <a:p>
            <a:pPr lvl="0" algn="just">
              <a:buClr>
                <a:prstClr val="black"/>
              </a:buClr>
            </a:pPr>
            <a:r>
              <a:rPr lang="ru-RU" sz="1900" b="1" dirty="0">
                <a:solidFill>
                  <a:prstClr val="black"/>
                </a:solidFill>
              </a:rPr>
              <a:t>Положение 3 – 22 декабря, день зимнего солнцестояния, солнце в зените над южным тропиком, широта которого 22, 5° ю. ш. </a:t>
            </a:r>
          </a:p>
          <a:p>
            <a:pPr lvl="0" algn="just">
              <a:buClr>
                <a:prstClr val="black"/>
              </a:buClr>
            </a:pPr>
            <a:r>
              <a:rPr lang="ru-RU" sz="1900" b="1" dirty="0">
                <a:solidFill>
                  <a:prstClr val="black"/>
                </a:solidFill>
              </a:rPr>
              <a:t>Выше всего солнце будет на параллели, которая ближе всего к южному тропику</a:t>
            </a:r>
          </a:p>
          <a:p>
            <a:pPr lvl="0" algn="just">
              <a:buClr>
                <a:prstClr val="black"/>
              </a:buClr>
            </a:pPr>
            <a:r>
              <a:rPr lang="ru-RU" sz="1900" b="1" dirty="0">
                <a:solidFill>
                  <a:prstClr val="black"/>
                </a:solidFill>
              </a:rPr>
              <a:t>Ниже всего – на параллели, которая дальше всего от южного тропика</a:t>
            </a:r>
          </a:p>
          <a:p>
            <a:pPr marL="0" lvl="0" indent="0" algn="just">
              <a:buClr>
                <a:prstClr val="black"/>
              </a:buClr>
              <a:buNone/>
            </a:pPr>
            <a:r>
              <a:rPr lang="ru-RU" sz="19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0" lvl="0" indent="0" algn="just">
              <a:buClr>
                <a:prstClr val="black"/>
              </a:buClr>
              <a:buNone/>
            </a:pPr>
            <a:r>
              <a:rPr lang="ru-RU" sz="1900" b="1" dirty="0">
                <a:solidFill>
                  <a:srgbClr val="FF0000"/>
                </a:solidFill>
              </a:rPr>
              <a:t>Выше всего над горизонтом</a:t>
            </a:r>
          </a:p>
          <a:p>
            <a:pPr marL="0" lvl="0" indent="0" algn="just">
              <a:buClr>
                <a:prstClr val="black"/>
              </a:buClr>
              <a:buNone/>
            </a:pPr>
            <a:r>
              <a:rPr lang="ru-RU" sz="1900" b="1" dirty="0">
                <a:solidFill>
                  <a:prstClr val="black"/>
                </a:solidFill>
              </a:rPr>
              <a:t>1) Параллель 20° ю. ш. </a:t>
            </a:r>
          </a:p>
          <a:p>
            <a:pPr marL="0" lvl="0" indent="0" algn="just">
              <a:buClr>
                <a:prstClr val="black"/>
              </a:buClr>
              <a:buNone/>
            </a:pPr>
            <a:r>
              <a:rPr lang="ru-RU" sz="1900" b="1" dirty="0">
                <a:solidFill>
                  <a:prstClr val="black"/>
                </a:solidFill>
              </a:rPr>
              <a:t>2) Положение 3 – 22 декабря, день зимнего солнцестояния, солнце в зените над южным тропиком</a:t>
            </a:r>
          </a:p>
          <a:p>
            <a:pPr marL="0" lvl="0" indent="0" algn="just">
              <a:buClr>
                <a:prstClr val="black"/>
              </a:buClr>
              <a:buNone/>
            </a:pPr>
            <a:r>
              <a:rPr lang="ru-RU" sz="1900" b="1" dirty="0">
                <a:solidFill>
                  <a:prstClr val="black"/>
                </a:solidFill>
              </a:rPr>
              <a:t>3) Параллель 20° </a:t>
            </a:r>
            <a:r>
              <a:rPr lang="ru-RU" sz="1900" b="1" dirty="0" err="1">
                <a:solidFill>
                  <a:prstClr val="black"/>
                </a:solidFill>
              </a:rPr>
              <a:t>ю.ш</a:t>
            </a:r>
            <a:r>
              <a:rPr lang="ru-RU" sz="1900" b="1" dirty="0">
                <a:solidFill>
                  <a:prstClr val="black"/>
                </a:solidFill>
              </a:rPr>
              <a:t>. ближе всего к южному тропику</a:t>
            </a:r>
          </a:p>
          <a:p>
            <a:pPr marL="0" lvl="0" indent="0" algn="just">
              <a:buClr>
                <a:prstClr val="black"/>
              </a:buClr>
              <a:buNone/>
            </a:pPr>
            <a:r>
              <a:rPr lang="ru-RU" sz="1900" b="1" dirty="0">
                <a:solidFill>
                  <a:srgbClr val="FF0000"/>
                </a:solidFill>
              </a:rPr>
              <a:t>Ниже всего на горизонтом</a:t>
            </a:r>
          </a:p>
          <a:p>
            <a:pPr marL="0" lvl="0" indent="0" algn="just">
              <a:buClr>
                <a:prstClr val="black"/>
              </a:buClr>
              <a:buNone/>
            </a:pPr>
            <a:r>
              <a:rPr lang="ru-RU" sz="1900" b="1" dirty="0">
                <a:solidFill>
                  <a:prstClr val="black"/>
                </a:solidFill>
              </a:rPr>
              <a:t>1) Параллель 20° </a:t>
            </a:r>
            <a:r>
              <a:rPr lang="ru-RU" sz="1900" b="1" dirty="0" err="1">
                <a:solidFill>
                  <a:prstClr val="black"/>
                </a:solidFill>
              </a:rPr>
              <a:t>с.ш</a:t>
            </a:r>
            <a:r>
              <a:rPr lang="ru-RU" sz="1900" b="1" dirty="0">
                <a:solidFill>
                  <a:prstClr val="black"/>
                </a:solidFill>
              </a:rPr>
              <a:t>.  </a:t>
            </a:r>
          </a:p>
          <a:p>
            <a:pPr marL="0" lvl="0" indent="0" algn="just">
              <a:buClr>
                <a:prstClr val="black"/>
              </a:buClr>
              <a:buNone/>
            </a:pPr>
            <a:r>
              <a:rPr lang="ru-RU" sz="1900" b="1" dirty="0">
                <a:solidFill>
                  <a:prstClr val="black"/>
                </a:solidFill>
              </a:rPr>
              <a:t>2) Положение 3 – 22 декабря, день зимнего солнцестояния, солнце в зените над южным тропиком</a:t>
            </a:r>
          </a:p>
          <a:p>
            <a:pPr marL="0" lvl="0" indent="0" algn="just">
              <a:buClr>
                <a:prstClr val="black"/>
              </a:buClr>
              <a:buNone/>
            </a:pPr>
            <a:r>
              <a:rPr lang="ru-RU" sz="1900" b="1" dirty="0">
                <a:solidFill>
                  <a:prstClr val="black"/>
                </a:solidFill>
              </a:rPr>
              <a:t>3) Параллель 20° </a:t>
            </a:r>
            <a:r>
              <a:rPr lang="ru-RU" sz="1900" b="1" dirty="0" err="1">
                <a:solidFill>
                  <a:prstClr val="black"/>
                </a:solidFill>
              </a:rPr>
              <a:t>с.ш</a:t>
            </a:r>
            <a:r>
              <a:rPr lang="ru-RU" sz="1900" b="1" dirty="0">
                <a:solidFill>
                  <a:prstClr val="black"/>
                </a:solidFill>
              </a:rPr>
              <a:t> дальше всего от южного тропика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715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8783" y="152402"/>
            <a:ext cx="11993217" cy="34241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/>
              <a:t>Определите, на какой из параллелей: 20° </a:t>
            </a:r>
            <a:r>
              <a:rPr lang="ru-RU" sz="2800" b="1" dirty="0" err="1"/>
              <a:t>с.ш</a:t>
            </a:r>
            <a:r>
              <a:rPr lang="ru-RU" sz="2800" b="1" dirty="0"/>
              <a:t>., 10° </a:t>
            </a:r>
            <a:r>
              <a:rPr lang="ru-RU" sz="2800" b="1" dirty="0" err="1"/>
              <a:t>с.ш</a:t>
            </a:r>
            <a:r>
              <a:rPr lang="ru-RU" sz="2800" b="1" dirty="0"/>
              <a:t>., на экваторе, 10° </a:t>
            </a:r>
            <a:r>
              <a:rPr lang="ru-RU" sz="2800" b="1" dirty="0" err="1"/>
              <a:t>ю.ш</a:t>
            </a:r>
            <a:r>
              <a:rPr lang="ru-RU" sz="2800" b="1" dirty="0"/>
              <a:t>. или 20° </a:t>
            </a:r>
            <a:r>
              <a:rPr lang="ru-RU" sz="2800" b="1" dirty="0" err="1"/>
              <a:t>ю.ш</a:t>
            </a:r>
            <a:r>
              <a:rPr lang="ru-RU" sz="2800" b="1" dirty="0"/>
              <a:t>. – будет наблюдаться </a:t>
            </a:r>
            <a:r>
              <a:rPr lang="ru-RU" sz="2800" b="1" dirty="0">
                <a:solidFill>
                  <a:srgbClr val="FF0000"/>
                </a:solidFill>
              </a:rPr>
              <a:t>максимальная (минимальная) </a:t>
            </a:r>
            <a:r>
              <a:rPr lang="ru-RU" sz="2800" b="1" dirty="0"/>
              <a:t>продолжительность дня в день, когда земля находится на орбите в положении, показанном на рисунке </a:t>
            </a:r>
            <a:r>
              <a:rPr lang="ru-RU" sz="2800" b="1" dirty="0">
                <a:solidFill>
                  <a:srgbClr val="FF0000"/>
                </a:solidFill>
              </a:rPr>
              <a:t>1</a:t>
            </a:r>
            <a:r>
              <a:rPr lang="ru-RU" sz="2800" b="1" dirty="0"/>
              <a:t>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12" y="2806959"/>
            <a:ext cx="9661923" cy="40510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3408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7565" y="238538"/>
            <a:ext cx="11529392" cy="6619462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Clr>
                <a:prstClr val="black"/>
              </a:buClr>
              <a:buNone/>
            </a:pPr>
            <a:r>
              <a:rPr lang="ru-RU" sz="2200" b="1" dirty="0">
                <a:solidFill>
                  <a:srgbClr val="FF0000"/>
                </a:solidFill>
              </a:rPr>
              <a:t>пояснения</a:t>
            </a:r>
          </a:p>
          <a:p>
            <a:pPr algn="just">
              <a:buClr>
                <a:prstClr val="black"/>
              </a:buClr>
            </a:pPr>
            <a:r>
              <a:rPr lang="ru-RU" sz="2200" b="1" dirty="0"/>
              <a:t>Положение 1 – 22 июня, день летнего солнцестояния, больше освещено северное полушарие, поэтому там лето.</a:t>
            </a:r>
          </a:p>
          <a:p>
            <a:pPr algn="just">
              <a:buClr>
                <a:prstClr val="black"/>
              </a:buClr>
            </a:pPr>
            <a:r>
              <a:rPr lang="ru-RU" sz="2200" b="1" dirty="0"/>
              <a:t>Самый длинный день (</a:t>
            </a:r>
            <a:r>
              <a:rPr lang="ru-RU" sz="2200" b="1" dirty="0">
                <a:solidFill>
                  <a:srgbClr val="FF0000"/>
                </a:solidFill>
              </a:rPr>
              <a:t>максимальная продолжительность дня</a:t>
            </a:r>
            <a:r>
              <a:rPr lang="ru-RU" sz="2200" b="1" dirty="0"/>
              <a:t>) наблюдается на северном полярном круге, широта которого 66, 5° с. ш.</a:t>
            </a:r>
          </a:p>
          <a:p>
            <a:pPr algn="just">
              <a:buClr>
                <a:prstClr val="black"/>
              </a:buClr>
            </a:pPr>
            <a:r>
              <a:rPr lang="ru-RU" sz="2200" b="1" dirty="0"/>
              <a:t>Значит надо выбирать параллель, которая ближе к северному полярному кругу</a:t>
            </a:r>
          </a:p>
          <a:p>
            <a:pPr algn="just">
              <a:buClr>
                <a:prstClr val="black"/>
              </a:buClr>
            </a:pPr>
            <a:r>
              <a:rPr lang="ru-RU" sz="2200" b="1" dirty="0">
                <a:solidFill>
                  <a:srgbClr val="FF0000"/>
                </a:solidFill>
              </a:rPr>
              <a:t>Минимальная продолжительность дня </a:t>
            </a:r>
            <a:r>
              <a:rPr lang="ru-RU" sz="2200" b="1" dirty="0"/>
              <a:t>– на параллели, дальше всего удаленной от северного полярного круга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>
                <a:solidFill>
                  <a:srgbClr val="FF0000"/>
                </a:solidFill>
              </a:rPr>
              <a:t>Максимальная продолжительность дня                       минимальная продолжительность дня</a:t>
            </a:r>
          </a:p>
          <a:p>
            <a:pPr marL="457200" indent="-457200">
              <a:buClr>
                <a:prstClr val="black"/>
              </a:buClr>
              <a:buAutoNum type="arabicPeriod"/>
            </a:pPr>
            <a:r>
              <a:rPr lang="ru-RU" b="1" dirty="0"/>
              <a:t>20 ° с. ш.                                                                                 1.  20° ю. ш.</a:t>
            </a:r>
          </a:p>
          <a:p>
            <a:pPr marL="457200" indent="-457200">
              <a:buClr>
                <a:prstClr val="black"/>
              </a:buClr>
              <a:buAutoNum type="arabicPeriod"/>
            </a:pPr>
            <a:r>
              <a:rPr lang="ru-RU" b="1" dirty="0"/>
              <a:t>Положение 1 – день зимнего солнцестояния            2. Положение 1 – день зимнего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/>
              <a:t>                                                                                                        солнцестояния </a:t>
            </a:r>
          </a:p>
          <a:p>
            <a:pPr marL="457200" indent="-457200">
              <a:buClr>
                <a:prstClr val="black"/>
              </a:buClr>
              <a:buAutoNum type="arabicPeriod"/>
            </a:pPr>
            <a:r>
              <a:rPr lang="ru-RU" b="1" dirty="0"/>
              <a:t>Параллель 20 ° </a:t>
            </a:r>
            <a:r>
              <a:rPr lang="ru-RU" b="1" dirty="0" err="1"/>
              <a:t>с.ш</a:t>
            </a:r>
            <a:r>
              <a:rPr lang="ru-RU" b="1" dirty="0"/>
              <a:t>. ближе всего к северному            3. параллель 20° </a:t>
            </a:r>
            <a:r>
              <a:rPr lang="ru-RU" b="1" dirty="0" err="1"/>
              <a:t>ю.ш</a:t>
            </a:r>
            <a:r>
              <a:rPr lang="ru-RU" b="1" dirty="0"/>
              <a:t> дальше всего от полярному кругу                                                                 северного полярного круга</a:t>
            </a:r>
          </a:p>
          <a:p>
            <a:pPr marL="457200" indent="-457200">
              <a:buClr>
                <a:prstClr val="black"/>
              </a:buClr>
              <a:buAutoNum type="arabicPeriod"/>
            </a:pPr>
            <a:endParaRPr lang="ru-RU" b="1" dirty="0"/>
          </a:p>
          <a:p>
            <a:pPr marL="457200" indent="-457200">
              <a:buClr>
                <a:prstClr val="black"/>
              </a:buClr>
              <a:buAutoNum type="arabicPeriod"/>
            </a:pPr>
            <a:endParaRPr lang="ru-RU" b="1" dirty="0"/>
          </a:p>
          <a:p>
            <a:pPr marL="457200" indent="-457200">
              <a:buClr>
                <a:prstClr val="black"/>
              </a:buClr>
              <a:buAutoNum type="arabicPeriod"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Clr>
                <a:prstClr val="black"/>
              </a:buClr>
              <a:buNone/>
            </a:pP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189051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5774" y="152402"/>
            <a:ext cx="11900452" cy="34241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/>
              <a:t>Определите, на какой из параллелей: 20° </a:t>
            </a:r>
            <a:r>
              <a:rPr lang="ru-RU" sz="2800" b="1" dirty="0" err="1"/>
              <a:t>с.ш</a:t>
            </a:r>
            <a:r>
              <a:rPr lang="ru-RU" sz="2800" b="1" dirty="0"/>
              <a:t>., 10° </a:t>
            </a:r>
            <a:r>
              <a:rPr lang="ru-RU" sz="2800" b="1" dirty="0" err="1"/>
              <a:t>с.ш</a:t>
            </a:r>
            <a:r>
              <a:rPr lang="ru-RU" sz="2800" b="1" dirty="0"/>
              <a:t>., на экваторе, 10° </a:t>
            </a:r>
            <a:r>
              <a:rPr lang="ru-RU" sz="2800" b="1" dirty="0" err="1"/>
              <a:t>ю.ш</a:t>
            </a:r>
            <a:r>
              <a:rPr lang="ru-RU" sz="2800" b="1" dirty="0"/>
              <a:t>. или 20° </a:t>
            </a:r>
            <a:r>
              <a:rPr lang="ru-RU" sz="2800" b="1" dirty="0" err="1"/>
              <a:t>ю.ш</a:t>
            </a:r>
            <a:r>
              <a:rPr lang="ru-RU" sz="2800" b="1" dirty="0"/>
              <a:t>. – будет наблюдаться </a:t>
            </a:r>
            <a:r>
              <a:rPr lang="ru-RU" sz="2800" b="1" dirty="0">
                <a:solidFill>
                  <a:srgbClr val="FF0000"/>
                </a:solidFill>
              </a:rPr>
              <a:t>максимальная (минимальная) </a:t>
            </a:r>
            <a:r>
              <a:rPr lang="ru-RU" sz="2800" b="1" dirty="0"/>
              <a:t>продолжительность дня в день, когда земля находится на орбите в положении, показанном на рисунке </a:t>
            </a:r>
            <a:r>
              <a:rPr lang="ru-RU" sz="2800" b="1" dirty="0">
                <a:solidFill>
                  <a:srgbClr val="FF0000"/>
                </a:solidFill>
              </a:rPr>
              <a:t>3</a:t>
            </a:r>
            <a:r>
              <a:rPr lang="ru-RU" sz="2800" b="1" dirty="0"/>
              <a:t>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64" y="2806959"/>
            <a:ext cx="9661923" cy="40510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4016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" y="-90152"/>
            <a:ext cx="12191999" cy="6948152"/>
          </a:xfrm>
        </p:spPr>
        <p:txBody>
          <a:bodyPr>
            <a:normAutofit fontScale="92500"/>
          </a:bodyPr>
          <a:lstStyle/>
          <a:p>
            <a:pPr marL="0" lvl="0" indent="0">
              <a:buClr>
                <a:prstClr val="black"/>
              </a:buClr>
              <a:buNone/>
            </a:pPr>
            <a:r>
              <a:rPr lang="ru-RU" sz="2200" b="1" dirty="0">
                <a:solidFill>
                  <a:srgbClr val="FF0000"/>
                </a:solidFill>
              </a:rPr>
              <a:t>пояснения</a:t>
            </a:r>
          </a:p>
          <a:p>
            <a:pPr>
              <a:buClr>
                <a:prstClr val="black"/>
              </a:buClr>
            </a:pPr>
            <a:r>
              <a:rPr lang="ru-RU" sz="2200" b="1" dirty="0"/>
              <a:t>Положение 3 – 22 декабря, день зимнего солнцестояния, больше освещено южное полушарие, поэтому там лето.</a:t>
            </a:r>
          </a:p>
          <a:p>
            <a:pPr>
              <a:buClr>
                <a:prstClr val="black"/>
              </a:buClr>
            </a:pPr>
            <a:r>
              <a:rPr lang="ru-RU" sz="2200" b="1" dirty="0"/>
              <a:t>Самый длинный день </a:t>
            </a:r>
            <a:r>
              <a:rPr lang="ru-RU" sz="2200" b="1" dirty="0">
                <a:solidFill>
                  <a:srgbClr val="FF0000"/>
                </a:solidFill>
              </a:rPr>
              <a:t>(максимальная продолжительность дня</a:t>
            </a:r>
            <a:r>
              <a:rPr lang="ru-RU" sz="2200" b="1" dirty="0"/>
              <a:t>) наблюдается на южном полярном круге, широта которого 66, 5° ю .ш.</a:t>
            </a:r>
          </a:p>
          <a:p>
            <a:pPr>
              <a:buClr>
                <a:prstClr val="black"/>
              </a:buClr>
            </a:pPr>
            <a:r>
              <a:rPr lang="ru-RU" sz="2200" b="1" dirty="0"/>
              <a:t>Значит надо выбирать параллель, которая ближе к южному полярному кругу</a:t>
            </a:r>
          </a:p>
          <a:p>
            <a:pPr algn="just">
              <a:buClr>
                <a:prstClr val="black"/>
              </a:buClr>
            </a:pPr>
            <a:r>
              <a:rPr lang="ru-RU" sz="2200" b="1" dirty="0">
                <a:solidFill>
                  <a:srgbClr val="FF0000"/>
                </a:solidFill>
              </a:rPr>
              <a:t>Минимальная продолжительность дня </a:t>
            </a:r>
            <a:r>
              <a:rPr lang="ru-RU" sz="2200" b="1" dirty="0"/>
              <a:t>– на параллели, дальше всего удаленной от южного полярного круга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>
                <a:solidFill>
                  <a:srgbClr val="FF0000"/>
                </a:solidFill>
              </a:rPr>
              <a:t>Максимальная продолжительность дня                                  минимальная продолжительность дня</a:t>
            </a:r>
          </a:p>
          <a:p>
            <a:pPr marL="457200" indent="-457200">
              <a:buClr>
                <a:prstClr val="black"/>
              </a:buClr>
              <a:buAutoNum type="arabicPeriod"/>
            </a:pPr>
            <a:r>
              <a:rPr lang="ru-RU" b="1" dirty="0"/>
              <a:t>20 ° ю. ш.                                                                                      1.  20° </a:t>
            </a:r>
            <a:r>
              <a:rPr lang="ru-RU" b="1" dirty="0" err="1"/>
              <a:t>с.ш</a:t>
            </a:r>
            <a:r>
              <a:rPr lang="ru-RU" b="1" dirty="0"/>
              <a:t>.</a:t>
            </a:r>
          </a:p>
          <a:p>
            <a:pPr marL="457200" indent="-457200">
              <a:buClr>
                <a:prstClr val="black"/>
              </a:buClr>
              <a:buAutoNum type="arabicPeriod"/>
            </a:pPr>
            <a:r>
              <a:rPr lang="ru-RU" b="1" dirty="0"/>
              <a:t>Положение 3 – день зимнего солнцестояния                   2. Положение 3 – день зимнего 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/>
              <a:t>                                                                                                                    солнцестояния 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ru-RU" b="1" dirty="0"/>
              <a:t>3. Параллель 20 ° ю. ш. ближе всего к южному                       3. параллель 20° с. ш дальше всего от полярному кругу                                                                                 южного  полярного круга</a:t>
            </a:r>
          </a:p>
          <a:p>
            <a:pPr marL="457200" indent="-457200">
              <a:buClr>
                <a:prstClr val="black"/>
              </a:buClr>
              <a:buAutoNum type="arabicPeriod"/>
            </a:pPr>
            <a:endParaRPr lang="ru-RU" b="1" dirty="0"/>
          </a:p>
          <a:p>
            <a:pPr marL="457200" indent="-457200">
              <a:buClr>
                <a:prstClr val="black"/>
              </a:buClr>
              <a:buAutoNum type="arabicPeriod"/>
            </a:pPr>
            <a:endParaRPr lang="ru-RU" b="1" dirty="0"/>
          </a:p>
          <a:p>
            <a:pPr marL="457200" indent="-457200">
              <a:buClr>
                <a:prstClr val="black"/>
              </a:buClr>
              <a:buAutoNum type="arabicPeriod"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Clr>
                <a:prstClr val="black"/>
              </a:buClr>
              <a:buNone/>
            </a:pP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2432322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B4D9A4-FAF1-48E0-814C-57AD85AE7C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696" t="42702" r="2935" b="25592"/>
          <a:stretch/>
        </p:blipFill>
        <p:spPr>
          <a:xfrm>
            <a:off x="0" y="1378227"/>
            <a:ext cx="11999170" cy="3207026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01A3252-64B7-4A3F-BD48-6525D4D9E208}"/>
              </a:ext>
            </a:extLst>
          </p:cNvPr>
          <p:cNvCxnSpPr/>
          <p:nvPr/>
        </p:nvCxnSpPr>
        <p:spPr>
          <a:xfrm>
            <a:off x="1272209" y="1987826"/>
            <a:ext cx="12987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223703-3B1D-4B51-8035-A99EC913B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578" y="2000943"/>
            <a:ext cx="1322947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4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99324"/>
            <a:ext cx="10364451" cy="551605"/>
          </a:xfrm>
        </p:spPr>
        <p:txBody>
          <a:bodyPr>
            <a:normAutofit fontScale="90000"/>
          </a:bodyPr>
          <a:lstStyle/>
          <a:p>
            <a:r>
              <a:rPr lang="ru-RU" sz="4000" b="1" cap="none" dirty="0">
                <a:ln w="12700">
                  <a:solidFill>
                    <a:srgbClr val="35507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355071">
                      <a:lumMod val="75000"/>
                    </a:srgbClr>
                  </a:outerShdw>
                </a:effectLst>
              </a:rPr>
              <a:t>Немного теории …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232" y="650929"/>
            <a:ext cx="6214819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Теперь разберем  движение  Земли  </a:t>
            </a:r>
            <a:r>
              <a:rPr lang="ru-RU" sz="2000" b="1" dirty="0">
                <a:solidFill>
                  <a:srgbClr val="FF0000"/>
                </a:solidFill>
              </a:rPr>
              <a:t>вокруг  своей  оси. </a:t>
            </a:r>
          </a:p>
          <a:p>
            <a:r>
              <a:rPr lang="ru-RU" b="1" dirty="0"/>
              <a:t>Благодаря  этому  движению происходит смена дня и ночи. </a:t>
            </a:r>
          </a:p>
          <a:p>
            <a:endParaRPr lang="ru-RU" b="1" dirty="0"/>
          </a:p>
          <a:p>
            <a:pPr algn="just"/>
            <a:r>
              <a:rPr lang="ru-RU" b="1" dirty="0"/>
              <a:t>Что необходимо  знать:</a:t>
            </a:r>
          </a:p>
          <a:p>
            <a:pPr algn="just"/>
            <a:r>
              <a:rPr lang="ru-RU" b="1" u="sng" dirty="0"/>
              <a:t>Во-первых</a:t>
            </a:r>
            <a:r>
              <a:rPr lang="ru-RU" b="1" dirty="0"/>
              <a:t>,  за  начало  суток  берется  полночь (24 часа или 0 ч),  при  этом  сутки начинаются одновременно на всем меридиане;</a:t>
            </a:r>
          </a:p>
          <a:p>
            <a:pPr algn="just"/>
            <a:r>
              <a:rPr lang="ru-RU" b="1" u="sng" dirty="0"/>
              <a:t>Во-вторых</a:t>
            </a:r>
            <a:r>
              <a:rPr lang="ru-RU" b="1" dirty="0"/>
              <a:t>, чем  восточнее  расположен  меридиан,  тем  раньше  начинаются  сутки  (т.к. Земля вращается с запада на восток; при наблюдении с северного полюса вращение Земли происходит против часовой стрелки);</a:t>
            </a:r>
          </a:p>
          <a:p>
            <a:pPr algn="just"/>
            <a:r>
              <a:rPr lang="ru-RU" b="1" dirty="0"/>
              <a:t>Причем, летом новые сутки начинаются раньше на 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северо-востоке</a:t>
            </a:r>
            <a:r>
              <a:rPr lang="ru-RU" b="1" dirty="0"/>
              <a:t>, а зимой – </a:t>
            </a:r>
            <a:r>
              <a:rPr lang="ru-RU" b="1" dirty="0">
                <a:solidFill>
                  <a:srgbClr val="FF0000"/>
                </a:solidFill>
              </a:rPr>
              <a:t>на юго-востоке</a:t>
            </a:r>
            <a:r>
              <a:rPr lang="ru-RU" b="1" dirty="0"/>
              <a:t>.</a:t>
            </a:r>
          </a:p>
          <a:p>
            <a:pPr algn="just"/>
            <a:r>
              <a:rPr lang="ru-RU" b="1" u="sng" dirty="0"/>
              <a:t>В-третьих</a:t>
            </a:r>
            <a:r>
              <a:rPr lang="ru-RU" b="1" dirty="0"/>
              <a:t>, полный оборот (360°) вокруг оси Земля  совершает за 24 часа, следовательно, за 1 час она поворачивается  на  15°, а на 1° - за 4 минуты.</a:t>
            </a:r>
          </a:p>
          <a:p>
            <a:pPr algn="just"/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534" y="1263111"/>
            <a:ext cx="5660727" cy="399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69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31819"/>
            <a:ext cx="11887200" cy="64265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рассуждения</a:t>
            </a:r>
          </a:p>
          <a:p>
            <a:r>
              <a:rPr lang="ru-RU" b="1" dirty="0"/>
              <a:t>21 марта – день весеннего равноденствия, Солнце в зените над экватором, следовательно выбираем пункт, который </a:t>
            </a:r>
            <a:r>
              <a:rPr lang="ru-RU" b="1" dirty="0">
                <a:solidFill>
                  <a:srgbClr val="FF0000"/>
                </a:solidFill>
              </a:rPr>
              <a:t>ближе к экватору</a:t>
            </a:r>
          </a:p>
          <a:p>
            <a:pPr algn="just"/>
            <a:r>
              <a:rPr lang="ru-RU" b="1" dirty="0"/>
              <a:t>Выше всего солнце в 12 часов, следовательно, </a:t>
            </a:r>
            <a:r>
              <a:rPr lang="ru-RU" b="1" dirty="0">
                <a:solidFill>
                  <a:srgbClr val="FF0000"/>
                </a:solidFill>
              </a:rPr>
              <a:t>необходимо рассчитать полуденный меридиан,</a:t>
            </a:r>
            <a:r>
              <a:rPr lang="ru-RU" b="1" dirty="0"/>
              <a:t> который определяется разницей времени гринвичского меридиана (19 часов) и меридианом, на котором 12 часов. </a:t>
            </a:r>
          </a:p>
          <a:p>
            <a:pPr marL="0" indent="0" algn="just">
              <a:buNone/>
            </a:pPr>
            <a:r>
              <a:rPr lang="ru-RU" b="1" dirty="0"/>
              <a:t>   Разница времени между ними 19 часов – 12 часов= 7 часов. </a:t>
            </a:r>
          </a:p>
          <a:p>
            <a:pPr marL="0" indent="0" algn="just">
              <a:buNone/>
            </a:pPr>
            <a:r>
              <a:rPr lang="ru-RU" b="1" dirty="0"/>
              <a:t>    Помним, что 1час=15°, следовательно 7 ч * 15°= 105° з. д.</a:t>
            </a:r>
          </a:p>
          <a:p>
            <a:r>
              <a:rPr lang="ru-RU" b="1" dirty="0"/>
              <a:t>Выбираем пункт, который </a:t>
            </a:r>
            <a:r>
              <a:rPr lang="ru-RU" b="1" dirty="0">
                <a:solidFill>
                  <a:srgbClr val="FF0000"/>
                </a:solidFill>
              </a:rPr>
              <a:t>ближе к полуденному меридиану  и ближе к экватору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457200" indent="-457200">
              <a:buAutoNum type="arabicPeriod"/>
            </a:pPr>
            <a:r>
              <a:rPr lang="ru-RU" b="1" dirty="0"/>
              <a:t>Пункт Б</a:t>
            </a:r>
          </a:p>
          <a:p>
            <a:pPr marL="457200" indent="-457200">
              <a:buAutoNum type="arabicPeriod"/>
            </a:pPr>
            <a:r>
              <a:rPr lang="ru-RU" b="1" dirty="0"/>
              <a:t>Полуденный меридиан  (19-12)*15°=105° з. д.  </a:t>
            </a:r>
          </a:p>
          <a:p>
            <a:pPr marL="457200" indent="-457200">
              <a:buAutoNum type="arabicPeriod"/>
            </a:pPr>
            <a:r>
              <a:rPr lang="ru-RU" b="1" dirty="0"/>
              <a:t>Пункт б ближе всего к полуденному меридиану  и  к экватору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23913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0D8234-D103-496F-BC6C-5D1B79B45DAF}"/>
              </a:ext>
            </a:extLst>
          </p:cNvPr>
          <p:cNvSpPr/>
          <p:nvPr/>
        </p:nvSpPr>
        <p:spPr>
          <a:xfrm>
            <a:off x="265043" y="205409"/>
            <a:ext cx="11661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Определите, в какой из точек, обозначенных буквами на карте мира, </a:t>
            </a:r>
            <a:r>
              <a:rPr lang="ru-RU" sz="2400" b="1" dirty="0">
                <a:solidFill>
                  <a:srgbClr val="FF0000"/>
                </a:solidFill>
              </a:rPr>
              <a:t>1 сентября </a:t>
            </a:r>
            <a:r>
              <a:rPr lang="ru-RU" sz="2400" b="1" dirty="0"/>
              <a:t>Солнце будет находиться </a:t>
            </a:r>
            <a:r>
              <a:rPr lang="ru-RU" sz="2400" b="1" dirty="0">
                <a:solidFill>
                  <a:srgbClr val="FF0000"/>
                </a:solidFill>
              </a:rPr>
              <a:t>выше всего </a:t>
            </a:r>
            <a:r>
              <a:rPr lang="ru-RU" sz="2400" b="1" dirty="0"/>
              <a:t>над горизонтом в </a:t>
            </a:r>
            <a:r>
              <a:rPr lang="ru-RU" sz="2400" b="1" dirty="0">
                <a:solidFill>
                  <a:srgbClr val="FF0000"/>
                </a:solidFill>
              </a:rPr>
              <a:t>7 часов </a:t>
            </a:r>
            <a:r>
              <a:rPr lang="ru-RU" sz="2400" b="1" dirty="0"/>
              <a:t>по солнечному времени Гринвичского меридиана. Запишите обоснование Вашего ответа.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2B7249-6A0D-49C0-874C-A031A1650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189" y="1540275"/>
            <a:ext cx="9403451" cy="52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73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2B7249-6A0D-49C0-874C-A031A1650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861" y="2877067"/>
            <a:ext cx="6725479" cy="375262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57ECCA-18A6-465A-9761-644876DF9CC9}"/>
              </a:ext>
            </a:extLst>
          </p:cNvPr>
          <p:cNvSpPr/>
          <p:nvPr/>
        </p:nvSpPr>
        <p:spPr>
          <a:xfrm>
            <a:off x="218660" y="228311"/>
            <a:ext cx="1138361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Пояснение</a:t>
            </a:r>
            <a:r>
              <a:rPr lang="ru-RU" dirty="0"/>
              <a:t>.</a:t>
            </a:r>
          </a:p>
          <a:p>
            <a:pPr algn="just"/>
            <a:r>
              <a:rPr lang="ru-RU" b="1" dirty="0"/>
              <a:t>1. 12ч – 7ч = 5 ч;  5ч х15=75 в. д. На этом меридиане полдень.</a:t>
            </a:r>
          </a:p>
          <a:p>
            <a:pPr algn="just"/>
            <a:r>
              <a:rPr lang="ru-RU" b="1" dirty="0"/>
              <a:t>Ближе всего к нему меридиан 80. На нем расположены две точки А и Б.</a:t>
            </a:r>
          </a:p>
          <a:p>
            <a:pPr algn="just"/>
            <a:r>
              <a:rPr lang="ru-RU" b="1" dirty="0"/>
              <a:t>2. Теперь определим, где Солнце поднимется выше над горизонтом. Это зависит от широты места и времени года. 1 сентября Солнце в зените в северном полушарии. Чем ближе к экватору окажется точка, тем выше будет Солнце в полдень. Ближе к экватору точка А.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342900" indent="-342900">
              <a:buAutoNum type="arabicParenR"/>
            </a:pPr>
            <a:r>
              <a:rPr lang="ru-RU" sz="2000" b="1" dirty="0"/>
              <a:t>Точка А</a:t>
            </a:r>
          </a:p>
          <a:p>
            <a:pPr marL="342900" indent="-342900">
              <a:buAutoNum type="arabicParenR"/>
            </a:pPr>
            <a:r>
              <a:rPr lang="ru-RU" sz="2000" b="1" dirty="0"/>
              <a:t>12ч – 7ч = 5 ч;  5ч х15=75 в. д. полуденный меридиан</a:t>
            </a:r>
          </a:p>
          <a:p>
            <a:pPr marL="342900" indent="-342900">
              <a:buAutoNum type="arabicParenR"/>
            </a:pPr>
            <a:r>
              <a:rPr lang="ru-RU" sz="2000" b="1" dirty="0"/>
              <a:t>Точка А ближе к экватору</a:t>
            </a:r>
          </a:p>
        </p:txBody>
      </p:sp>
    </p:spTree>
    <p:extLst>
      <p:ext uri="{BB962C8B-B14F-4D97-AF65-F5344CB8AC3E}">
        <p14:creationId xmlns:p14="http://schemas.microsoft.com/office/powerpoint/2010/main" val="1673007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19F329-8851-471E-BD77-A085FF0B5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5343" y="1569079"/>
            <a:ext cx="8964259" cy="519497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931C956-87A8-4C08-BCA8-92BF150DEC6B}"/>
              </a:ext>
            </a:extLst>
          </p:cNvPr>
          <p:cNvSpPr/>
          <p:nvPr/>
        </p:nvSpPr>
        <p:spPr>
          <a:xfrm>
            <a:off x="106016" y="93948"/>
            <a:ext cx="11953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Определите, в каком из пунктов, обозначенных буквами на карте России, </a:t>
            </a:r>
            <a:r>
              <a:rPr lang="ru-RU" sz="2400" b="1" dirty="0">
                <a:solidFill>
                  <a:srgbClr val="FF0000"/>
                </a:solidFill>
              </a:rPr>
              <a:t>1 июля </a:t>
            </a:r>
            <a:r>
              <a:rPr lang="ru-RU" sz="2400" b="1" dirty="0"/>
              <a:t>Солнце будет находиться </a:t>
            </a:r>
            <a:r>
              <a:rPr lang="ru-RU" sz="2400" b="1" dirty="0">
                <a:solidFill>
                  <a:srgbClr val="FF0000"/>
                </a:solidFill>
              </a:rPr>
              <a:t>ниже всего </a:t>
            </a:r>
            <a:r>
              <a:rPr lang="ru-RU" sz="2400" b="1" dirty="0"/>
              <a:t>над горизонтом </a:t>
            </a:r>
            <a:r>
              <a:rPr lang="ru-RU" sz="2400" b="1" dirty="0">
                <a:solidFill>
                  <a:srgbClr val="FF0000"/>
                </a:solidFill>
              </a:rPr>
              <a:t>в 7 часов </a:t>
            </a:r>
            <a:r>
              <a:rPr lang="ru-RU" sz="2400" b="1" dirty="0"/>
              <a:t>утра по солнечному времени Гринвичского меридиана. Запишите обоснование Вашего ответа.</a:t>
            </a:r>
          </a:p>
        </p:txBody>
      </p:sp>
    </p:spTree>
    <p:extLst>
      <p:ext uri="{BB962C8B-B14F-4D97-AF65-F5344CB8AC3E}">
        <p14:creationId xmlns:p14="http://schemas.microsoft.com/office/powerpoint/2010/main" val="2217240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19F329-8851-471E-BD77-A085FF0B5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799" y="3429000"/>
            <a:ext cx="5857463" cy="339452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931C956-87A8-4C08-BCA8-92BF150DEC6B}"/>
              </a:ext>
            </a:extLst>
          </p:cNvPr>
          <p:cNvSpPr/>
          <p:nvPr/>
        </p:nvSpPr>
        <p:spPr>
          <a:xfrm>
            <a:off x="106016" y="93948"/>
            <a:ext cx="119534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Определите, в каком из пунктов, обозначенных буквами на карте России, </a:t>
            </a:r>
            <a:r>
              <a:rPr lang="ru-RU" sz="2000" b="1" dirty="0">
                <a:solidFill>
                  <a:srgbClr val="FF0000"/>
                </a:solidFill>
              </a:rPr>
              <a:t>1 июля </a:t>
            </a:r>
            <a:r>
              <a:rPr lang="ru-RU" sz="2000" b="1" dirty="0"/>
              <a:t>Солнце будет находиться </a:t>
            </a:r>
            <a:r>
              <a:rPr lang="ru-RU" sz="2000" b="1" dirty="0">
                <a:solidFill>
                  <a:srgbClr val="FF0000"/>
                </a:solidFill>
              </a:rPr>
              <a:t>ниже всего </a:t>
            </a:r>
            <a:r>
              <a:rPr lang="ru-RU" sz="2000" b="1" dirty="0"/>
              <a:t>над горизонтом </a:t>
            </a:r>
            <a:r>
              <a:rPr lang="ru-RU" sz="2000" b="1" dirty="0">
                <a:solidFill>
                  <a:srgbClr val="FF0000"/>
                </a:solidFill>
              </a:rPr>
              <a:t>в 7 часов </a:t>
            </a:r>
            <a:r>
              <a:rPr lang="ru-RU" sz="2000" b="1" dirty="0"/>
              <a:t>утра по солнечному времени Гринвичского меридиана. Запишите обоснование Вашего ответа</a:t>
            </a:r>
            <a:r>
              <a:rPr lang="ru-RU" sz="2400" b="1" dirty="0"/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EEDFE2-F701-4C26-AF09-D8420466E1C9}"/>
              </a:ext>
            </a:extLst>
          </p:cNvPr>
          <p:cNvSpPr/>
          <p:nvPr/>
        </p:nvSpPr>
        <p:spPr>
          <a:xfrm>
            <a:off x="132523" y="1171166"/>
            <a:ext cx="1167516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</a:rPr>
              <a:t>Пояснение.</a:t>
            </a:r>
          </a:p>
          <a:p>
            <a:pPr algn="just"/>
            <a:r>
              <a:rPr lang="ru-RU" sz="2000" b="1" dirty="0"/>
              <a:t>1) Ниже всего Солнце будет находиться над горизонтом в пункте A.</a:t>
            </a:r>
          </a:p>
          <a:p>
            <a:pPr algn="just"/>
            <a:r>
              <a:rPr lang="ru-RU" sz="2000" b="1" dirty="0"/>
              <a:t>В обосновании говорится, что</a:t>
            </a:r>
          </a:p>
          <a:p>
            <a:pPr algn="just"/>
            <a:r>
              <a:rPr lang="ru-RU" sz="2000" b="1" dirty="0"/>
              <a:t>2) в этот момент на меридиане 75° в. д. полдень</a:t>
            </a:r>
          </a:p>
          <a:p>
            <a:pPr algn="just"/>
            <a:r>
              <a:rPr lang="ru-RU" sz="2000" b="1" dirty="0"/>
              <a:t>ИЛИ</a:t>
            </a:r>
          </a:p>
          <a:p>
            <a:pPr algn="just"/>
            <a:r>
              <a:rPr lang="ru-RU" sz="2000" b="1" dirty="0"/>
              <a:t>для определения полуденного меридиана используется вычисление (12 – 7) · 15°;</a:t>
            </a:r>
          </a:p>
          <a:p>
            <a:pPr algn="just"/>
            <a:r>
              <a:rPr lang="ru-RU" sz="2000" b="1" dirty="0"/>
              <a:t>3) пункт расположен дальше всего от полуденного меридиана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844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90151" y="128789"/>
            <a:ext cx="11863309" cy="655534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3600" b="1" dirty="0"/>
              <a:t>Определите географическую долготу пункта, если известно, что в 13 часов 20 минут по солнечному времени гринвичского меридиана местное солнечное время в нем 22 часа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sz="2400" b="1" dirty="0">
                <a:solidFill>
                  <a:srgbClr val="FF0000"/>
                </a:solidFill>
              </a:rPr>
              <a:t>рассуждения</a:t>
            </a:r>
          </a:p>
          <a:p>
            <a:r>
              <a:rPr lang="ru-RU" sz="2400" b="1" dirty="0"/>
              <a:t>Так как местное время пункта 22 часа, то есть больше, чем время гринвичского меридиана, следовательно пункт расположен в восточном полушарии</a:t>
            </a:r>
          </a:p>
          <a:p>
            <a:r>
              <a:rPr lang="ru-RU" sz="2400" b="1" dirty="0"/>
              <a:t>Необходимо найти разницу во времени между 0° и заданным пунктом</a:t>
            </a:r>
          </a:p>
          <a:p>
            <a:r>
              <a:rPr lang="ru-RU" sz="2400" b="1" dirty="0"/>
              <a:t>Помним, что 1 час=15°, поэтому полученное время умножим на 15°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dirty="0"/>
              <a:t> </a:t>
            </a:r>
            <a:r>
              <a:rPr lang="ru-RU" sz="19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457200" lvl="0" indent="-457200">
              <a:buClr>
                <a:prstClr val="black"/>
              </a:buClr>
              <a:buAutoNum type="arabicPeriod"/>
            </a:pPr>
            <a:r>
              <a:rPr lang="ru-RU" sz="2800" b="1" dirty="0"/>
              <a:t>22-13 ч 20 мин=8ч 40 мин</a:t>
            </a:r>
          </a:p>
          <a:p>
            <a:pPr marL="457200" lvl="0" indent="-457200">
              <a:buClr>
                <a:prstClr val="black"/>
              </a:buClr>
              <a:buAutoNum type="arabicPeriod"/>
            </a:pPr>
            <a:r>
              <a:rPr lang="ru-RU" sz="2800" b="1" dirty="0"/>
              <a:t>40 минут – это 2/3 часа,  следовательно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sz="2800" b="1" dirty="0"/>
              <a:t>       15° * 8+15° : 3 * 2=120° + 10° = 130° в. д.</a:t>
            </a:r>
          </a:p>
          <a:p>
            <a:pPr marL="457200" lvl="0" indent="-457200">
              <a:buClr>
                <a:prstClr val="black"/>
              </a:buClr>
              <a:buAutoNum type="arabicPeriod"/>
            </a:pPr>
            <a:endParaRPr lang="ru-RU" sz="19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855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0153" y="206062"/>
            <a:ext cx="12101848" cy="66519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3200" b="1" dirty="0"/>
              <a:t>Определите географическую долготу пункта, если в </a:t>
            </a:r>
            <a:r>
              <a:rPr lang="ru-RU" sz="3200" b="1" dirty="0">
                <a:solidFill>
                  <a:srgbClr val="FF0000"/>
                </a:solidFill>
              </a:rPr>
              <a:t>полночь</a:t>
            </a:r>
            <a:r>
              <a:rPr lang="ru-RU" sz="3200" b="1" dirty="0"/>
              <a:t> по солнечному времени гринвичского меридиана местное солнечное время в нем 19 часов 40 минут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sz="2400" b="1" dirty="0">
                <a:solidFill>
                  <a:srgbClr val="FF0000"/>
                </a:solidFill>
              </a:rPr>
              <a:t>рассуждения</a:t>
            </a:r>
          </a:p>
          <a:p>
            <a:pPr lvl="0" algn="just">
              <a:buClr>
                <a:prstClr val="black"/>
              </a:buClr>
            </a:pPr>
            <a:r>
              <a:rPr lang="ru-RU" sz="2400" b="1" dirty="0">
                <a:solidFill>
                  <a:prstClr val="black"/>
                </a:solidFill>
              </a:rPr>
              <a:t>Так как местное время пункта 19 ч 40 мин, то есть меньше, чем время гринвичского меридиана, где 24 часа, следовательно пункт расположен в западном полушарии</a:t>
            </a:r>
          </a:p>
          <a:p>
            <a:pPr lvl="0">
              <a:buClr>
                <a:prstClr val="black"/>
              </a:buClr>
            </a:pPr>
            <a:r>
              <a:rPr lang="ru-RU" sz="2400" b="1" dirty="0">
                <a:solidFill>
                  <a:prstClr val="black"/>
                </a:solidFill>
              </a:rPr>
              <a:t>Необходимо найти разницу во времени между 0° и заданным пунктом</a:t>
            </a:r>
          </a:p>
          <a:p>
            <a:pPr lvl="0">
              <a:buClr>
                <a:prstClr val="black"/>
              </a:buClr>
            </a:pPr>
            <a:r>
              <a:rPr lang="ru-RU" sz="2400" b="1" dirty="0">
                <a:solidFill>
                  <a:prstClr val="black"/>
                </a:solidFill>
              </a:rPr>
              <a:t>Помним, что 1 час=15°, поэтому полученное время умножим на 15°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30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457200" lvl="0" indent="-457200">
              <a:buClr>
                <a:prstClr val="black"/>
              </a:buClr>
              <a:buFont typeface="Arial" panose="020B0604020202020204" pitchFamily="34" charset="0"/>
              <a:buAutoNum type="arabicPeriod"/>
            </a:pPr>
            <a:r>
              <a:rPr lang="ru-RU" sz="2800" b="1" dirty="0">
                <a:solidFill>
                  <a:prstClr val="black"/>
                </a:solidFill>
              </a:rPr>
              <a:t>24-19 ч 40 мин=4ч 20 мин</a:t>
            </a:r>
          </a:p>
          <a:p>
            <a:pPr marL="457200" lvl="0" indent="-457200">
              <a:buClr>
                <a:prstClr val="black"/>
              </a:buClr>
              <a:buFont typeface="Arial" panose="020B0604020202020204" pitchFamily="34" charset="0"/>
              <a:buAutoNum type="arabicPeriod"/>
            </a:pPr>
            <a:r>
              <a:rPr lang="ru-RU" sz="2800" b="1" dirty="0">
                <a:solidFill>
                  <a:prstClr val="black"/>
                </a:solidFill>
              </a:rPr>
              <a:t>20 минут – это 1/3 часа,  следовательно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sz="2800" b="1" dirty="0">
                <a:solidFill>
                  <a:prstClr val="black"/>
                </a:solidFill>
              </a:rPr>
              <a:t>       15° * 4+15° : 3 * 1=60° + 5° = 65° з. д.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413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8614F-E455-44A0-9B3F-B4B562D0F0A0}"/>
              </a:ext>
            </a:extLst>
          </p:cNvPr>
          <p:cNvSpPr/>
          <p:nvPr/>
        </p:nvSpPr>
        <p:spPr>
          <a:xfrm>
            <a:off x="145774" y="218157"/>
            <a:ext cx="11741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Определите географическую долготу пункта, если известно, что в полночь по солнечному времени Гринвичского меридиана местное солнечное время в нём 9 часов 40 минут. Запишите решение задачи.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4101BC-C57D-47DE-9B0D-8EE9A3B60502}"/>
              </a:ext>
            </a:extLst>
          </p:cNvPr>
          <p:cNvSpPr/>
          <p:nvPr/>
        </p:nvSpPr>
        <p:spPr>
          <a:xfrm>
            <a:off x="145774" y="1720840"/>
            <a:ext cx="117414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Пояснения</a:t>
            </a:r>
          </a:p>
          <a:p>
            <a:pPr algn="just"/>
            <a:r>
              <a:rPr lang="ru-RU" sz="2400" b="1" dirty="0"/>
              <a:t>Так как местное время пункта 9 ч 40 мин, то есть больше, чем время гринвичского меридиана, где полночь, следовательно пункт расположен в восточном полушарии (полночь берем за 0 часов)</a:t>
            </a:r>
          </a:p>
          <a:p>
            <a:pPr algn="just"/>
            <a:r>
              <a:rPr lang="ru-RU" sz="2400" b="1" dirty="0"/>
              <a:t>Необходимо найти разницу во времени между 0° и заданным пунктом</a:t>
            </a:r>
          </a:p>
          <a:p>
            <a:pPr algn="just"/>
            <a:r>
              <a:rPr lang="ru-RU" sz="2400" b="1" dirty="0"/>
              <a:t>Помним, что 1 час=15°, поэтому полученное время умножим на 15°</a:t>
            </a:r>
          </a:p>
          <a:p>
            <a:pPr algn="just"/>
            <a:r>
              <a:rPr lang="ru-RU" sz="2400" b="1" dirty="0"/>
              <a:t> </a:t>
            </a:r>
          </a:p>
          <a:p>
            <a:pPr algn="just"/>
            <a:r>
              <a:rPr lang="ru-RU" sz="2400" b="1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algn="just"/>
            <a:r>
              <a:rPr lang="ru-RU" sz="2400" b="1" dirty="0"/>
              <a:t>1) 9 ч 40 мин – 0 = 9ч 40 мин</a:t>
            </a:r>
          </a:p>
          <a:p>
            <a:pPr algn="just"/>
            <a:r>
              <a:rPr lang="ru-RU" sz="2400" b="1" dirty="0"/>
              <a:t>2) 9 * 15° + 2</a:t>
            </a:r>
            <a:r>
              <a:rPr lang="en-US" sz="2400" b="1" dirty="0"/>
              <a:t>/</a:t>
            </a:r>
            <a:r>
              <a:rPr lang="ru-RU" sz="2400" b="1" dirty="0"/>
              <a:t>3 * 15° = 135° + 10° = 145° в. д.</a:t>
            </a:r>
          </a:p>
        </p:txBody>
      </p:sp>
    </p:spTree>
    <p:extLst>
      <p:ext uri="{BB962C8B-B14F-4D97-AF65-F5344CB8AC3E}">
        <p14:creationId xmlns:p14="http://schemas.microsoft.com/office/powerpoint/2010/main" val="2285591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B84740-4E56-4BFA-92A4-78087E3858E8}"/>
              </a:ext>
            </a:extLst>
          </p:cNvPr>
          <p:cNvSpPr/>
          <p:nvPr/>
        </p:nvSpPr>
        <p:spPr>
          <a:xfrm>
            <a:off x="231913" y="218158"/>
            <a:ext cx="11443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Определите географическую долготу пункта, если известно, что в 22 часа по солнечному времени Гринвичского меридиана местное солнечное время в нём — 2 часа 40 минут следующих суток. Запишите решение задачи.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8884DEE-CFFB-4E62-B88F-9C9040C138CC}"/>
              </a:ext>
            </a:extLst>
          </p:cNvPr>
          <p:cNvSpPr/>
          <p:nvPr/>
        </p:nvSpPr>
        <p:spPr>
          <a:xfrm>
            <a:off x="231913" y="2006411"/>
            <a:ext cx="116552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Пояснения</a:t>
            </a:r>
          </a:p>
          <a:p>
            <a:pPr algn="just"/>
            <a:r>
              <a:rPr lang="ru-RU" sz="2400" b="1" dirty="0"/>
              <a:t>Так как местное время пункта 2 ч 40 мин, то есть больше, чем время гринвичского меридиана, где 22 ч, следовательно пункт расположен в восточном полушарии.</a:t>
            </a:r>
          </a:p>
          <a:p>
            <a:pPr algn="just"/>
            <a:r>
              <a:rPr lang="ru-RU" sz="2400" b="1" dirty="0"/>
              <a:t>Необходимо найти разницу во времени между 0° и заданным пунктом, но надо помнить, что в суткам 24 часа!</a:t>
            </a:r>
          </a:p>
          <a:p>
            <a:pPr algn="just"/>
            <a:r>
              <a:rPr lang="ru-RU" sz="2400" b="1" dirty="0"/>
              <a:t>Помним, что 1 час=15°, поэтому полученное время умножим на 15°</a:t>
            </a:r>
          </a:p>
          <a:p>
            <a:pPr algn="just"/>
            <a:r>
              <a:rPr lang="ru-RU" sz="2400" b="1" dirty="0"/>
              <a:t> </a:t>
            </a:r>
          </a:p>
          <a:p>
            <a:r>
              <a:rPr lang="ru-RU" sz="2400" b="1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r>
              <a:rPr lang="ru-RU" sz="2400" b="1" dirty="0"/>
              <a:t>1) </a:t>
            </a:r>
            <a:r>
              <a:rPr lang="ru-RU" sz="2400" b="1" dirty="0">
                <a:solidFill>
                  <a:srgbClr val="FF0000"/>
                </a:solidFill>
              </a:rPr>
              <a:t>2 ч</a:t>
            </a:r>
            <a:r>
              <a:rPr lang="ru-RU" sz="2400" b="1" dirty="0"/>
              <a:t> + 2 ч 40 мин  = 4 ч 40 мин</a:t>
            </a:r>
          </a:p>
          <a:p>
            <a:r>
              <a:rPr lang="ru-RU" sz="2400" b="1" dirty="0"/>
              <a:t>2) 4 * 15° + 2/3 * 15° = 60° + 10° = 70 ° в. д.</a:t>
            </a:r>
          </a:p>
        </p:txBody>
      </p:sp>
    </p:spTree>
    <p:extLst>
      <p:ext uri="{BB962C8B-B14F-4D97-AF65-F5344CB8AC3E}">
        <p14:creationId xmlns:p14="http://schemas.microsoft.com/office/powerpoint/2010/main" val="27084904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7577" y="267427"/>
            <a:ext cx="11822806" cy="2098925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/>
              <a:t>Определите географические координаты пункта, расположенного в Евразии, если известно, что 21 марта в 8 часов по солнечному времени гринвичского меридиана в этом пункте полдень и солнце находится на высоте 40°над горизонтом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257577" y="2640168"/>
            <a:ext cx="11822806" cy="42178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Рассуждения</a:t>
            </a:r>
          </a:p>
          <a:p>
            <a:r>
              <a:rPr lang="ru-RU" b="1" dirty="0"/>
              <a:t>Если пункт расположен в </a:t>
            </a:r>
            <a:r>
              <a:rPr lang="ru-RU" b="1" dirty="0" err="1"/>
              <a:t>евразии</a:t>
            </a:r>
            <a:r>
              <a:rPr lang="ru-RU" b="1" dirty="0"/>
              <a:t>, значит будет иметь северную широту</a:t>
            </a:r>
          </a:p>
          <a:p>
            <a:pPr algn="just"/>
            <a:r>
              <a:rPr lang="ru-RU" b="1" dirty="0"/>
              <a:t>21 марта – день равноденствия, солнце в зените над экватором, поэтому широту определяем разницей между </a:t>
            </a:r>
            <a:r>
              <a:rPr lang="ru-RU" b="1" dirty="0" err="1"/>
              <a:t>зенитальным</a:t>
            </a:r>
            <a:r>
              <a:rPr lang="ru-RU" b="1" dirty="0"/>
              <a:t> положением (90°) и заданной высотой  40°</a:t>
            </a:r>
          </a:p>
          <a:p>
            <a:r>
              <a:rPr lang="ru-RU" b="1" dirty="0"/>
              <a:t>Географическую долготу определять уже умеем</a:t>
            </a:r>
          </a:p>
          <a:p>
            <a:pPr marL="0" lv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457200" indent="-457200">
              <a:buAutoNum type="arabicPeriod"/>
            </a:pPr>
            <a:r>
              <a:rPr lang="ru-RU" sz="2400" b="1" dirty="0"/>
              <a:t>90°- 40°=50° с. ш.</a:t>
            </a:r>
          </a:p>
          <a:p>
            <a:pPr marL="457200" indent="-457200">
              <a:buAutoNum type="arabicPeriod"/>
            </a:pPr>
            <a:r>
              <a:rPr lang="ru-RU" sz="2400" b="1" dirty="0"/>
              <a:t>12 ч – 8 ч = 4 ч; 4 ч * 15°= 60° в. д. </a:t>
            </a:r>
          </a:p>
          <a:p>
            <a:pPr marL="0" indent="0">
              <a:buNone/>
            </a:pPr>
            <a:r>
              <a:rPr lang="ru-RU" sz="2400" b="1" dirty="0"/>
              <a:t>Ответ: 50° с. ш. 60° в. д. </a:t>
            </a:r>
          </a:p>
          <a:p>
            <a:pPr marL="0" indent="0">
              <a:buNone/>
            </a:pPr>
            <a:endParaRPr lang="ru-RU" sz="2400" b="1" dirty="0"/>
          </a:p>
          <a:p>
            <a:pPr marL="457200" indent="-457200">
              <a:buAutoNum type="arabicPeriod"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933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E0DA37-5BD9-46F2-A3C5-788603A4AE12}"/>
              </a:ext>
            </a:extLst>
          </p:cNvPr>
          <p:cNvSpPr/>
          <p:nvPr/>
        </p:nvSpPr>
        <p:spPr>
          <a:xfrm>
            <a:off x="364435" y="352483"/>
            <a:ext cx="114631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Следствия движения Земли вокруг своей оси: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</a:rPr>
              <a:t>1. При вращении Земли возникает центробежная  сила, которая играет важную роль в формировании формы планеты и тем самым уменьшает силу 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</a:rPr>
              <a:t>притяжения. Земля приплюснута с полюсов.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</a:rPr>
              <a:t>2. Происходит смена дня и ночи и формирование природной единицы — сутки (нагрев и охлаждение поверхности).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</a:rPr>
              <a:t>3. Все движущиеся тела на поверхности Земли в Северном полушарии отклоняются вправо по ходу движения планеты, в Южном — влево (реки, ветра, океанические течения).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</a:rPr>
              <a:t>В реках отклоняющая сила прижимает воду к одному из берегов, поэтому у рек в Северном полушарии обычно более крутой правый берег, а в Южном полушарии — левый.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</a:rPr>
              <a:t>Этот процесс был назван сила Кориолиса (в честь французского ученого, открывшего это явление в 1835 году). 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</a:rPr>
              <a:t>4. С осевым движением связаны явления суточной ритмичности и биоритмы.</a:t>
            </a:r>
            <a:endParaRPr lang="ru-RU" sz="24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7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409CCC-565C-4955-8446-CF2BBEF740D5}"/>
              </a:ext>
            </a:extLst>
          </p:cNvPr>
          <p:cNvSpPr/>
          <p:nvPr/>
        </p:nvSpPr>
        <p:spPr>
          <a:xfrm>
            <a:off x="424069" y="290396"/>
            <a:ext cx="11767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Определите две параллели, над которыми Солнце в </a:t>
            </a:r>
            <a:r>
              <a:rPr lang="ru-RU" sz="2800" b="1" u="sng" dirty="0"/>
              <a:t>полдень</a:t>
            </a:r>
            <a:r>
              <a:rPr lang="ru-RU" sz="2800" b="1" dirty="0"/>
              <a:t> </a:t>
            </a:r>
            <a:r>
              <a:rPr lang="ru-RU" sz="2800" b="1" dirty="0">
                <a:solidFill>
                  <a:srgbClr val="FF0000"/>
                </a:solidFill>
              </a:rPr>
              <a:t>22 июня </a:t>
            </a:r>
            <a:r>
              <a:rPr lang="ru-RU" sz="2800" b="1" dirty="0"/>
              <a:t>находится на высоте </a:t>
            </a:r>
            <a:r>
              <a:rPr lang="ru-RU" sz="2800" b="1" dirty="0">
                <a:solidFill>
                  <a:srgbClr val="FF0000"/>
                </a:solidFill>
              </a:rPr>
              <a:t>66,5º</a:t>
            </a:r>
            <a:r>
              <a:rPr lang="ru-RU" sz="2800" b="1" dirty="0"/>
              <a:t> над горизонтом.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F059B1-77A9-41D9-818A-3BDE4E921631}"/>
              </a:ext>
            </a:extLst>
          </p:cNvPr>
          <p:cNvSpPr/>
          <p:nvPr/>
        </p:nvSpPr>
        <p:spPr>
          <a:xfrm>
            <a:off x="424069" y="1783211"/>
            <a:ext cx="11661913" cy="335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FF0000"/>
                </a:solidFill>
              </a:rPr>
              <a:t>Пояснение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1)22.06 – день летнего солнцестояния, Солнце в зените (90 °) над Северным тропиком, его широта </a:t>
            </a:r>
            <a:r>
              <a:rPr lang="en-US" sz="2400" b="1" dirty="0"/>
              <a:t>23,5º</a:t>
            </a:r>
            <a:r>
              <a:rPr lang="ru-RU" sz="2400" b="1" dirty="0"/>
              <a:t> с. ш. 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2) Широта параллели отличается от широты тропика на 90º - 66,5º =23,5º 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3) 23, 5º- 23, 5º=0 º или указан экватор 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4) Для определения второй параллели 23, 5º+ 23, 5º= 47 º с. ш.</a:t>
            </a:r>
          </a:p>
        </p:txBody>
      </p:sp>
    </p:spTree>
    <p:extLst>
      <p:ext uri="{BB962C8B-B14F-4D97-AF65-F5344CB8AC3E}">
        <p14:creationId xmlns:p14="http://schemas.microsoft.com/office/powerpoint/2010/main" val="3968881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0629" y="195943"/>
            <a:ext cx="11926388" cy="65575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32. </a:t>
            </a:r>
            <a:r>
              <a:rPr lang="ru-RU" sz="2400" b="1" dirty="0"/>
              <a:t>В день летнего солнцестояния солнце находится в зените над северным тропиком. Определите, на какой параллели на территории России в этот день солнце будет находится на такой же высоте, как на экваторе.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768" y="2191400"/>
            <a:ext cx="3426249" cy="2566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383" y="2037806"/>
            <a:ext cx="79814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</a:rPr>
              <a:t>Решение:</a:t>
            </a:r>
          </a:p>
          <a:p>
            <a:pPr marL="342900" indent="-342900" algn="just">
              <a:buAutoNum type="arabicPeriod"/>
            </a:pPr>
            <a:r>
              <a:rPr lang="ru-RU" sz="2400" b="1" dirty="0"/>
              <a:t>В день летнего солнцестояния в полдень высота солнца над горизонтом составляет: 90° – 23,5° = 66,5°</a:t>
            </a:r>
          </a:p>
          <a:p>
            <a:pPr marL="342900" indent="-342900" algn="just">
              <a:buAutoNum type="arabicPeriod"/>
            </a:pPr>
            <a:r>
              <a:rPr lang="ru-RU" sz="2400" b="1" dirty="0"/>
              <a:t>На такой же высоте в этот день в полдень солнце бывает в Северном полушарии на параллели, расположенной на 23,5° севернее Северного тропика: 23,5° + 23,5 °= 47° с. ш.</a:t>
            </a:r>
          </a:p>
        </p:txBody>
      </p:sp>
    </p:spTree>
    <p:extLst>
      <p:ext uri="{BB962C8B-B14F-4D97-AF65-F5344CB8AC3E}">
        <p14:creationId xmlns:p14="http://schemas.microsoft.com/office/powerpoint/2010/main" val="250194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5131" y="182880"/>
            <a:ext cx="11678196" cy="655755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32. </a:t>
            </a:r>
            <a:r>
              <a:rPr lang="ru-RU" sz="2400" b="1" dirty="0"/>
              <a:t>Столица Анголы г. Луанда расположен на параллели 9° ю. ш. определите параллель на территории России, на которой в день летнего солнцестояния можно в полдень наблюдать солнце на такой же высоте, как в Луанде. Запишите решение задачи.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867" y="2277195"/>
            <a:ext cx="5543133" cy="350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97" y="2277195"/>
            <a:ext cx="6457531" cy="3477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200" b="1" dirty="0"/>
              <a:t>22 ИЮНЯ СОЛНЦЕ НАХОДИТСЯ В ЗЕНИТЕ НАД СЕВЕРНЫМ ТРОПИКОМ. В ПОЛДЕНЬ ВЫСОТА СОЛНЦА НАД ГОРИЗОНТОМ В ЛУАНДЕ СОСТАВЛЯЕТ:</a:t>
            </a:r>
          </a:p>
          <a:p>
            <a:pPr algn="just"/>
            <a:r>
              <a:rPr lang="ru-RU" sz="2200" b="1" dirty="0"/>
              <a:t>     90° – (23,5° + 9°) = 57,5°</a:t>
            </a:r>
          </a:p>
          <a:p>
            <a:pPr marL="342900" indent="-342900" algn="just">
              <a:buAutoNum type="arabicParenR"/>
            </a:pPr>
            <a:r>
              <a:rPr lang="ru-RU" sz="2200" b="1" dirty="0"/>
              <a:t>НА ТАКОЙ ЖЕ ВЫСОТЕ В ЭТОТ ДЕНЬ В ПОЛДЕНЬ СОЛНЦЕ БЫВАЕТ В СЕВЕРНОМ ПОЛУШАРИИ НА ПАРАЛЛЕЛИ 23,5° + 9 ° СЕВЕРНЕЕ СЕВЕРНОГО ТРОПИКА</a:t>
            </a:r>
          </a:p>
          <a:p>
            <a:pPr marL="342900" indent="-342900" algn="just">
              <a:buAutoNum type="arabicParenR"/>
            </a:pPr>
            <a:r>
              <a:rPr lang="ru-RU" sz="2200" b="1" dirty="0"/>
              <a:t>ИСКОМАЯ ПАРАЛЛЕЛЬ 23,5° + 32,5° = 56° С. Ш.</a:t>
            </a:r>
          </a:p>
        </p:txBody>
      </p:sp>
    </p:spTree>
    <p:extLst>
      <p:ext uri="{BB962C8B-B14F-4D97-AF65-F5344CB8AC3E}">
        <p14:creationId xmlns:p14="http://schemas.microsoft.com/office/powerpoint/2010/main" val="179215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503" y="143691"/>
            <a:ext cx="11978640" cy="66098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dirty="0">
                <a:solidFill>
                  <a:srgbClr val="FF0000"/>
                </a:solidFill>
              </a:rPr>
              <a:t>32. </a:t>
            </a:r>
            <a:r>
              <a:rPr lang="ru-RU" sz="3200" b="1" dirty="0"/>
              <a:t>Определите две параллели, Над которыми солнце в полдень находится на высоте 80° В день, когда оно стоит в зените над параллелью 10° с. Ш. запишите решение.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Рассуждение: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Полуденная высота солнца над горизонтом на любой параллели отличается от 90° на величину, Равную разнице широт данной параллели и параллели, над которой в этот день солнце стоит в зените.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Значит, широты искомых параллелей будут отличаться от широты 10 ° с. Ш. на 10°.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Поэтому, этими параллелями будут параллель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10° -10°=  0° (экватор) и 10° + 10° = 20° с. ш.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751" y="4291362"/>
            <a:ext cx="342624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8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503" y="143691"/>
            <a:ext cx="11978640" cy="66098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dirty="0">
                <a:solidFill>
                  <a:srgbClr val="FF0000"/>
                </a:solidFill>
              </a:rPr>
              <a:t>32. </a:t>
            </a:r>
            <a:r>
              <a:rPr lang="ru-RU" sz="3200" b="1" dirty="0"/>
              <a:t>Определите две параллели, Над которыми солнце в полдень находится на высоте 70°, В день, когда оно стоит в зените над параллелью 20° с. Ш. запишите решение.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Рассуждение: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Полуденная высота солнца над горизонтом на любой параллели отличается от 90° на величину, Равную разнице широт данной параллели и параллели, над которой в этот день солнце стоит в зените.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Значит, широты искомых параллелей будут отличаться от широты 20 ° с. Ш. на 20°.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Поэтому, этими параллелями будут параллель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20° - 20°=  0° (экватор) и 20° + 20° = 40° с. ш.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434" y="4486642"/>
            <a:ext cx="3165566" cy="237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8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8295" y="434802"/>
            <a:ext cx="11635409" cy="33553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b="1" dirty="0"/>
              <a:t>Определите, КАК изменилась бы (УВЕЛИЧИЛАСЬ ИЛИ УМЕНЬШИЛАСЬ) ПРОДОЛЖИТЕЛЬНОСТЬ ДНЯ В ДЕКАБРЕ В ЮАР, если бы угол наклона земной оси к плоскости орбиты составил 55°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301" y="3525078"/>
            <a:ext cx="4274681" cy="32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44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8296" y="218942"/>
            <a:ext cx="11224591" cy="567958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4500" b="1" dirty="0">
                <a:solidFill>
                  <a:srgbClr val="FF0000"/>
                </a:solidFill>
              </a:rPr>
              <a:t>Рассуждения </a:t>
            </a:r>
          </a:p>
          <a:p>
            <a:r>
              <a:rPr lang="ru-RU" sz="3200" b="1" dirty="0"/>
              <a:t>Угол наклона земной оси к плоскости орбиты составляет 66,5° </a:t>
            </a:r>
          </a:p>
          <a:p>
            <a:r>
              <a:rPr lang="ru-RU" sz="3200" b="1" dirty="0"/>
              <a:t>Самый длинный день наблюдается на полярном круге, широта которого 66,5° ю. ш</a:t>
            </a:r>
          </a:p>
          <a:p>
            <a:r>
              <a:rPr lang="ru-RU" sz="3200" b="1" dirty="0"/>
              <a:t>Если угол наклона земной оси к плоскости орбиты составит 55°, то южный полярный круг сместится на 55° ю. ш.</a:t>
            </a:r>
          </a:p>
          <a:p>
            <a:r>
              <a:rPr lang="ru-RU" sz="3200" b="1" dirty="0" err="1"/>
              <a:t>Юар</a:t>
            </a:r>
            <a:r>
              <a:rPr lang="ru-RU" sz="3200" b="1" dirty="0"/>
              <a:t> расположена на юге Африки (в южном полушарии)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Содержание верного ответа</a:t>
            </a:r>
            <a:endParaRPr lang="ru-RU" sz="3200" b="1" dirty="0"/>
          </a:p>
          <a:p>
            <a:pPr marL="0" indent="0">
              <a:buNone/>
            </a:pPr>
            <a:r>
              <a:rPr lang="ru-RU" sz="3200" b="1" dirty="0"/>
              <a:t>1) Продолжительность дня в ЮАР увеличилось бы</a:t>
            </a:r>
          </a:p>
          <a:p>
            <a:pPr marL="0" indent="0">
              <a:buNone/>
            </a:pPr>
            <a:r>
              <a:rPr lang="ru-RU" sz="3200" b="1" dirty="0"/>
              <a:t>2) Широта южного полярного круга в таком случае</a:t>
            </a:r>
          </a:p>
          <a:p>
            <a:pPr marL="0" indent="0">
              <a:buNone/>
            </a:pPr>
            <a:r>
              <a:rPr lang="ru-RU" sz="3200" b="1" dirty="0"/>
              <a:t> составит 55° ю. ш. </a:t>
            </a:r>
          </a:p>
          <a:p>
            <a:pPr marL="0" indent="0">
              <a:buNone/>
            </a:pPr>
            <a:r>
              <a:rPr lang="ru-RU" sz="3200" b="1" dirty="0"/>
              <a:t>3) В декабре Чем ближе к полярному кругу, тем </a:t>
            </a:r>
          </a:p>
          <a:p>
            <a:pPr marL="0" indent="0">
              <a:buNone/>
            </a:pPr>
            <a:r>
              <a:rPr lang="ru-RU" sz="3200" b="1" dirty="0"/>
              <a:t>длиннее день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191" y="3889420"/>
            <a:ext cx="3962809" cy="296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25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51245D-8681-491D-AE12-8E09715AB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205" y="1359500"/>
            <a:ext cx="9772247" cy="53393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FFE202-316F-4749-BAC4-C7A5C3B897E9}"/>
              </a:ext>
            </a:extLst>
          </p:cNvPr>
          <p:cNvSpPr/>
          <p:nvPr/>
        </p:nvSpPr>
        <p:spPr>
          <a:xfrm>
            <a:off x="225287" y="159171"/>
            <a:ext cx="11701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Определите, в каком из пунктов, обозначенных буквами на карте мира, суммарная солнечная радиация </a:t>
            </a:r>
            <a:r>
              <a:rPr lang="ru-RU" sz="2400" b="1" dirty="0">
                <a:solidFill>
                  <a:srgbClr val="FF0000"/>
                </a:solidFill>
              </a:rPr>
              <a:t>в декабре больше</a:t>
            </a:r>
            <a:r>
              <a:rPr lang="ru-RU" sz="2400" b="1" dirty="0"/>
              <a:t>. Для обоснования своего ответа приведите два довода. </a:t>
            </a:r>
          </a:p>
        </p:txBody>
      </p:sp>
    </p:spTree>
    <p:extLst>
      <p:ext uri="{BB962C8B-B14F-4D97-AF65-F5344CB8AC3E}">
        <p14:creationId xmlns:p14="http://schemas.microsoft.com/office/powerpoint/2010/main" val="26473761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51245D-8681-491D-AE12-8E09715AB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949" y="1219777"/>
            <a:ext cx="6573008" cy="359133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FFE202-316F-4749-BAC4-C7A5C3B897E9}"/>
              </a:ext>
            </a:extLst>
          </p:cNvPr>
          <p:cNvSpPr/>
          <p:nvPr/>
        </p:nvSpPr>
        <p:spPr>
          <a:xfrm>
            <a:off x="225287" y="159171"/>
            <a:ext cx="11701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Определите, в каком из пунктов, обозначенных буквами на карте мира, суммарная солнечная радиация </a:t>
            </a:r>
            <a:r>
              <a:rPr lang="ru-RU" sz="2400" b="1" dirty="0">
                <a:solidFill>
                  <a:srgbClr val="FF0000"/>
                </a:solidFill>
              </a:rPr>
              <a:t>в декабре больше</a:t>
            </a:r>
            <a:r>
              <a:rPr lang="ru-RU" sz="2400" b="1" dirty="0"/>
              <a:t>. Для обоснования своего ответа приведите два довода.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683CB6-4536-4F62-9CC6-8732D143086F}"/>
              </a:ext>
            </a:extLst>
          </p:cNvPr>
          <p:cNvSpPr/>
          <p:nvPr/>
        </p:nvSpPr>
        <p:spPr>
          <a:xfrm>
            <a:off x="265043" y="1530627"/>
            <a:ext cx="492981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Пояснение.</a:t>
            </a:r>
          </a:p>
          <a:p>
            <a:pPr algn="just"/>
            <a:r>
              <a:rPr lang="ru-RU" b="1" dirty="0"/>
              <a:t>1. </a:t>
            </a:r>
            <a:r>
              <a:rPr lang="ru-RU" sz="2400" b="1" dirty="0"/>
              <a:t>В декабре Солнце в зените в южном полушарии. Там больше угол падения солнечных лучей.</a:t>
            </a:r>
          </a:p>
          <a:p>
            <a:pPr algn="just"/>
            <a:endParaRPr lang="ru-RU" sz="2400" b="1" dirty="0"/>
          </a:p>
          <a:p>
            <a:pPr algn="just"/>
            <a:r>
              <a:rPr lang="ru-RU" sz="2400" b="1" dirty="0"/>
              <a:t>2. В декабре в южном полушарии больше продолжительность дня, что увеличивает количество поступающей радиации.</a:t>
            </a:r>
          </a:p>
        </p:txBody>
      </p:sp>
    </p:spTree>
    <p:extLst>
      <p:ext uri="{BB962C8B-B14F-4D97-AF65-F5344CB8AC3E}">
        <p14:creationId xmlns:p14="http://schemas.microsoft.com/office/powerpoint/2010/main" val="2810906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07C41B-F869-4108-B195-681FF1509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1965" y="1726649"/>
            <a:ext cx="9356035" cy="513135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1B40B8-E182-42B2-B4D7-F5D62B97B6DE}"/>
              </a:ext>
            </a:extLst>
          </p:cNvPr>
          <p:cNvSpPr/>
          <p:nvPr/>
        </p:nvSpPr>
        <p:spPr>
          <a:xfrm>
            <a:off x="251791" y="350679"/>
            <a:ext cx="11728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Определите, в каком из пунктов, обозначенных буквами на карте мира, в июне количество суммарной солнечной радиации на 1 см2 земной поверхности больше. Для обоснования Вашего ответа приведите два довода.</a:t>
            </a:r>
          </a:p>
        </p:txBody>
      </p:sp>
    </p:spTree>
    <p:extLst>
      <p:ext uri="{BB962C8B-B14F-4D97-AF65-F5344CB8AC3E}">
        <p14:creationId xmlns:p14="http://schemas.microsoft.com/office/powerpoint/2010/main" val="35641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190AFD-9A82-44D7-B1DA-5997A836103C}"/>
              </a:ext>
            </a:extLst>
          </p:cNvPr>
          <p:cNvSpPr/>
          <p:nvPr/>
        </p:nvSpPr>
        <p:spPr>
          <a:xfrm>
            <a:off x="119270" y="336637"/>
            <a:ext cx="116619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Формулы для решения задач</a:t>
            </a:r>
          </a:p>
          <a:p>
            <a:pPr algn="ctr"/>
            <a:r>
              <a:rPr lang="ru-RU" sz="2400" b="1" u="sng" dirty="0"/>
              <a:t>Высота полуденного Солнца в любой точке </a:t>
            </a:r>
            <a:r>
              <a:rPr lang="ru-RU" sz="2400" b="1" dirty="0"/>
              <a:t>планеты определяется </a:t>
            </a:r>
          </a:p>
          <a:p>
            <a:pPr algn="ctr"/>
            <a:r>
              <a:rPr lang="ru-RU" sz="2400" b="1" dirty="0"/>
              <a:t>по формуле: h = 90°– φ + δ </a:t>
            </a:r>
          </a:p>
          <a:p>
            <a:r>
              <a:rPr lang="ru-RU" sz="2400" b="1" dirty="0"/>
              <a:t>h–высота Солнца над горизонтом в полдень,</a:t>
            </a:r>
          </a:p>
          <a:p>
            <a:r>
              <a:rPr lang="ru-RU" sz="2400" b="1" dirty="0"/>
              <a:t>φ–широта места наблюдения,</a:t>
            </a:r>
          </a:p>
          <a:p>
            <a:r>
              <a:rPr lang="ru-RU" sz="2400" b="1" dirty="0"/>
              <a:t>δ  – солнечное склонение, астрономическая величина, измеряемая в градусах и равная той широте, где Солнце в данный момент.</a:t>
            </a:r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Полуденный меридиан </a:t>
            </a:r>
            <a:r>
              <a:rPr lang="ru-RU" sz="2400" b="1" dirty="0"/>
              <a:t>определяется по формуле:</a:t>
            </a:r>
          </a:p>
          <a:p>
            <a:pPr algn="just"/>
            <a:r>
              <a:rPr lang="ru-RU" sz="2400" b="1" dirty="0"/>
              <a:t>(12 час-время Гринвичского меридиана) * 15º  - если меридиан в Восточном полушарии;</a:t>
            </a:r>
          </a:p>
          <a:p>
            <a:pPr algn="just"/>
            <a:r>
              <a:rPr lang="ru-RU" sz="2400" b="1" dirty="0"/>
              <a:t>(время Гринвичского меридиана —12 час.)* 15º — если меридиан в Западном полушарии.</a:t>
            </a:r>
          </a:p>
          <a:p>
            <a:pPr algn="just"/>
            <a:r>
              <a:rPr lang="ru-RU" sz="2400" b="1" dirty="0"/>
              <a:t>Чем ближе расположены предложенные в задании меридианы к полуденному    меридиану, тем выше в них будет находиться Солнце, чем дальше —тем ниже.</a:t>
            </a:r>
          </a:p>
        </p:txBody>
      </p:sp>
    </p:spTree>
    <p:extLst>
      <p:ext uri="{BB962C8B-B14F-4D97-AF65-F5344CB8AC3E}">
        <p14:creationId xmlns:p14="http://schemas.microsoft.com/office/powerpoint/2010/main" val="2267742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07C41B-F869-4108-B195-681FF1509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0313" y="1921565"/>
            <a:ext cx="5497038" cy="301487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1B40B8-E182-42B2-B4D7-F5D62B97B6DE}"/>
              </a:ext>
            </a:extLst>
          </p:cNvPr>
          <p:cNvSpPr/>
          <p:nvPr/>
        </p:nvSpPr>
        <p:spPr>
          <a:xfrm>
            <a:off x="251791" y="350679"/>
            <a:ext cx="11728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Определите, в каком из пунктов, обозначенных буквами на карте мира, в июне количество суммарной солнечной радиации на 1 см2 земной поверхности больше. Для обоснования Вашего ответа приведите два довода.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FF36A5-59C7-4033-AD3A-D989EDA880EF}"/>
              </a:ext>
            </a:extLst>
          </p:cNvPr>
          <p:cNvSpPr/>
          <p:nvPr/>
        </p:nvSpPr>
        <p:spPr>
          <a:xfrm>
            <a:off x="384313" y="1921565"/>
            <a:ext cx="6096000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Пояснение</a:t>
            </a: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В ответе говорится, что</a:t>
            </a: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1) в июне суммарная солнечная радиация на 1 см</a:t>
            </a:r>
            <a:r>
              <a:rPr lang="ru-RU" sz="2000" b="1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2</a:t>
            </a:r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 земной поверхности будет больше в пункте В.</a:t>
            </a: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В обосновании говорится, что:</a:t>
            </a: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2) в июне </a:t>
            </a:r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угол падения </a:t>
            </a:r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солнечных лучей в пункте В </a:t>
            </a:r>
            <a:r>
              <a:rPr lang="ru-RU" sz="2000" b="1" dirty="0">
                <a:latin typeface="Verdana" panose="020B0604030504040204" pitchFamily="34" charset="0"/>
              </a:rPr>
              <a:t>больше</a:t>
            </a:r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;</a:t>
            </a: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3) в июне </a:t>
            </a:r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продолжительность светового </a:t>
            </a:r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дня в пункте В больше;</a:t>
            </a: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4) </a:t>
            </a:r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прозрачность воздуха </a:t>
            </a:r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в пункте В больше </a:t>
            </a: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или </a:t>
            </a: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облачность в пункте А больше.</a:t>
            </a:r>
            <a:endParaRPr lang="ru-RU" sz="2000" b="1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27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43691" y="222070"/>
            <a:ext cx="11926389" cy="6635930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32</a:t>
            </a:r>
            <a:r>
              <a:rPr lang="ru-RU" dirty="0"/>
              <a:t>. </a:t>
            </a:r>
            <a:r>
              <a:rPr lang="ru-RU" sz="2400" b="1" dirty="0"/>
              <a:t>Корабль, вышедший из порта </a:t>
            </a:r>
            <a:r>
              <a:rPr lang="ru-RU" sz="2400" b="1" dirty="0" err="1"/>
              <a:t>Тауранга</a:t>
            </a:r>
            <a:r>
              <a:rPr lang="ru-RU" sz="2400" b="1" dirty="0"/>
              <a:t> с координатами 38° ю. ш. 176° в. д. , доставил необходимые запчасти на неисправный сухогруз, остановившийся в море Фиджи в 451 км к северу от порта </a:t>
            </a:r>
            <a:r>
              <a:rPr lang="ru-RU" sz="2400" b="1" dirty="0" err="1"/>
              <a:t>Тауранга</a:t>
            </a:r>
            <a:r>
              <a:rPr lang="ru-RU" sz="2400" b="1" dirty="0"/>
              <a:t>. Определите географические координаты судна, если известно, что его местоположение после остановки не изменилось, а ремонтный корабль шел строго по меридиану. Ответ округлите до целого числа. Запишите решение задачи.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42" y="2952206"/>
            <a:ext cx="5780158" cy="3775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514" y="3540035"/>
            <a:ext cx="5329646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/>
              <a:t>1) На меридиане 1°=111, 1 км, следовательно</a:t>
            </a:r>
          </a:p>
          <a:p>
            <a:r>
              <a:rPr lang="ru-RU" sz="2400" b="1" dirty="0"/>
              <a:t> 451 км : 111, 1 км * 1° = 4° </a:t>
            </a:r>
          </a:p>
          <a:p>
            <a:r>
              <a:rPr lang="ru-RU" sz="2400" b="1" dirty="0"/>
              <a:t>2) 38° - 4° = 34° ю .ш.</a:t>
            </a:r>
          </a:p>
          <a:p>
            <a:r>
              <a:rPr lang="ru-RU" sz="2400" b="1" dirty="0"/>
              <a:t>Ответ: 34° ю .ш. 176° в. д</a:t>
            </a:r>
          </a:p>
        </p:txBody>
      </p:sp>
    </p:spTree>
    <p:extLst>
      <p:ext uri="{BB962C8B-B14F-4D97-AF65-F5344CB8AC3E}">
        <p14:creationId xmlns:p14="http://schemas.microsoft.com/office/powerpoint/2010/main" val="136405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08" y="283335"/>
            <a:ext cx="11526592" cy="2343955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/>
              <a:t>Если бы земля перестала бы вращаться вокруг собственной оси, то на планете не было бы смены дня и ночи. Назовите еще три изменения природы земли при отсутствии осевого вращения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705" y="2627290"/>
            <a:ext cx="5715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608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pPr marL="0" lv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Рассуждения</a:t>
            </a:r>
          </a:p>
          <a:p>
            <a:pPr lvl="0"/>
            <a:r>
              <a:rPr lang="ru-RU" b="1" dirty="0"/>
              <a:t>Вращение земли влияет на ее форму</a:t>
            </a:r>
          </a:p>
          <a:p>
            <a:pPr lvl="0"/>
            <a:r>
              <a:rPr lang="ru-RU" b="1" dirty="0"/>
              <a:t>Вращение земли вызывает отклоняющую силу </a:t>
            </a:r>
          </a:p>
          <a:p>
            <a:pPr marL="0" lvl="0" indent="0">
              <a:buNone/>
            </a:pPr>
            <a:r>
              <a:rPr lang="ru-RU" b="1" dirty="0"/>
              <a:t>   (силу </a:t>
            </a:r>
            <a:r>
              <a:rPr lang="ru-RU" b="1" dirty="0" err="1"/>
              <a:t>кариолиса</a:t>
            </a:r>
            <a:r>
              <a:rPr lang="ru-RU" b="1" dirty="0"/>
              <a:t>)</a:t>
            </a:r>
          </a:p>
          <a:p>
            <a:r>
              <a:rPr lang="ru-RU" b="1" dirty="0"/>
              <a:t>При вращении земля то приближается к луне,</a:t>
            </a:r>
          </a:p>
          <a:p>
            <a:pPr marL="0" indent="0">
              <a:buNone/>
            </a:pPr>
            <a:r>
              <a:rPr lang="ru-RU" b="1" dirty="0"/>
              <a:t>   то удаляется от нее.</a:t>
            </a:r>
          </a:p>
          <a:p>
            <a:pPr marL="0" lv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  </a:t>
            </a:r>
            <a:r>
              <a:rPr lang="ru-RU" sz="24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0" indent="0">
              <a:buNone/>
            </a:pPr>
            <a:r>
              <a:rPr lang="ru-RU" sz="2400" b="1" dirty="0"/>
              <a:t>   1.</a:t>
            </a:r>
            <a:r>
              <a:rPr lang="ru-RU" sz="2400" dirty="0"/>
              <a:t>  </a:t>
            </a:r>
            <a:r>
              <a:rPr lang="ru-RU" sz="2400" b="1" dirty="0"/>
              <a:t>изменилась бы форма земли,</a:t>
            </a:r>
          </a:p>
          <a:p>
            <a:pPr marL="0" indent="0">
              <a:buNone/>
            </a:pPr>
            <a:r>
              <a:rPr lang="ru-RU" sz="2400" b="1" dirty="0"/>
              <a:t>   поскольку отсутствует полярное сжатие</a:t>
            </a:r>
          </a:p>
          <a:p>
            <a:pPr marL="0" indent="0">
              <a:buNone/>
            </a:pPr>
            <a:r>
              <a:rPr lang="ru-RU" sz="2400" b="1" dirty="0"/>
              <a:t>   2. не было бы силы Кориолиса. Пассаты имели бы </a:t>
            </a:r>
          </a:p>
          <a:p>
            <a:pPr marL="0" indent="0">
              <a:buNone/>
            </a:pPr>
            <a:r>
              <a:rPr lang="ru-RU" sz="2400" b="1" dirty="0"/>
              <a:t>   меридиональное направление</a:t>
            </a:r>
          </a:p>
          <a:p>
            <a:pPr marL="0" indent="0">
              <a:buNone/>
            </a:pPr>
            <a:r>
              <a:rPr lang="ru-RU" sz="2400" b="1" dirty="0"/>
              <a:t>   3. не было бы приливов и отливов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540" y="0"/>
            <a:ext cx="3726920" cy="2793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0" y="4191000"/>
            <a:ext cx="3810000" cy="266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220" y="2387250"/>
            <a:ext cx="4150657" cy="22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50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D2E366-C912-41C1-8C8F-06AC09F418B3}"/>
              </a:ext>
            </a:extLst>
          </p:cNvPr>
          <p:cNvSpPr/>
          <p:nvPr/>
        </p:nvSpPr>
        <p:spPr>
          <a:xfrm>
            <a:off x="185530" y="806440"/>
            <a:ext cx="118209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Для дней равноденствия ( 21марта и 23 сентября)</a:t>
            </a:r>
          </a:p>
          <a:p>
            <a:pPr algn="ctr"/>
            <a:r>
              <a:rPr lang="ru-RU" sz="2400" b="1" dirty="0"/>
              <a:t>(Солнце в зените на экваторе)</a:t>
            </a:r>
          </a:p>
          <a:p>
            <a:pPr algn="ctr"/>
            <a:r>
              <a:rPr lang="ru-RU" sz="2400" dirty="0"/>
              <a:t> </a:t>
            </a:r>
            <a:r>
              <a:rPr lang="ru-RU" sz="2400" b="1" dirty="0"/>
              <a:t>h = 90°– φ </a:t>
            </a:r>
          </a:p>
          <a:p>
            <a:r>
              <a:rPr lang="ru-RU" sz="2400" dirty="0"/>
              <a:t>90º — угол падения солнечных лучей = широта местности </a:t>
            </a:r>
          </a:p>
          <a:p>
            <a:r>
              <a:rPr lang="ru-RU" sz="2400" dirty="0"/>
              <a:t>( северная или южная определяется по тени отбрасываемых объектами).</a:t>
            </a:r>
          </a:p>
          <a:p>
            <a:endParaRPr lang="ru-RU" sz="2400" dirty="0"/>
          </a:p>
          <a:p>
            <a:pPr algn="ctr"/>
            <a:r>
              <a:rPr lang="ru-RU" sz="2400" b="1" dirty="0"/>
              <a:t>Для дней солнцестояния ( 22 июня и 22 декабря) </a:t>
            </a:r>
          </a:p>
          <a:p>
            <a:pPr algn="ctr"/>
            <a:r>
              <a:rPr lang="ru-RU" sz="2400" b="1" dirty="0"/>
              <a:t>h = 90°– φ ± 23,5°</a:t>
            </a:r>
          </a:p>
          <a:p>
            <a:pPr algn="ctr"/>
            <a:r>
              <a:rPr lang="ru-RU" sz="2400" dirty="0"/>
              <a:t>Необходимо учитывать, что лучи Солнца падают отвесно (под углом 90º) на тропик</a:t>
            </a:r>
          </a:p>
          <a:p>
            <a:pPr algn="ctr"/>
            <a:r>
              <a:rPr lang="ru-RU" sz="2400" dirty="0"/>
              <a:t> (23,5º </a:t>
            </a:r>
            <a:r>
              <a:rPr lang="ru-RU" sz="2400" dirty="0" err="1"/>
              <a:t>с.ш</a:t>
            </a:r>
            <a:r>
              <a:rPr lang="ru-RU" sz="2400" dirty="0"/>
              <a:t>. и 23,5º </a:t>
            </a:r>
            <a:r>
              <a:rPr lang="ru-RU" sz="2400" dirty="0" err="1"/>
              <a:t>ю.ш</a:t>
            </a:r>
            <a:r>
              <a:rPr lang="ru-RU" sz="2400" dirty="0"/>
              <a:t>.) </a:t>
            </a:r>
          </a:p>
          <a:p>
            <a:pPr algn="ctr"/>
            <a:r>
              <a:rPr lang="ru-RU" sz="2400" b="1" dirty="0"/>
              <a:t>22 июня в Северном полушарии используется формула:</a:t>
            </a:r>
          </a:p>
          <a:p>
            <a:pPr algn="ctr"/>
            <a:r>
              <a:rPr lang="ru-RU" sz="2400" dirty="0"/>
              <a:t>90º- (угол падения солнечных лучей —23,5º) = широта местности</a:t>
            </a:r>
          </a:p>
          <a:p>
            <a:endParaRPr lang="ru-RU" sz="2400" dirty="0"/>
          </a:p>
          <a:p>
            <a:pPr algn="ctr"/>
            <a:r>
              <a:rPr lang="ru-RU" sz="2400" b="1" dirty="0"/>
              <a:t>22 декабря в Северном полушарии) используется формула</a:t>
            </a:r>
            <a:r>
              <a:rPr lang="ru-RU" sz="2400" dirty="0"/>
              <a:t>:</a:t>
            </a:r>
          </a:p>
          <a:p>
            <a:pPr algn="ctr"/>
            <a:r>
              <a:rPr lang="ru-RU" sz="2400" dirty="0"/>
              <a:t>90º - (угол падения солнечных лучей + 23,5º) = широта местности</a:t>
            </a:r>
          </a:p>
        </p:txBody>
      </p:sp>
    </p:spTree>
    <p:extLst>
      <p:ext uri="{BB962C8B-B14F-4D97-AF65-F5344CB8AC3E}">
        <p14:creationId xmlns:p14="http://schemas.microsoft.com/office/powerpoint/2010/main" val="3011310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554" y="122572"/>
            <a:ext cx="10364451" cy="4896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Задание 6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5646" y="735712"/>
            <a:ext cx="119285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Расположите перечисленные параллели в порядке увеличения </a:t>
            </a:r>
            <a:r>
              <a:rPr lang="ru-RU" b="1" u="sng" dirty="0"/>
              <a:t>продолжительности дня </a:t>
            </a:r>
            <a:r>
              <a:rPr lang="ru-RU" b="1" dirty="0">
                <a:solidFill>
                  <a:srgbClr val="C00000"/>
                </a:solidFill>
              </a:rPr>
              <a:t>1 июня</a:t>
            </a:r>
            <a:r>
              <a:rPr lang="ru-RU" b="1" dirty="0"/>
              <a:t>, начиная с параллели с наименьшей продолжительностью дня.</a:t>
            </a:r>
          </a:p>
          <a:p>
            <a:endParaRPr lang="ru-RU" b="1" dirty="0"/>
          </a:p>
          <a:p>
            <a:r>
              <a:rPr lang="ru-RU" b="1" dirty="0"/>
              <a:t>1) 40º </a:t>
            </a:r>
            <a:r>
              <a:rPr lang="ru-RU" b="1" dirty="0" err="1"/>
              <a:t>с.ш</a:t>
            </a:r>
            <a:r>
              <a:rPr lang="ru-RU" b="1" dirty="0"/>
              <a:t>.</a:t>
            </a:r>
          </a:p>
          <a:p>
            <a:pPr algn="just"/>
            <a:endParaRPr lang="ru-RU" b="1" dirty="0"/>
          </a:p>
          <a:p>
            <a:r>
              <a:rPr lang="ru-RU" b="1" dirty="0"/>
              <a:t>2) 10º </a:t>
            </a:r>
            <a:r>
              <a:rPr lang="ru-RU" b="1" dirty="0" err="1"/>
              <a:t>ю.ш</a:t>
            </a:r>
            <a:r>
              <a:rPr lang="ru-RU" b="1" dirty="0"/>
              <a:t>.</a:t>
            </a:r>
          </a:p>
          <a:p>
            <a:endParaRPr lang="ru-RU" b="1" dirty="0"/>
          </a:p>
          <a:p>
            <a:r>
              <a:rPr lang="ru-RU" b="1" dirty="0"/>
              <a:t>3) 30º </a:t>
            </a:r>
            <a:r>
              <a:rPr lang="ru-RU" b="1" dirty="0" err="1"/>
              <a:t>ю.ш</a:t>
            </a:r>
            <a:r>
              <a:rPr lang="ru-RU" b="1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5645" y="3719137"/>
            <a:ext cx="119285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Расположите перечисленные параллели в порядке увеличения </a:t>
            </a:r>
            <a:r>
              <a:rPr lang="ru-RU" b="1" u="sng" dirty="0"/>
              <a:t>продолжительности светового дня </a:t>
            </a:r>
            <a:r>
              <a:rPr lang="ru-RU" b="1" dirty="0">
                <a:solidFill>
                  <a:srgbClr val="C00000"/>
                </a:solidFill>
              </a:rPr>
              <a:t>1 февраля</a:t>
            </a:r>
            <a:r>
              <a:rPr lang="ru-RU" b="1" dirty="0"/>
              <a:t>, начиная с параллели с наименьшей продолжительностью.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/>
              <a:t>1) 50° с. ш.</a:t>
            </a:r>
          </a:p>
          <a:p>
            <a:endParaRPr lang="ru-RU" b="1" dirty="0"/>
          </a:p>
          <a:p>
            <a:pPr algn="just"/>
            <a:r>
              <a:rPr lang="ru-RU" b="1" dirty="0"/>
              <a:t>2) 10° ю. ш.</a:t>
            </a:r>
          </a:p>
          <a:p>
            <a:endParaRPr lang="ru-RU" b="1" dirty="0"/>
          </a:p>
          <a:p>
            <a:r>
              <a:rPr lang="ru-RU" b="1" dirty="0"/>
              <a:t>3) 50° ю. ш.</a:t>
            </a:r>
          </a:p>
        </p:txBody>
      </p:sp>
    </p:spTree>
    <p:extLst>
      <p:ext uri="{BB962C8B-B14F-4D97-AF65-F5344CB8AC3E}">
        <p14:creationId xmlns:p14="http://schemas.microsoft.com/office/powerpoint/2010/main" val="2215345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554" y="122572"/>
            <a:ext cx="10364451" cy="4896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Задание 6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5646" y="735712"/>
            <a:ext cx="119285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Расположите перечисленные параллели в порядке увеличения </a:t>
            </a:r>
            <a:r>
              <a:rPr lang="ru-RU" b="1" u="sng" dirty="0"/>
              <a:t>продолжительности дня </a:t>
            </a:r>
            <a:r>
              <a:rPr lang="ru-RU" b="1" dirty="0">
                <a:solidFill>
                  <a:srgbClr val="C00000"/>
                </a:solidFill>
              </a:rPr>
              <a:t>1 июня</a:t>
            </a:r>
            <a:r>
              <a:rPr lang="ru-RU" b="1" dirty="0"/>
              <a:t>, начиная с параллели с наименьшей продолжительностью дня.</a:t>
            </a:r>
          </a:p>
          <a:p>
            <a:endParaRPr lang="ru-RU" b="1" dirty="0"/>
          </a:p>
          <a:p>
            <a:r>
              <a:rPr lang="ru-RU" b="1" dirty="0"/>
              <a:t>1) 40º </a:t>
            </a:r>
            <a:r>
              <a:rPr lang="ru-RU" b="1" dirty="0" err="1"/>
              <a:t>с.ш</a:t>
            </a:r>
            <a:r>
              <a:rPr lang="ru-RU" b="1" dirty="0"/>
              <a:t>.</a:t>
            </a:r>
          </a:p>
          <a:p>
            <a:pPr algn="just"/>
            <a:endParaRPr lang="ru-RU" b="1" dirty="0"/>
          </a:p>
          <a:p>
            <a:r>
              <a:rPr lang="ru-RU" b="1" dirty="0"/>
              <a:t>2) 10º </a:t>
            </a:r>
            <a:r>
              <a:rPr lang="ru-RU" b="1" dirty="0" err="1"/>
              <a:t>ю.ш</a:t>
            </a:r>
            <a:r>
              <a:rPr lang="ru-RU" b="1" dirty="0"/>
              <a:t>.</a:t>
            </a:r>
          </a:p>
          <a:p>
            <a:endParaRPr lang="ru-RU" b="1" dirty="0"/>
          </a:p>
          <a:p>
            <a:r>
              <a:rPr lang="ru-RU" b="1" dirty="0"/>
              <a:t>3) 30º </a:t>
            </a:r>
            <a:r>
              <a:rPr lang="ru-RU" b="1" dirty="0" err="1"/>
              <a:t>ю.ш</a:t>
            </a:r>
            <a:r>
              <a:rPr lang="ru-RU" b="1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8174" y="1268434"/>
            <a:ext cx="6096000" cy="230832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Пояснение.</a:t>
            </a:r>
          </a:p>
          <a:p>
            <a:pPr algn="just"/>
            <a:r>
              <a:rPr lang="ru-RU" b="1" dirty="0"/>
              <a:t>1 июня в северном полушарии лето, в южном — зима. Продолжительность дня увеличивается при движении к северному полюсу. Следовательно, наименьшая продолжительность дня будет на самой южной параллели.</a:t>
            </a:r>
          </a:p>
          <a:p>
            <a:pPr algn="just"/>
            <a:endParaRPr lang="ru-RU" dirty="0"/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Ответ: 321.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5645" y="3719137"/>
            <a:ext cx="119285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Расположите перечисленные параллели в порядке увеличения </a:t>
            </a:r>
            <a:r>
              <a:rPr lang="ru-RU" b="1" u="sng" dirty="0"/>
              <a:t>продолжительности светового дня </a:t>
            </a:r>
            <a:r>
              <a:rPr lang="ru-RU" b="1" dirty="0">
                <a:solidFill>
                  <a:srgbClr val="C00000"/>
                </a:solidFill>
              </a:rPr>
              <a:t>1 февраля</a:t>
            </a:r>
            <a:r>
              <a:rPr lang="ru-RU" b="1" dirty="0"/>
              <a:t>, начиная с параллели с наименьшей продолжительностью.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/>
              <a:t>1) 50° с. ш.</a:t>
            </a:r>
          </a:p>
          <a:p>
            <a:endParaRPr lang="ru-RU" b="1" dirty="0"/>
          </a:p>
          <a:p>
            <a:pPr algn="just"/>
            <a:r>
              <a:rPr lang="ru-RU" b="1" dirty="0"/>
              <a:t>2) 10° ю. ш.</a:t>
            </a:r>
          </a:p>
          <a:p>
            <a:endParaRPr lang="ru-RU" b="1" dirty="0"/>
          </a:p>
          <a:p>
            <a:r>
              <a:rPr lang="ru-RU" b="1" dirty="0"/>
              <a:t>3) 50° ю. ш.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4692512"/>
            <a:ext cx="6008174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Пояснение.</a:t>
            </a:r>
          </a:p>
          <a:p>
            <a:pPr algn="just"/>
            <a:r>
              <a:rPr lang="ru-RU" b="1" dirty="0"/>
              <a:t>В феврале продолжительность дня увеличивается с севера на юг. Расставим параллели с севера на юг.</a:t>
            </a:r>
          </a:p>
          <a:p>
            <a:pPr algn="just"/>
            <a:r>
              <a:rPr lang="ru-RU" b="1" dirty="0"/>
              <a:t> 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Ответ: 123.</a:t>
            </a:r>
          </a:p>
        </p:txBody>
      </p:sp>
    </p:spTree>
    <p:extLst>
      <p:ext uri="{BB962C8B-B14F-4D97-AF65-F5344CB8AC3E}">
        <p14:creationId xmlns:p14="http://schemas.microsoft.com/office/powerpoint/2010/main" val="364611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015" t="36887" r="17438" b="47549"/>
          <a:stretch/>
        </p:blipFill>
        <p:spPr>
          <a:xfrm>
            <a:off x="218528" y="807712"/>
            <a:ext cx="10001223" cy="202253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7587207" y="1100462"/>
            <a:ext cx="720671" cy="7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983" t="43402" r="3997" b="35775"/>
          <a:stretch/>
        </p:blipFill>
        <p:spPr>
          <a:xfrm>
            <a:off x="116237" y="3964900"/>
            <a:ext cx="10205807" cy="18442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6868" y="4211686"/>
            <a:ext cx="1061634" cy="6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18828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1234</TotalTime>
  <Words>4512</Words>
  <Application>Microsoft Office PowerPoint</Application>
  <PresentationFormat>Широкоэкранный</PresentationFormat>
  <Paragraphs>380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Arial</vt:lpstr>
      <vt:lpstr>Tw Cen MT</vt:lpstr>
      <vt:lpstr>Verdana</vt:lpstr>
      <vt:lpstr>Wingdings</vt:lpstr>
      <vt:lpstr>Капля</vt:lpstr>
      <vt:lpstr>Презентация к вебинару «Готовимся к ЕГЭ по географии. Задания по теме «Земля – планета Солнечной системы».</vt:lpstr>
      <vt:lpstr>Немного теории …</vt:lpstr>
      <vt:lpstr>Немного теории …</vt:lpstr>
      <vt:lpstr>Презентация PowerPoint</vt:lpstr>
      <vt:lpstr>Презентация PowerPoint</vt:lpstr>
      <vt:lpstr>Презентация PowerPoint</vt:lpstr>
      <vt:lpstr>Задание 6</vt:lpstr>
      <vt:lpstr>Задание 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Определите, на какой из параллелей: 20° с.ш., 10° с.ш., на экваторе, 10° ю.ш. или 20° ю.ш. – солнце в полдень будет находиться выше (ниже) всего над горизонтом в день, когда земля находится на орбите в положении, показанном на рисунке 1?       </vt:lpstr>
      <vt:lpstr>Презентация PowerPoint</vt:lpstr>
      <vt:lpstr>Определите, на какой из параллелей: 20° с.ш., 10° с.ш., на экваторе, 10° ю.ш. или 20° ю.ш. – солнце в полдень будет находиться выше (ниже) всего над горизонтом в день, когда земля находится на орбите в положении, показанном на рисунке 3?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Определите географические координаты пункта, расположенного в Евразии, если известно, что 21 марта в 8 часов по солнечному времени гринвичского меридиана в этом пункте полдень и солнце находится на высоте 40°над горизонтом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бы земля перестала бы вращаться вокруг собственной оси, то на планете не было бы смены дня и ночи. Назовите еще три изменения природы земли при отсутствии осевого вращения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НегодинаИ</dc:creator>
  <cp:lastModifiedBy>Хозяйка</cp:lastModifiedBy>
  <cp:revision>150</cp:revision>
  <dcterms:created xsi:type="dcterms:W3CDTF">2017-01-24T12:28:03Z</dcterms:created>
  <dcterms:modified xsi:type="dcterms:W3CDTF">2020-05-28T21:07:42Z</dcterms:modified>
</cp:coreProperties>
</file>