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9"/>
  </p:notesMasterIdLst>
  <p:sldIdLst>
    <p:sldId id="256" r:id="rId2"/>
    <p:sldId id="311" r:id="rId3"/>
    <p:sldId id="328" r:id="rId4"/>
    <p:sldId id="323" r:id="rId5"/>
    <p:sldId id="314" r:id="rId6"/>
    <p:sldId id="319" r:id="rId7"/>
    <p:sldId id="329" r:id="rId8"/>
    <p:sldId id="275" r:id="rId9"/>
    <p:sldId id="297" r:id="rId10"/>
    <p:sldId id="333" r:id="rId11"/>
    <p:sldId id="331" r:id="rId12"/>
    <p:sldId id="332" r:id="rId13"/>
    <p:sldId id="330" r:id="rId14"/>
    <p:sldId id="334" r:id="rId15"/>
    <p:sldId id="335" r:id="rId16"/>
    <p:sldId id="336" r:id="rId17"/>
    <p:sldId id="337" r:id="rId18"/>
    <p:sldId id="293" r:id="rId19"/>
    <p:sldId id="283" r:id="rId20"/>
    <p:sldId id="320" r:id="rId21"/>
    <p:sldId id="322" r:id="rId22"/>
    <p:sldId id="324" r:id="rId23"/>
    <p:sldId id="326" r:id="rId24"/>
    <p:sldId id="321" r:id="rId25"/>
    <p:sldId id="312" r:id="rId26"/>
    <p:sldId id="310" r:id="rId27"/>
    <p:sldId id="327" r:id="rId28"/>
  </p:sldIdLst>
  <p:sldSz cx="9144000" cy="6858000" type="screen4x3"/>
  <p:notesSz cx="6761163" cy="99425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3" autoAdjust="0"/>
    <p:restoredTop sz="94671" autoAdjust="0"/>
  </p:normalViewPr>
  <p:slideViewPr>
    <p:cSldViewPr>
      <p:cViewPr>
        <p:scale>
          <a:sx n="76" d="100"/>
          <a:sy n="76" d="100"/>
        </p:scale>
        <p:origin x="-984" y="-6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AC8D7-33D4-4BA9-AFD6-27FB09D40758}" type="datetimeFigureOut">
              <a:rPr lang="ru-RU" smtClean="0"/>
              <a:t>25.08.2017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0163D-62BE-411F-AE4D-11492E1723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16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9BC7DE5-688D-4AE8-9799-18608BA48A08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AB8EFBA-0147-450B-8903-444502BE42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D93B04-CA09-4202-8576-EBACB2B4E993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FB255-D20A-4A45-BD45-F7685B8ED27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DF1A2B-7635-4F8D-A4D3-9286D484469F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A3B163-C57E-4752-B584-5332E825FA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0E83FFA-486D-4A3E-9746-FB957A2E4CFF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A7A717-9CA5-496C-A6B4-4D288CF935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899947-3BFB-49BA-B06E-D08CCB3F6A95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270A90-4233-4FC6-BC8A-989FA83C04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F4EC48-043D-47A2-AAF0-D0ECBD991024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AD5055-660F-4938-99DA-E5132A5E03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8770BF-0989-4E9A-89B8-CF54C868CA1E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DFE257-AB7F-4844-A0AA-7036610198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1C2F9F-AD48-4B55-8E96-F75AE0811E67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949B7B-1CAC-4169-8613-9DFAB4065E0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10E9F0-F16B-48DC-9E9B-1AD64C9CAC9C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D67F4-0591-4818-9DDA-20DF66B56D1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7AA26D2-457C-4D16-8220-870E2E2A4DA2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5CDEDE-493A-43B1-8E6E-4378E377186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4556FD-DF1C-4C62-9FDD-980CBDE6C14B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7E19FD-47C3-4C39-B7DE-ED7ED99E769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53007DD5-C687-4B0D-AA0A-0436789BE532}" type="datetimeFigureOut">
              <a:rPr lang="ru-RU" smtClean="0"/>
              <a:pPr>
                <a:defRPr/>
              </a:pPr>
              <a:t>25.08.2017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DD2B166C-04A0-4137-A0EE-2B2EF6C9C2B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file/d/0B3jFQ6QHbhGteHlya2JTaUk4Vnc/view?usp=sharing" TargetMode="External"/><Relationship Id="rId2" Type="http://schemas.openxmlformats.org/officeDocument/2006/relationships/hyperlink" Target="https://www.google.com/url?q=https://newtonew.com/higher/motivation-in-blended-learning&amp;sa=D&amp;sntz=1&amp;usg=AFQjCNFN50eZJGaa2C7u2uBjmifxntT4jg" TargetMode="External"/><Relationship Id="rId1" Type="http://schemas.openxmlformats.org/officeDocument/2006/relationships/slideLayout" Target="../slideLayouts/slideLayout6.xml"/><Relationship Id="rId5" Type="http://schemas.openxmlformats.org/officeDocument/2006/relationships/hyperlink" Target="https://www.google.com/url?q=https://ru.pinterest.com/pin/483785184952204438/&amp;sa=D&amp;sntz=1&amp;usg=AFQjCNGGRqih-odQOZlvAkPWla7EIeB_XQ" TargetMode="External"/><Relationship Id="rId4" Type="http://schemas.openxmlformats.org/officeDocument/2006/relationships/hyperlink" Target="https://www.google.com/url?q=https://mob-edu.ru/blog/articles/smeshannoe-obuchenie-6-modelej-dlya-primeneniya-v-sovremennoj-shkole/&amp;sa=D&amp;sntz=1&amp;usg=AFQjCNG0AOwgvE4VF-KrTjbjzdr9ZlmKL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mailto:serytatyana@yandex.ru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83568" y="5013176"/>
            <a:ext cx="7848872" cy="1542033"/>
          </a:xfrm>
        </p:spPr>
        <p:txBody>
          <a:bodyPr/>
          <a:lstStyle/>
          <a:p>
            <a:r>
              <a:rPr lang="ru-RU" sz="3600" dirty="0" smtClean="0"/>
              <a:t>Создание условий для внедрения системы смешанного обучения при изучении географии </a:t>
            </a:r>
          </a:p>
        </p:txBody>
      </p:sp>
      <p:pic>
        <p:nvPicPr>
          <p:cNvPr id="2053" name="Picture 5" descr="https://sites.google.com/site/blresourses/_/rsrc/1396349473273/home/ap2.jpg?height=400&amp;width=35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8"/>
          <a:stretch/>
        </p:blipFill>
        <p:spPr bwMode="auto">
          <a:xfrm>
            <a:off x="683568" y="260649"/>
            <a:ext cx="3744416" cy="411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64088" y="2852936"/>
            <a:ext cx="36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ерякова Татьяна Николаевна, учитель географии МАОУ СОШ №1 с. Александровское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6" t="13773" r="7545" b="6421"/>
          <a:stretch/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51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3" t="12073" r="6980" b="13292"/>
          <a:stretch/>
        </p:blipFill>
        <p:spPr bwMode="auto">
          <a:xfrm>
            <a:off x="0" y="-26286"/>
            <a:ext cx="9144000" cy="68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35699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6" t="12329" r="7849" b="7610"/>
          <a:stretch/>
        </p:blipFill>
        <p:spPr bwMode="auto">
          <a:xfrm>
            <a:off x="0" y="1"/>
            <a:ext cx="9144000" cy="69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69372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9" t="16129" r="7158" b="5147"/>
          <a:stretch/>
        </p:blipFill>
        <p:spPr bwMode="auto">
          <a:xfrm>
            <a:off x="0" y="-8668"/>
            <a:ext cx="9174682" cy="6866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397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0" t="12457" r="6954" b="15324"/>
          <a:stretch/>
        </p:blipFill>
        <p:spPr bwMode="auto">
          <a:xfrm>
            <a:off x="1" y="0"/>
            <a:ext cx="9143999" cy="6838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2797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14842" r="7157" b="4891"/>
          <a:stretch/>
        </p:blipFill>
        <p:spPr bwMode="auto">
          <a:xfrm>
            <a:off x="-1" y="0"/>
            <a:ext cx="9468545" cy="7828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09668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9" t="12457" r="6980" b="6260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4943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7" t="12457" r="7160" b="8476"/>
          <a:stretch/>
        </p:blipFill>
        <p:spPr bwMode="auto">
          <a:xfrm>
            <a:off x="0" y="16740"/>
            <a:ext cx="9144000" cy="6841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599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764704"/>
            <a:ext cx="8496943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Важным элементом 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 всех моделей смешанного обучения является </a:t>
            </a:r>
            <a:r>
              <a:rPr lang="ru-RU" sz="3200" b="1" dirty="0" smtClean="0">
                <a:effectLst/>
                <a:latin typeface="Times New Roman" pitchFamily="18" charset="0"/>
                <a:cs typeface="Times New Roman" pitchFamily="18" charset="0"/>
              </a:rPr>
              <a:t>интерактивное взаимодействие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>, которое обеспечивает интенсификацию и персонализацию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61"/>
          <a:stretch/>
        </p:blipFill>
        <p:spPr bwMode="auto">
          <a:xfrm>
            <a:off x="4283968" y="3356992"/>
            <a:ext cx="3524994" cy="305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642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8838" y="2426017"/>
            <a:ext cx="8712969" cy="443198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400" dirty="0" smtClean="0"/>
              <a:t>1. Смена акцентов во взаимоотношениях педагога и учащихся</a:t>
            </a:r>
          </a:p>
          <a:p>
            <a:r>
              <a:rPr lang="ru-RU" sz="2400" dirty="0" smtClean="0"/>
              <a:t>2. Приоритет самостоятельной деятельности учащегося. </a:t>
            </a:r>
          </a:p>
          <a:p>
            <a:r>
              <a:rPr lang="ru-RU" sz="2400" dirty="0" smtClean="0"/>
              <a:t>3. Организация индивидуальной поддержки учебной деятельности каждого учащегося учителем-предметником 4. Широкое использование организации групповой учебной деятельности</a:t>
            </a:r>
          </a:p>
          <a:p>
            <a:r>
              <a:rPr lang="ru-RU" sz="2400" dirty="0" smtClean="0"/>
              <a:t>5. Гибкость образовательной траектории. </a:t>
            </a:r>
          </a:p>
          <a:p>
            <a:r>
              <a:rPr lang="ru-RU" sz="2400" dirty="0" smtClean="0"/>
              <a:t>6. Использование учебно-методического контента, предоставляющего возможность в любое время просмотреть необходимый материал в режиме онлайн</a:t>
            </a:r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-1"/>
            <a:ext cx="8229600" cy="2426017"/>
          </a:xfrm>
        </p:spPr>
        <p:txBody>
          <a:bodyPr/>
          <a:lstStyle/>
          <a:p>
            <a:pPr lvl="0" fontAlgn="base">
              <a:lnSpc>
                <a:spcPct val="100000"/>
              </a:lnSpc>
              <a:spcAft>
                <a:spcPct val="0"/>
              </a:spcAft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Можно выделить следующие особенности технологии 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89" t="25503" r="13633" b="17106"/>
          <a:stretch/>
        </p:blipFill>
        <p:spPr bwMode="auto">
          <a:xfrm>
            <a:off x="0" y="-21088"/>
            <a:ext cx="9144001" cy="7101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79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 есть и минусы</a:t>
            </a:r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1331640" y="1772816"/>
            <a:ext cx="72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Много времени за компьютером</a:t>
            </a:r>
          </a:p>
          <a:p>
            <a:pPr marL="342900" indent="-342900">
              <a:buAutoNum type="arabicPeriod"/>
            </a:pPr>
            <a:r>
              <a:rPr lang="ru-RU" sz="3200" dirty="0"/>
              <a:t>Неэффективное использование инструментов  обучения может привести к пустой трате </a:t>
            </a:r>
            <a:r>
              <a:rPr lang="ru-RU" sz="3200" dirty="0" smtClean="0"/>
              <a:t>ресурсов и времени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Высокие временные затраты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)))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)))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)))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89556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386" y="-139221"/>
            <a:ext cx="6722120" cy="70158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017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 по теме: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1700808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ТЕОРИЯ И ПРАКТИКА СМЕШАННОГО ОБУЧЕНИЯ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2"/>
              </a:rPr>
              <a:t>1. Кризисы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2"/>
              </a:rPr>
              <a:t>мотивации и смешанное обучение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3"/>
              </a:rPr>
              <a:t>2. Шаг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3"/>
              </a:rPr>
              <a:t>школы в смешанное обучение(пособие)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4"/>
              </a:rPr>
              <a:t>3. Смешанное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4"/>
              </a:rPr>
              <a:t>обучение: 6 моделей для применения в современной школе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  <a:hlinkClick r:id="rId5"/>
              </a:rPr>
              <a:t>4. Переход </a:t>
            </a:r>
            <a:r>
              <a:rPr lang="ru-RU" sz="3200" dirty="0">
                <a:latin typeface="Times New Roman" pitchFamily="18" charset="0"/>
                <a:cs typeface="Times New Roman" pitchFamily="18" charset="0"/>
                <a:hlinkClick r:id="rId5"/>
              </a:rPr>
              <a:t>к смешанному обучению: 5 баллов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5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50691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 bwMode="auto">
          <a:xfrm>
            <a:off x="-12676" y="0"/>
            <a:ext cx="9145016" cy="6833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0795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91" y="0"/>
            <a:ext cx="8966581" cy="5445224"/>
          </a:xfrm>
        </p:spPr>
      </p:pic>
      <p:sp>
        <p:nvSpPr>
          <p:cNvPr id="5" name="TextBox 4"/>
          <p:cNvSpPr txBox="1"/>
          <p:nvPr/>
        </p:nvSpPr>
        <p:spPr>
          <a:xfrm>
            <a:off x="899592" y="558924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Адрес сайта-</a:t>
            </a:r>
            <a:r>
              <a:rPr lang="en-US" dirty="0"/>
              <a:t>https://sites.google.com/view/geografia2017/%</a:t>
            </a:r>
            <a:r>
              <a:rPr lang="en-US" dirty="0" smtClean="0"/>
              <a:t>D0%B3%D0%BB%D0%B0%D0%B2%D0%BD%D0%B0%D1%8F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5681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80" y="0"/>
            <a:ext cx="9156780" cy="684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6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http://graffiti-v-kontakte.ru/components/com_joomgallery/img_originals/_14/___20100508_16372019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898224" cy="648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7186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Контакты для желающих участвовать в проекте</a:t>
            </a:r>
            <a:endParaRPr lang="ru-RU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2276872"/>
            <a:ext cx="59046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  <a:hlinkClick r:id="rId2"/>
              </a:rPr>
              <a:t>serytatyana@yandex.ru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Телефон: 89131016324</a:t>
            </a: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Надеюсь на сотрудничество!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053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2" t="11828" r="7450" b="8529"/>
          <a:stretch/>
        </p:blipFill>
        <p:spPr bwMode="auto">
          <a:xfrm>
            <a:off x="-577080" y="0"/>
            <a:ext cx="9721080" cy="7126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68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4" y="1"/>
            <a:ext cx="914936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440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мешанное обучение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268760"/>
            <a:ext cx="777686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Смешанное обучение-это образовательный подход, совмещающий обучение с участием учителя(лицом к лицу) с он-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обучением и предполагающий элементы самостоятельного  контроля учеником пути, времени, места и темпа обучения, а также интеграцию опыта обучения с учителем и он-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638640"/>
            <a:ext cx="7035800" cy="296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709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71" t="16310" r="12588" b="17614"/>
          <a:stretch/>
        </p:blipFill>
        <p:spPr bwMode="auto">
          <a:xfrm>
            <a:off x="-3082" y="0"/>
            <a:ext cx="91470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53540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Вырезка экрана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32656"/>
            <a:ext cx="5963442" cy="63000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87001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2658</TotalTime>
  <Words>109</Words>
  <Application>Microsoft Office PowerPoint</Application>
  <PresentationFormat>Экран (4:3)</PresentationFormat>
  <Paragraphs>35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Исполнительная</vt:lpstr>
      <vt:lpstr>Создание условий для внедрения системы смешанного обучения при изучении географии </vt:lpstr>
      <vt:lpstr>Презентация PowerPoint</vt:lpstr>
      <vt:lpstr>Презентация PowerPoint</vt:lpstr>
      <vt:lpstr>Презентация PowerPoint</vt:lpstr>
      <vt:lpstr>Презентация PowerPoint</vt:lpstr>
      <vt:lpstr>Cмешанное обучение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Можно выделить следующие особенности технологии :</vt:lpstr>
      <vt:lpstr>Но есть и минусы</vt:lpstr>
      <vt:lpstr>Презентация PowerPoint</vt:lpstr>
      <vt:lpstr>Ресурсы по теме:</vt:lpstr>
      <vt:lpstr>Презентация PowerPoint</vt:lpstr>
      <vt:lpstr>Презентация PowerPoint</vt:lpstr>
      <vt:lpstr>Презентация PowerPoint</vt:lpstr>
      <vt:lpstr>Презентация PowerPoint</vt:lpstr>
      <vt:lpstr>Контакты для желающих участвовать в проекте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</dc:creator>
  <cp:lastModifiedBy>Comp1</cp:lastModifiedBy>
  <cp:revision>54</cp:revision>
  <cp:lastPrinted>2017-08-25T02:25:08Z</cp:lastPrinted>
  <dcterms:created xsi:type="dcterms:W3CDTF">2015-01-29T15:32:12Z</dcterms:created>
  <dcterms:modified xsi:type="dcterms:W3CDTF">2017-08-25T04:58:31Z</dcterms:modified>
</cp:coreProperties>
</file>