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20"/>
  </p:notesMasterIdLst>
  <p:sldIdLst>
    <p:sldId id="256" r:id="rId2"/>
    <p:sldId id="314" r:id="rId3"/>
    <p:sldId id="315" r:id="rId4"/>
    <p:sldId id="296" r:id="rId5"/>
    <p:sldId id="316" r:id="rId6"/>
    <p:sldId id="300" r:id="rId7"/>
    <p:sldId id="301" r:id="rId8"/>
    <p:sldId id="317" r:id="rId9"/>
    <p:sldId id="302" r:id="rId10"/>
    <p:sldId id="305" r:id="rId11"/>
    <p:sldId id="321" r:id="rId12"/>
    <p:sldId id="306" r:id="rId13"/>
    <p:sldId id="268" r:id="rId14"/>
    <p:sldId id="318" r:id="rId15"/>
    <p:sldId id="319" r:id="rId16"/>
    <p:sldId id="320" r:id="rId17"/>
    <p:sldId id="270" r:id="rId18"/>
    <p:sldId id="313" r:id="rId19"/>
  </p:sldIdLst>
  <p:sldSz cx="9144000" cy="6858000" type="screen4x3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3399"/>
    <a:srgbClr val="CC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6" autoAdjust="0"/>
    <p:restoredTop sz="94664" autoAdjust="0"/>
  </p:normalViewPr>
  <p:slideViewPr>
    <p:cSldViewPr>
      <p:cViewPr varScale="1">
        <p:scale>
          <a:sx n="109" d="100"/>
          <a:sy n="109" d="100"/>
        </p:scale>
        <p:origin x="6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ymbol val="none"/>
          </c:marker>
          <c:cat>
            <c:numRef>
              <c:f>Лист1!$A$4:$A$12</c:f>
              <c:numCache>
                <c:formatCode>General</c:formatCode>
                <c:ptCount val="9"/>
                <c:pt idx="0">
                  <c:v>1970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2003</c:v>
                </c:pt>
                <c:pt idx="7">
                  <c:v>2010</c:v>
                </c:pt>
                <c:pt idx="8">
                  <c:v>2012</c:v>
                </c:pt>
              </c:numCache>
            </c:numRef>
          </c:cat>
          <c:val>
            <c:numRef>
              <c:f>Лист1!$B$4:$B$12</c:f>
              <c:numCache>
                <c:formatCode>General</c:formatCode>
                <c:ptCount val="9"/>
                <c:pt idx="0">
                  <c:v>15.6</c:v>
                </c:pt>
                <c:pt idx="1">
                  <c:v>18.2</c:v>
                </c:pt>
                <c:pt idx="2">
                  <c:v>18.399999999999999</c:v>
                </c:pt>
                <c:pt idx="3">
                  <c:v>13.4</c:v>
                </c:pt>
                <c:pt idx="4">
                  <c:v>9.1</c:v>
                </c:pt>
                <c:pt idx="5">
                  <c:v>9.4</c:v>
                </c:pt>
                <c:pt idx="6">
                  <c:v>10.6</c:v>
                </c:pt>
                <c:pt idx="7">
                  <c:v>13.1</c:v>
                </c:pt>
                <c:pt idx="8">
                  <c:v>13.6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DA-44AB-9A61-EC9CA8A9FAFC}"/>
            </c:ext>
          </c:extLst>
        </c:ser>
        <c:ser>
          <c:idx val="1"/>
          <c:order val="1"/>
          <c:tx>
            <c:strRef>
              <c:f>Лист1!$C$3</c:f>
              <c:strCache>
                <c:ptCount val="1"/>
                <c:pt idx="0">
                  <c:v>Смертность</c:v>
                </c:pt>
              </c:strCache>
            </c:strRef>
          </c:tx>
          <c:marker>
            <c:symbol val="none"/>
          </c:marker>
          <c:cat>
            <c:numRef>
              <c:f>Лист1!$A$4:$A$12</c:f>
              <c:numCache>
                <c:formatCode>General</c:formatCode>
                <c:ptCount val="9"/>
                <c:pt idx="0">
                  <c:v>1970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2003</c:v>
                </c:pt>
                <c:pt idx="7">
                  <c:v>2010</c:v>
                </c:pt>
                <c:pt idx="8">
                  <c:v>2012</c:v>
                </c:pt>
              </c:numCache>
            </c:numRef>
          </c:cat>
          <c:val>
            <c:numRef>
              <c:f>Лист1!$C$4:$C$12</c:f>
              <c:numCache>
                <c:formatCode>General</c:formatCode>
                <c:ptCount val="9"/>
                <c:pt idx="0">
                  <c:v>7.9</c:v>
                </c:pt>
                <c:pt idx="1">
                  <c:v>9.8000000000000007</c:v>
                </c:pt>
                <c:pt idx="2">
                  <c:v>9.2000000000000011</c:v>
                </c:pt>
                <c:pt idx="3">
                  <c:v>9.3000000000000007</c:v>
                </c:pt>
                <c:pt idx="4">
                  <c:v>13</c:v>
                </c:pt>
                <c:pt idx="5">
                  <c:v>13.1</c:v>
                </c:pt>
                <c:pt idx="6">
                  <c:v>14.5</c:v>
                </c:pt>
                <c:pt idx="7">
                  <c:v>12.6</c:v>
                </c:pt>
                <c:pt idx="8">
                  <c:v>11.9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DA-44AB-9A61-EC9CA8A9FAFC}"/>
            </c:ext>
          </c:extLst>
        </c:ser>
        <c:ser>
          <c:idx val="2"/>
          <c:order val="2"/>
          <c:tx>
            <c:strRef>
              <c:f>Лист1!$D$3</c:f>
              <c:strCache>
                <c:ptCount val="1"/>
                <c:pt idx="0">
                  <c:v>Естественный прирост</c:v>
                </c:pt>
              </c:strCache>
            </c:strRef>
          </c:tx>
          <c:marker>
            <c:symbol val="none"/>
          </c:marker>
          <c:cat>
            <c:numRef>
              <c:f>Лист1!$A$4:$A$12</c:f>
              <c:numCache>
                <c:formatCode>General</c:formatCode>
                <c:ptCount val="9"/>
                <c:pt idx="0">
                  <c:v>1970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2003</c:v>
                </c:pt>
                <c:pt idx="7">
                  <c:v>2010</c:v>
                </c:pt>
                <c:pt idx="8">
                  <c:v>2012</c:v>
                </c:pt>
              </c:numCache>
            </c:numRef>
          </c:cat>
          <c:val>
            <c:numRef>
              <c:f>Лист1!$D$4:$D$12</c:f>
              <c:numCache>
                <c:formatCode>General</c:formatCode>
                <c:ptCount val="9"/>
                <c:pt idx="0">
                  <c:v>7.6999999999999975</c:v>
                </c:pt>
                <c:pt idx="1">
                  <c:v>8.4000000000000021</c:v>
                </c:pt>
                <c:pt idx="2">
                  <c:v>9.2000000000000011</c:v>
                </c:pt>
                <c:pt idx="3">
                  <c:v>4.0999999999999996</c:v>
                </c:pt>
                <c:pt idx="4">
                  <c:v>-3.9000000000000004</c:v>
                </c:pt>
                <c:pt idx="5">
                  <c:v>-3.6999999999999993</c:v>
                </c:pt>
                <c:pt idx="6">
                  <c:v>-3.9000000000000004</c:v>
                </c:pt>
                <c:pt idx="7">
                  <c:v>0.5</c:v>
                </c:pt>
                <c:pt idx="8">
                  <c:v>1.6999999999999975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DDA-44AB-9A61-EC9CA8A9F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8444776"/>
        <c:axId val="508449480"/>
      </c:lineChart>
      <c:catAx>
        <c:axId val="508444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08449480"/>
        <c:crosses val="autoZero"/>
        <c:auto val="1"/>
        <c:lblAlgn val="ctr"/>
        <c:lblOffset val="100"/>
        <c:noMultiLvlLbl val="0"/>
      </c:catAx>
      <c:valAx>
        <c:axId val="508449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084447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'Задание 1'!$B$7</c:f>
              <c:strCache>
                <c:ptCount val="1"/>
                <c:pt idx="0">
                  <c:v>Перемещение внутри региона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'Задание 1'!$A$8:$A$9</c:f>
              <c:strCache>
                <c:ptCount val="2"/>
                <c:pt idx="0">
                  <c:v>Прибывшие</c:v>
                </c:pt>
                <c:pt idx="1">
                  <c:v>Выбывшие</c:v>
                </c:pt>
              </c:strCache>
            </c:strRef>
          </c:cat>
          <c:val>
            <c:numRef>
              <c:f>'Задание 1'!$B$8:$B$9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9E-4A22-8668-DDEB4D34643F}"/>
            </c:ext>
          </c:extLst>
        </c:ser>
        <c:ser>
          <c:idx val="1"/>
          <c:order val="1"/>
          <c:tx>
            <c:strRef>
              <c:f>'Задание 1'!$C$7</c:f>
              <c:strCache>
                <c:ptCount val="1"/>
                <c:pt idx="0">
                  <c:v>Обмен с другими регионами России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'Задание 1'!$A$8:$A$9</c:f>
              <c:strCache>
                <c:ptCount val="2"/>
                <c:pt idx="0">
                  <c:v>Прибывшие</c:v>
                </c:pt>
                <c:pt idx="1">
                  <c:v>Выбывшие</c:v>
                </c:pt>
              </c:strCache>
            </c:strRef>
          </c:cat>
          <c:val>
            <c:numRef>
              <c:f>'Задание 1'!$C$8:$C$9</c:f>
              <c:numCache>
                <c:formatCode>General</c:formatCode>
                <c:ptCount val="2"/>
                <c:pt idx="0">
                  <c:v>10.200000000000001</c:v>
                </c:pt>
                <c:pt idx="1">
                  <c:v>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9E-4A22-8668-DDEB4D34643F}"/>
            </c:ext>
          </c:extLst>
        </c:ser>
        <c:ser>
          <c:idx val="2"/>
          <c:order val="2"/>
          <c:tx>
            <c:strRef>
              <c:f>'Задание 1'!$D$7</c:f>
              <c:strCache>
                <c:ptCount val="1"/>
                <c:pt idx="0">
                  <c:v>Международные миграции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'Задание 1'!$A$8:$A$9</c:f>
              <c:strCache>
                <c:ptCount val="2"/>
                <c:pt idx="0">
                  <c:v>Прибывшие</c:v>
                </c:pt>
                <c:pt idx="1">
                  <c:v>Выбывшие</c:v>
                </c:pt>
              </c:strCache>
            </c:strRef>
          </c:cat>
          <c:val>
            <c:numRef>
              <c:f>'Задание 1'!$D$8:$D$9</c:f>
              <c:numCache>
                <c:formatCode>General</c:formatCode>
                <c:ptCount val="2"/>
                <c:pt idx="0">
                  <c:v>6.8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9E-4A22-8668-DDEB4D3464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8445168"/>
        <c:axId val="508446344"/>
      </c:barChart>
      <c:catAx>
        <c:axId val="508445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08446344"/>
        <c:crosses val="autoZero"/>
        <c:auto val="1"/>
        <c:lblAlgn val="ctr"/>
        <c:lblOffset val="100"/>
        <c:noMultiLvlLbl val="0"/>
      </c:catAx>
      <c:valAx>
        <c:axId val="508446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0844516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6B4DB-135A-4592-8DAB-0B7EECCFC876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B1652-129E-4921-A586-883B4D0EF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403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buSzPct val="25000"/>
              <a:buFont typeface="Arial"/>
              <a:buNone/>
            </a:pPr>
            <a:r>
              <a:rPr lang="ru-RU" sz="1200" b="0" i="0" u="none" strike="noStrike" cap="none" baseline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737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диагонали"/>
          <p:cNvGrpSpPr/>
          <p:nvPr/>
        </p:nvGrpSpPr>
        <p:grpSpPr>
          <a:xfrm>
            <a:off x="5638801" y="4145282"/>
            <a:ext cx="3515503" cy="2731407"/>
            <a:chOff x="5638800" y="3108960"/>
            <a:chExt cx="3515503" cy="204855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линии снизу"/>
          <p:cNvGrpSpPr/>
          <p:nvPr/>
        </p:nvGrpSpPr>
        <p:grpSpPr>
          <a:xfrm>
            <a:off x="-6689" y="6057150"/>
            <a:ext cx="4125119" cy="820207"/>
            <a:chOff x="-6689" y="4553748"/>
            <a:chExt cx="4125119" cy="615155"/>
          </a:xfrm>
        </p:grpSpPr>
        <p:sp>
          <p:nvSpPr>
            <p:cNvPr id="9" name="Полилиния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/>
            </a:p>
          </p:txBody>
        </p:sp>
        <p:sp>
          <p:nvSpPr>
            <p:cNvPr id="10" name="Полилиния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/>
            </a:p>
          </p:txBody>
        </p:sp>
        <p:sp>
          <p:nvSpPr>
            <p:cNvPr id="11" name="Полилиния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0" y="584201"/>
            <a:ext cx="6553200" cy="2000251"/>
          </a:xfrm>
        </p:spPr>
        <p:txBody>
          <a:bodyPr rtlCol="0">
            <a:normAutofit/>
          </a:bodyPr>
          <a:lstStyle>
            <a:lvl1pPr algn="l" rtl="0">
              <a:defRPr sz="4051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9200" y="2616200"/>
            <a:ext cx="6553200" cy="1752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101" cap="all" spc="150" baseline="0">
                <a:solidFill>
                  <a:schemeClr val="accent1"/>
                </a:solidFill>
              </a:defRPr>
            </a:lvl1pPr>
            <a:lvl2pPr marL="457242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6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1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1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5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22" name="Дата 2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827FDB5-65E7-4FE9-AFE3-A8DE3322B71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78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B92C5DE-A3E4-4219-911A-6816DE3B66E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015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84200"/>
            <a:ext cx="2057400" cy="55880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584200"/>
            <a:ext cx="5562600" cy="55880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134DE61-2710-43F5-8927-A586DC810C1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21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066800" y="1752600"/>
            <a:ext cx="77724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290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19D2CB5-F350-4005-81CC-E264A7675E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6523623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EB554D2-1E15-4E76-899F-BE76D68FC4D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05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диагонали"/>
          <p:cNvGrpSpPr/>
          <p:nvPr/>
        </p:nvGrpSpPr>
        <p:grpSpPr>
          <a:xfrm>
            <a:off x="5638801" y="4145282"/>
            <a:ext cx="3515503" cy="2731407"/>
            <a:chOff x="5638800" y="3108960"/>
            <a:chExt cx="3515503" cy="2048555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209802"/>
            <a:ext cx="6705600" cy="2764335"/>
          </a:xfrm>
        </p:spPr>
        <p:txBody>
          <a:bodyPr rtlCol="0" anchor="b">
            <a:normAutofit/>
          </a:bodyPr>
          <a:lstStyle>
            <a:lvl1pPr algn="l" rtl="0">
              <a:defRPr sz="4051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4951267"/>
            <a:ext cx="5303520" cy="1220933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101" cap="all" spc="150" baseline="0">
                <a:solidFill>
                  <a:schemeClr val="accent1"/>
                </a:solidFill>
              </a:defRPr>
            </a:lvl1pPr>
            <a:lvl2pPr marL="457242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l" rtl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726" indent="0" algn="l" rtl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967" indent="0" algn="l" rtl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6210" indent="0" algn="l" rtl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3451" indent="0" algn="l" rtl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l" rtl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7935" indent="0" algn="l" rtl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4CA1DFA-9054-4D81-AE2A-92A81F0D239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3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1" y="1706880"/>
            <a:ext cx="3810000" cy="4465320"/>
          </a:xfrm>
        </p:spPr>
        <p:txBody>
          <a:bodyPr rtlCol="0">
            <a:normAutofit/>
          </a:bodyPr>
          <a:lstStyle>
            <a:lvl1pPr algn="l" rtl="0">
              <a:defRPr sz="2101"/>
            </a:lvl1pPr>
            <a:lvl2pPr algn="l" rtl="0">
              <a:defRPr sz="1800"/>
            </a:lvl2pPr>
            <a:lvl3pPr algn="l" rtl="0">
              <a:defRPr sz="1500"/>
            </a:lvl3pPr>
            <a:lvl4pPr algn="l" rtl="0">
              <a:defRPr sz="1500"/>
            </a:lvl4pPr>
            <a:lvl5pPr algn="l" rtl="0">
              <a:defRPr sz="15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 baseline="0"/>
            </a:lvl8pPr>
            <a:lvl9pPr algn="l" rtl="0">
              <a:defRPr sz="15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1" y="1706880"/>
            <a:ext cx="3810000" cy="4465320"/>
          </a:xfrm>
        </p:spPr>
        <p:txBody>
          <a:bodyPr rtlCol="0">
            <a:normAutofit/>
          </a:bodyPr>
          <a:lstStyle>
            <a:lvl1pPr algn="l" rtl="0">
              <a:defRPr sz="2101"/>
            </a:lvl1pPr>
            <a:lvl2pPr algn="l" rtl="0">
              <a:defRPr sz="1800"/>
            </a:lvl2pPr>
            <a:lvl3pPr algn="l" rtl="0">
              <a:defRPr sz="1500"/>
            </a:lvl3pPr>
            <a:lvl4pPr algn="l" rtl="0">
              <a:defRPr sz="1500"/>
            </a:lvl4pPr>
            <a:lvl5pPr algn="l" rtl="0">
              <a:defRPr sz="15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1E5D43-E13E-44AC-AC37-63C1EADEE1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970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701800"/>
            <a:ext cx="3813048" cy="914400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101" b="0" cap="all" spc="150" baseline="0">
                <a:solidFill>
                  <a:schemeClr val="accent1"/>
                </a:solidFill>
              </a:defRPr>
            </a:lvl1pPr>
            <a:lvl2pPr marL="457242" indent="0" algn="l" rtl="0">
              <a:buNone/>
              <a:defRPr sz="2026" b="1"/>
            </a:lvl2pPr>
            <a:lvl3pPr marL="914484" indent="0" algn="l" rtl="0">
              <a:buNone/>
              <a:defRPr sz="1800" b="1"/>
            </a:lvl3pPr>
            <a:lvl4pPr marL="1371726" indent="0" algn="l" rtl="0">
              <a:buNone/>
              <a:defRPr sz="1575" b="1"/>
            </a:lvl4pPr>
            <a:lvl5pPr marL="1828967" indent="0" algn="l" rtl="0">
              <a:buNone/>
              <a:defRPr sz="1575" b="1"/>
            </a:lvl5pPr>
            <a:lvl6pPr marL="2286210" indent="0" algn="l" rtl="0">
              <a:buNone/>
              <a:defRPr sz="1575" b="1"/>
            </a:lvl6pPr>
            <a:lvl7pPr marL="2743451" indent="0" algn="l" rtl="0">
              <a:buNone/>
              <a:defRPr sz="1575" b="1"/>
            </a:lvl7pPr>
            <a:lvl8pPr marL="3200693" indent="0" algn="l" rtl="0">
              <a:buNone/>
              <a:defRPr sz="1575" b="1"/>
            </a:lvl8pPr>
            <a:lvl9pPr marL="3657935" indent="0" algn="l" rtl="0">
              <a:buNone/>
              <a:defRPr sz="1575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4401" y="2717800"/>
            <a:ext cx="3810000" cy="3454400"/>
          </a:xfrm>
        </p:spPr>
        <p:txBody>
          <a:bodyPr rtlCol="0">
            <a:noAutofit/>
          </a:bodyPr>
          <a:lstStyle>
            <a:lvl1pPr algn="l" rtl="0">
              <a:defRPr sz="2101"/>
            </a:lvl1pPr>
            <a:lvl2pPr algn="l" rtl="0">
              <a:defRPr sz="1800"/>
            </a:lvl2pPr>
            <a:lvl3pPr algn="l" rtl="0">
              <a:defRPr sz="1500"/>
            </a:lvl3pPr>
            <a:lvl4pPr algn="l" rtl="0">
              <a:defRPr sz="1500"/>
            </a:lvl4pPr>
            <a:lvl5pPr algn="l" rtl="0">
              <a:defRPr sz="1500"/>
            </a:lvl5pPr>
            <a:lvl6pPr algn="l" rtl="0">
              <a:defRPr sz="1500"/>
            </a:lvl6pPr>
            <a:lvl7pPr algn="l" rtl="0">
              <a:defRPr sz="1500" baseline="0"/>
            </a:lvl7pPr>
            <a:lvl8pPr algn="l" rtl="0">
              <a:defRPr sz="1500" baseline="0"/>
            </a:lvl8pPr>
            <a:lvl9pPr algn="l" rtl="0">
              <a:defRPr sz="15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4873752" y="1701800"/>
            <a:ext cx="3813048" cy="914400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101" b="0" cap="all" spc="150" baseline="0">
                <a:solidFill>
                  <a:schemeClr val="accent1"/>
                </a:solidFill>
              </a:defRPr>
            </a:lvl1pPr>
            <a:lvl2pPr marL="457242" indent="0" algn="l" rtl="0">
              <a:buNone/>
              <a:defRPr sz="2026" b="1"/>
            </a:lvl2pPr>
            <a:lvl3pPr marL="914484" indent="0" algn="l" rtl="0">
              <a:buNone/>
              <a:defRPr sz="1800" b="1"/>
            </a:lvl3pPr>
            <a:lvl4pPr marL="1371726" indent="0" algn="l" rtl="0">
              <a:buNone/>
              <a:defRPr sz="1575" b="1"/>
            </a:lvl4pPr>
            <a:lvl5pPr marL="1828967" indent="0" algn="l" rtl="0">
              <a:buNone/>
              <a:defRPr sz="1575" b="1"/>
            </a:lvl5pPr>
            <a:lvl6pPr marL="2286210" indent="0" algn="l" rtl="0">
              <a:buNone/>
              <a:defRPr sz="1575" b="1"/>
            </a:lvl6pPr>
            <a:lvl7pPr marL="2743451" indent="0" algn="l" rtl="0">
              <a:buNone/>
              <a:defRPr sz="1575" b="1"/>
            </a:lvl7pPr>
            <a:lvl8pPr marL="3200693" indent="0" algn="l" rtl="0">
              <a:buNone/>
              <a:defRPr sz="1575" b="1"/>
            </a:lvl8pPr>
            <a:lvl9pPr marL="3657935" indent="0" algn="l" rtl="0">
              <a:buNone/>
              <a:defRPr sz="1575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76801" y="2717800"/>
            <a:ext cx="3810000" cy="3454400"/>
          </a:xfrm>
        </p:spPr>
        <p:txBody>
          <a:bodyPr rtlCol="0">
            <a:noAutofit/>
          </a:bodyPr>
          <a:lstStyle>
            <a:lvl1pPr algn="l" rtl="0">
              <a:defRPr sz="2101"/>
            </a:lvl1pPr>
            <a:lvl2pPr algn="l" rtl="0">
              <a:defRPr sz="1800"/>
            </a:lvl2pPr>
            <a:lvl3pPr algn="l" rtl="0">
              <a:defRPr sz="1500"/>
            </a:lvl3pPr>
            <a:lvl4pPr algn="l" rtl="0">
              <a:defRPr sz="1500"/>
            </a:lvl4pPr>
            <a:lvl5pPr algn="l" rtl="0">
              <a:defRPr sz="1500"/>
            </a:lvl5pPr>
            <a:lvl6pPr algn="l" rtl="0">
              <a:defRPr sz="1500" baseline="0"/>
            </a:lvl6pPr>
            <a:lvl7pPr algn="l" rtl="0">
              <a:defRPr sz="1500" baseline="0"/>
            </a:lvl7pPr>
            <a:lvl8pPr algn="l" rtl="0">
              <a:defRPr sz="1500" baseline="0"/>
            </a:lvl8pPr>
            <a:lvl9pPr algn="l" rtl="0">
              <a:defRPr sz="15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E66CB44-5E84-4D49-9091-76870A6D505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85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51E5D43-E13E-44AC-AC37-63C1EADEE1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96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F20441AF-E488-4224-8E5D-942F7E8C788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6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701800"/>
            <a:ext cx="3048000" cy="2438400"/>
          </a:xfrm>
        </p:spPr>
        <p:txBody>
          <a:bodyPr rtlCol="0" anchor="b">
            <a:normAutofit/>
          </a:bodyPr>
          <a:lstStyle>
            <a:lvl1pPr algn="l" rtl="0">
              <a:defRPr sz="2101" b="0" cap="all" spc="15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914400" y="4241800"/>
            <a:ext cx="3048000" cy="1930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500"/>
            </a:lvl1pPr>
            <a:lvl2pPr marL="457242" indent="0" algn="l" rtl="0">
              <a:buNone/>
              <a:defRPr sz="1200"/>
            </a:lvl2pPr>
            <a:lvl3pPr marL="914484" indent="0" algn="l" rtl="0">
              <a:buNone/>
              <a:defRPr sz="975"/>
            </a:lvl3pPr>
            <a:lvl4pPr marL="1371726" indent="0" algn="l" rtl="0">
              <a:buNone/>
              <a:defRPr sz="900"/>
            </a:lvl4pPr>
            <a:lvl5pPr marL="1828967" indent="0" algn="l" rtl="0">
              <a:buNone/>
              <a:defRPr sz="900"/>
            </a:lvl5pPr>
            <a:lvl6pPr marL="2286210" indent="0" algn="l" rtl="0">
              <a:buNone/>
              <a:defRPr sz="900"/>
            </a:lvl6pPr>
            <a:lvl7pPr marL="2743451" indent="0" algn="l" rtl="0">
              <a:buNone/>
              <a:defRPr sz="900"/>
            </a:lvl7pPr>
            <a:lvl8pPr marL="3200693" indent="0" algn="l" rtl="0">
              <a:buNone/>
              <a:defRPr sz="900"/>
            </a:lvl8pPr>
            <a:lvl9pPr marL="3657935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00" y="584200"/>
            <a:ext cx="4572000" cy="5588000"/>
          </a:xfrm>
        </p:spPr>
        <p:txBody>
          <a:bodyPr rtlCol="0">
            <a:normAutofit/>
          </a:bodyPr>
          <a:lstStyle>
            <a:lvl1pPr algn="l" rtl="0">
              <a:defRPr sz="2101"/>
            </a:lvl1pPr>
            <a:lvl2pPr algn="l" rtl="0">
              <a:defRPr sz="1800"/>
            </a:lvl2pPr>
            <a:lvl3pPr algn="l" rtl="0">
              <a:defRPr sz="1500"/>
            </a:lvl3pPr>
            <a:lvl4pPr algn="l" rtl="0">
              <a:defRPr sz="1500"/>
            </a:lvl4pPr>
            <a:lvl5pPr algn="l" rtl="0">
              <a:defRPr sz="15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 baseline="0"/>
            </a:lvl8pPr>
            <a:lvl9pPr algn="l" rtl="0">
              <a:defRPr sz="15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296E24A-5D97-4B74-BD6D-9018E7022D1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047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701800"/>
            <a:ext cx="3048000" cy="2438400"/>
          </a:xfrm>
        </p:spPr>
        <p:txBody>
          <a:bodyPr rtlCol="0" anchor="b">
            <a:normAutofit/>
          </a:bodyPr>
          <a:lstStyle>
            <a:lvl1pPr algn="l" rtl="0">
              <a:defRPr sz="2101" b="0" cap="all" spc="15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914400" y="4241800"/>
            <a:ext cx="3048000" cy="1930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500"/>
            </a:lvl1pPr>
            <a:lvl2pPr marL="457242" indent="0" algn="l" rtl="0">
              <a:buNone/>
              <a:defRPr sz="1200"/>
            </a:lvl2pPr>
            <a:lvl3pPr marL="914484" indent="0" algn="l" rtl="0">
              <a:buNone/>
              <a:defRPr sz="975"/>
            </a:lvl3pPr>
            <a:lvl4pPr marL="1371726" indent="0" algn="l" rtl="0">
              <a:buNone/>
              <a:defRPr sz="900"/>
            </a:lvl4pPr>
            <a:lvl5pPr marL="1828967" indent="0" algn="l" rtl="0">
              <a:buNone/>
              <a:defRPr sz="900"/>
            </a:lvl5pPr>
            <a:lvl6pPr marL="2286210" indent="0" algn="l" rtl="0">
              <a:buNone/>
              <a:defRPr sz="900"/>
            </a:lvl6pPr>
            <a:lvl7pPr marL="2743451" indent="0" algn="l" rtl="0">
              <a:buNone/>
              <a:defRPr sz="900"/>
            </a:lvl7pPr>
            <a:lvl8pPr marL="3200693" indent="0" algn="l" rtl="0">
              <a:buNone/>
              <a:defRPr sz="900"/>
            </a:lvl8pPr>
            <a:lvl9pPr marL="3657935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4114800" y="584200"/>
            <a:ext cx="4572000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l" rtl="0">
              <a:buNone/>
              <a:defRPr sz="2101"/>
            </a:lvl1pPr>
            <a:lvl2pPr marL="457242" indent="0" algn="l" rtl="0">
              <a:buNone/>
              <a:defRPr sz="2776"/>
            </a:lvl2pPr>
            <a:lvl3pPr marL="914484" indent="0" algn="l" rtl="0">
              <a:buNone/>
              <a:defRPr sz="2401"/>
            </a:lvl3pPr>
            <a:lvl4pPr marL="1371726" indent="0" algn="l" rtl="0">
              <a:buNone/>
              <a:defRPr sz="2026"/>
            </a:lvl4pPr>
            <a:lvl5pPr marL="1828967" indent="0" algn="l" rtl="0">
              <a:buNone/>
              <a:defRPr sz="2026"/>
            </a:lvl5pPr>
            <a:lvl6pPr marL="2286210" indent="0" algn="l" rtl="0">
              <a:buNone/>
              <a:defRPr sz="2026"/>
            </a:lvl6pPr>
            <a:lvl7pPr marL="2743451" indent="0" algn="l" rtl="0">
              <a:buNone/>
              <a:defRPr sz="2026"/>
            </a:lvl7pPr>
            <a:lvl8pPr marL="3200693" indent="0" algn="l" rtl="0">
              <a:buNone/>
              <a:defRPr sz="2026"/>
            </a:lvl8pPr>
            <a:lvl9pPr marL="3657935" indent="0" algn="l" rtl="0">
              <a:buNone/>
              <a:defRPr sz="2026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EADCB76-5EE7-4BB2-8193-E86BF8CD32A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8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85000">
              <a:schemeClr val="tx1">
                <a:lumMod val="95000"/>
              </a:schemeClr>
            </a:gs>
            <a:gs pos="100000">
              <a:schemeClr val="tx1">
                <a:lumMod val="75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линии слева"/>
          <p:cNvGrpSpPr/>
          <p:nvPr/>
        </p:nvGrpSpPr>
        <p:grpSpPr>
          <a:xfrm>
            <a:off x="-11905" y="-3174"/>
            <a:ext cx="615155" cy="5229225"/>
            <a:chOff x="-11906" y="-2381"/>
            <a:chExt cx="615155" cy="3921919"/>
          </a:xfrm>
        </p:grpSpPr>
        <p:sp>
          <p:nvSpPr>
            <p:cNvPr id="10" name="Полилиния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274637"/>
            <a:ext cx="7772400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914401" y="1701797"/>
            <a:ext cx="7772400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14400" y="6356353"/>
            <a:ext cx="16764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0" y="6356353"/>
            <a:ext cx="39624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 rtl="0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24801" y="6356353"/>
            <a:ext cx="7620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E5D43-E13E-44AC-AC37-63C1EADEE1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83614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84" rtl="0" eaLnBrk="1" latinLnBrk="0" hangingPunct="1">
        <a:lnSpc>
          <a:spcPct val="90000"/>
        </a:lnSpc>
        <a:spcBef>
          <a:spcPct val="0"/>
        </a:spcBef>
        <a:buNone/>
        <a:defRPr sz="27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1" indent="-228621" algn="l" defTabSz="914484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42" indent="-173752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63" indent="-173752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84" indent="-173752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104" indent="-173752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726" indent="-173752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347" indent="-173752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967" indent="-173752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80000"/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057589" indent="-173752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80000"/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2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6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7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10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1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5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butvolga@mail.ru" TargetMode="External"/><Relationship Id="rId2" Type="http://schemas.openxmlformats.org/officeDocument/2006/relationships/hyperlink" Target="mailto:svetbezz@yandex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2888" y="1305240"/>
            <a:ext cx="7848599" cy="1899939"/>
          </a:xfrm>
          <a:ln/>
        </p:spPr>
        <p:txBody>
          <a:bodyPr/>
          <a:lstStyle/>
          <a:p>
            <a:pPr algn="ctr"/>
            <a:r>
              <a:rPr lang="ru-RU" sz="3600" b="1" cap="all" dirty="0">
                <a:solidFill>
                  <a:schemeClr val="bg1"/>
                </a:solidFill>
              </a:rPr>
              <a:t>Использование современных образовательных технологий на уроках географии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2575" y="4221088"/>
            <a:ext cx="8208912" cy="9125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Беззубенко Светлана Анатольевна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, учитель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географии </a:t>
            </a:r>
          </a:p>
          <a:p>
            <a:pPr>
              <a:lnSpc>
                <a:spcPct val="90000"/>
              </a:lnSpc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Бутакова Ольга Петровна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, учитель информатики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3012" name="Picture 4" descr="top_gerb_t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235" y="5373216"/>
            <a:ext cx="1272765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5642958"/>
            <a:ext cx="352429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dirty="0">
                <a:solidFill>
                  <a:schemeClr val="bg1"/>
                </a:solidFill>
              </a:rPr>
              <a:t>МАОУ СОШ №19 </a:t>
            </a:r>
            <a:r>
              <a:rPr lang="ru-RU" altLang="ru-RU" dirty="0" err="1">
                <a:solidFill>
                  <a:schemeClr val="bg1"/>
                </a:solidFill>
              </a:rPr>
              <a:t>г.Томска</a:t>
            </a:r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75286"/>
            <a:ext cx="7740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Roboto"/>
              </a:rPr>
              <a:t>XIII Региональный фестиваль педагогических идей </a:t>
            </a:r>
            <a:r>
              <a:rPr lang="ru-RU" sz="18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/>
            </a:r>
            <a:br>
              <a:rPr lang="ru-RU" sz="1800" dirty="0">
                <a:solidFill>
                  <a:schemeClr val="bg1">
                    <a:lumMod val="60000"/>
                    <a:lumOff val="40000"/>
                  </a:schemeClr>
                </a:solidFill>
              </a:rPr>
            </a:br>
            <a:r>
              <a:rPr lang="ru-RU" sz="18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Roboto"/>
              </a:rPr>
              <a:t>и инновационных разработок</a:t>
            </a:r>
            <a:endParaRPr lang="ru-RU" sz="18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Img0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750" y="4620784"/>
            <a:ext cx="1925637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116" y="68639"/>
            <a:ext cx="8199315" cy="9201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Интерактивные </a:t>
            </a:r>
            <a:r>
              <a:rPr lang="ru-RU" sz="2800" b="1" dirty="0" smtClean="0">
                <a:solidFill>
                  <a:schemeClr val="bg1"/>
                </a:solidFill>
              </a:rPr>
              <a:t>ЭОР с использованием игровой технологии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t="6032" b="2415"/>
          <a:stretch>
            <a:fillRect/>
          </a:stretch>
        </p:blipFill>
        <p:spPr bwMode="auto">
          <a:xfrm>
            <a:off x="261117" y="4167475"/>
            <a:ext cx="3571900" cy="260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8042" t="2404" r="8042" b="13462"/>
          <a:stretch>
            <a:fillRect/>
          </a:stretch>
        </p:blipFill>
        <p:spPr bwMode="auto">
          <a:xfrm>
            <a:off x="5292080" y="770696"/>
            <a:ext cx="3071834" cy="246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t="4210" b="3180"/>
          <a:stretch>
            <a:fillRect/>
          </a:stretch>
        </p:blipFill>
        <p:spPr bwMode="auto">
          <a:xfrm>
            <a:off x="6304338" y="2000240"/>
            <a:ext cx="2839662" cy="210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54" y="850524"/>
            <a:ext cx="2939418" cy="21834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1658" y="1582042"/>
            <a:ext cx="3063284" cy="22923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120" y="4245977"/>
            <a:ext cx="3244053" cy="2452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457200" y="685800"/>
            <a:ext cx="1371600" cy="6858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Милан</a:t>
            </a:r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1828800" y="685800"/>
            <a:ext cx="1371600" cy="6858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Вашингтон</a:t>
            </a: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457200" y="13716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Чехия</a:t>
            </a: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7315200" y="6858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Эстония</a:t>
            </a:r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3200400" y="685800"/>
            <a:ext cx="1371600" cy="6858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Нью-Дели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4572000" y="685800"/>
            <a:ext cx="1371600" cy="6858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Барселона</a:t>
            </a: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5943600" y="6858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Индия</a:t>
            </a:r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1828800" y="13716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Латвия</a:t>
            </a:r>
          </a:p>
        </p:txBody>
      </p: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3200400" y="13716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Болгария</a:t>
            </a:r>
          </a:p>
        </p:txBody>
      </p:sp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4572000" y="13716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Турция</a:t>
            </a:r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5943600" y="13716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Беларусь</a:t>
            </a:r>
          </a:p>
        </p:txBody>
      </p:sp>
      <p:sp>
        <p:nvSpPr>
          <p:cNvPr id="8219" name="Rectangle 27"/>
          <p:cNvSpPr>
            <a:spLocks noChangeArrowheads="1"/>
          </p:cNvSpPr>
          <p:nvPr/>
        </p:nvSpPr>
        <p:spPr bwMode="auto">
          <a:xfrm>
            <a:off x="7315200" y="13716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Швеция</a:t>
            </a:r>
          </a:p>
        </p:txBody>
      </p:sp>
      <p:sp>
        <p:nvSpPr>
          <p:cNvPr id="8220" name="Rectangle 28"/>
          <p:cNvSpPr>
            <a:spLocks noChangeArrowheads="1"/>
          </p:cNvSpPr>
          <p:nvPr/>
        </p:nvSpPr>
        <p:spPr bwMode="auto">
          <a:xfrm>
            <a:off x="457200" y="20574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Молдавия</a:t>
            </a:r>
          </a:p>
        </p:txBody>
      </p:sp>
      <p:sp>
        <p:nvSpPr>
          <p:cNvPr id="8221" name="Rectangle 29"/>
          <p:cNvSpPr>
            <a:spLocks noChangeArrowheads="1"/>
          </p:cNvSpPr>
          <p:nvPr/>
        </p:nvSpPr>
        <p:spPr bwMode="auto">
          <a:xfrm>
            <a:off x="1828800" y="20574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700" b="1"/>
              <a:t>Афганистан</a:t>
            </a:r>
          </a:p>
        </p:txBody>
      </p:sp>
      <p:sp>
        <p:nvSpPr>
          <p:cNvPr id="4112" name="Rectangle 30"/>
          <p:cNvSpPr>
            <a:spLocks noChangeArrowheads="1"/>
          </p:cNvSpPr>
          <p:nvPr/>
        </p:nvSpPr>
        <p:spPr bwMode="auto">
          <a:xfrm>
            <a:off x="3200400" y="20574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Украина</a:t>
            </a:r>
            <a:endParaRPr lang="ru-RU" altLang="ru-RU" sz="2000" b="1" dirty="0"/>
          </a:p>
        </p:txBody>
      </p:sp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4572000" y="20574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Литва</a:t>
            </a:r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5943600" y="20574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Румыния</a:t>
            </a:r>
          </a:p>
        </p:txBody>
      </p:sp>
      <p:sp>
        <p:nvSpPr>
          <p:cNvPr id="8225" name="Rectangle 33"/>
          <p:cNvSpPr>
            <a:spLocks noChangeArrowheads="1"/>
          </p:cNvSpPr>
          <p:nvPr/>
        </p:nvSpPr>
        <p:spPr bwMode="auto">
          <a:xfrm>
            <a:off x="7315200" y="20574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Польша</a:t>
            </a:r>
          </a:p>
        </p:txBody>
      </p:sp>
      <p:sp>
        <p:nvSpPr>
          <p:cNvPr id="8226" name="Rectangle 34"/>
          <p:cNvSpPr>
            <a:spLocks noChangeArrowheads="1"/>
          </p:cNvSpPr>
          <p:nvPr/>
        </p:nvSpPr>
        <p:spPr bwMode="auto">
          <a:xfrm>
            <a:off x="7315200" y="27432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Франция</a:t>
            </a:r>
          </a:p>
        </p:txBody>
      </p:sp>
      <p:sp>
        <p:nvSpPr>
          <p:cNvPr id="8227" name="Rectangle 35"/>
          <p:cNvSpPr>
            <a:spLocks noChangeArrowheads="1"/>
          </p:cNvSpPr>
          <p:nvPr/>
        </p:nvSpPr>
        <p:spPr bwMode="auto">
          <a:xfrm>
            <a:off x="5943600" y="27432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Германия</a:t>
            </a:r>
          </a:p>
        </p:txBody>
      </p:sp>
      <p:sp>
        <p:nvSpPr>
          <p:cNvPr id="8228" name="Rectangle 36"/>
          <p:cNvSpPr>
            <a:spLocks noChangeArrowheads="1"/>
          </p:cNvSpPr>
          <p:nvPr/>
        </p:nvSpPr>
        <p:spPr bwMode="auto">
          <a:xfrm>
            <a:off x="4572000" y="27432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Грузия</a:t>
            </a:r>
          </a:p>
        </p:txBody>
      </p:sp>
      <p:sp>
        <p:nvSpPr>
          <p:cNvPr id="8229" name="Rectangle 37"/>
          <p:cNvSpPr>
            <a:spLocks noChangeArrowheads="1"/>
          </p:cNvSpPr>
          <p:nvPr/>
        </p:nvSpPr>
        <p:spPr bwMode="auto">
          <a:xfrm>
            <a:off x="3200400" y="27432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Иран</a:t>
            </a:r>
          </a:p>
        </p:txBody>
      </p:sp>
      <p:sp>
        <p:nvSpPr>
          <p:cNvPr id="8230" name="Rectangle 38"/>
          <p:cNvSpPr>
            <a:spLocks noChangeArrowheads="1"/>
          </p:cNvSpPr>
          <p:nvPr/>
        </p:nvSpPr>
        <p:spPr bwMode="auto">
          <a:xfrm>
            <a:off x="1828800" y="27432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Абхазия</a:t>
            </a:r>
          </a:p>
        </p:txBody>
      </p:sp>
      <p:sp>
        <p:nvSpPr>
          <p:cNvPr id="8231" name="Rectangle 39"/>
          <p:cNvSpPr>
            <a:spLocks noChangeArrowheads="1"/>
          </p:cNvSpPr>
          <p:nvPr/>
        </p:nvSpPr>
        <p:spPr bwMode="auto">
          <a:xfrm>
            <a:off x="457200" y="27432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Таджикистан</a:t>
            </a:r>
          </a:p>
        </p:txBody>
      </p:sp>
      <p:sp>
        <p:nvSpPr>
          <p:cNvPr id="8232" name="Rectangle 40"/>
          <p:cNvSpPr>
            <a:spLocks noChangeArrowheads="1"/>
          </p:cNvSpPr>
          <p:nvPr/>
        </p:nvSpPr>
        <p:spPr bwMode="auto">
          <a:xfrm>
            <a:off x="7315200" y="34290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Казахстан</a:t>
            </a:r>
          </a:p>
        </p:txBody>
      </p:sp>
      <p:sp>
        <p:nvSpPr>
          <p:cNvPr id="8233" name="Rectangle 41"/>
          <p:cNvSpPr>
            <a:spLocks noChangeArrowheads="1"/>
          </p:cNvSpPr>
          <p:nvPr/>
        </p:nvSpPr>
        <p:spPr bwMode="auto">
          <a:xfrm>
            <a:off x="5943600" y="34290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Вьетнам</a:t>
            </a:r>
          </a:p>
        </p:txBody>
      </p:sp>
      <p:sp>
        <p:nvSpPr>
          <p:cNvPr id="8234" name="Rectangle 42"/>
          <p:cNvSpPr>
            <a:spLocks noChangeArrowheads="1"/>
          </p:cNvSpPr>
          <p:nvPr/>
        </p:nvSpPr>
        <p:spPr bwMode="auto">
          <a:xfrm>
            <a:off x="4572000" y="34290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Таиланд</a:t>
            </a:r>
          </a:p>
        </p:txBody>
      </p:sp>
      <p:sp>
        <p:nvSpPr>
          <p:cNvPr id="8235" name="Rectangle 43"/>
          <p:cNvSpPr>
            <a:spLocks noChangeArrowheads="1"/>
          </p:cNvSpPr>
          <p:nvPr/>
        </p:nvSpPr>
        <p:spPr bwMode="auto">
          <a:xfrm>
            <a:off x="3200400" y="34290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/>
              <a:t>Азербайджан</a:t>
            </a:r>
          </a:p>
        </p:txBody>
      </p:sp>
      <p:sp>
        <p:nvSpPr>
          <p:cNvPr id="8236" name="Rectangle 44"/>
          <p:cNvSpPr>
            <a:spLocks noChangeArrowheads="1"/>
          </p:cNvSpPr>
          <p:nvPr/>
        </p:nvSpPr>
        <p:spPr bwMode="auto">
          <a:xfrm>
            <a:off x="1828800" y="34290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Испания</a:t>
            </a:r>
          </a:p>
        </p:txBody>
      </p:sp>
      <p:sp>
        <p:nvSpPr>
          <p:cNvPr id="8237" name="Rectangle 45"/>
          <p:cNvSpPr>
            <a:spLocks noChangeArrowheads="1"/>
          </p:cNvSpPr>
          <p:nvPr/>
        </p:nvSpPr>
        <p:spPr bwMode="auto">
          <a:xfrm>
            <a:off x="457200" y="34290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Южная Осетия</a:t>
            </a:r>
          </a:p>
        </p:txBody>
      </p:sp>
      <p:sp>
        <p:nvSpPr>
          <p:cNvPr id="8238" name="Rectangle 46"/>
          <p:cNvSpPr>
            <a:spLocks noChangeArrowheads="1"/>
          </p:cNvSpPr>
          <p:nvPr/>
        </p:nvSpPr>
        <p:spPr bwMode="auto">
          <a:xfrm>
            <a:off x="457200" y="41148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Австрия</a:t>
            </a:r>
          </a:p>
        </p:txBody>
      </p:sp>
      <p:sp>
        <p:nvSpPr>
          <p:cNvPr id="8239" name="Rectangle 47"/>
          <p:cNvSpPr>
            <a:spLocks noChangeArrowheads="1"/>
          </p:cNvSpPr>
          <p:nvPr/>
        </p:nvSpPr>
        <p:spPr bwMode="auto">
          <a:xfrm>
            <a:off x="1828800" y="41148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Монголия</a:t>
            </a:r>
          </a:p>
        </p:txBody>
      </p:sp>
      <p:sp>
        <p:nvSpPr>
          <p:cNvPr id="8240" name="Rectangle 48"/>
          <p:cNvSpPr>
            <a:spLocks noChangeArrowheads="1"/>
          </p:cNvSpPr>
          <p:nvPr/>
        </p:nvSpPr>
        <p:spPr bwMode="auto">
          <a:xfrm>
            <a:off x="3200400" y="41148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Израиль</a:t>
            </a:r>
          </a:p>
        </p:txBody>
      </p:sp>
      <p:sp>
        <p:nvSpPr>
          <p:cNvPr id="8241" name="Rectangle 49"/>
          <p:cNvSpPr>
            <a:spLocks noChangeArrowheads="1"/>
          </p:cNvSpPr>
          <p:nvPr/>
        </p:nvSpPr>
        <p:spPr bwMode="auto">
          <a:xfrm>
            <a:off x="4572000" y="41148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Киргизия</a:t>
            </a:r>
          </a:p>
        </p:txBody>
      </p:sp>
      <p:sp>
        <p:nvSpPr>
          <p:cNvPr id="8242" name="Rectangle 50"/>
          <p:cNvSpPr>
            <a:spLocks noChangeArrowheads="1"/>
          </p:cNvSpPr>
          <p:nvPr/>
        </p:nvSpPr>
        <p:spPr bwMode="auto">
          <a:xfrm>
            <a:off x="5943600" y="41148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Словакия</a:t>
            </a:r>
          </a:p>
        </p:txBody>
      </p:sp>
      <p:sp>
        <p:nvSpPr>
          <p:cNvPr id="8243" name="Rectangle 51"/>
          <p:cNvSpPr>
            <a:spLocks noChangeArrowheads="1"/>
          </p:cNvSpPr>
          <p:nvPr/>
        </p:nvSpPr>
        <p:spPr bwMode="auto">
          <a:xfrm>
            <a:off x="7315200" y="41148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Китай</a:t>
            </a:r>
          </a:p>
        </p:txBody>
      </p:sp>
      <p:sp>
        <p:nvSpPr>
          <p:cNvPr id="8246" name="Rectangle 54"/>
          <p:cNvSpPr>
            <a:spLocks noChangeArrowheads="1"/>
          </p:cNvSpPr>
          <p:nvPr/>
        </p:nvSpPr>
        <p:spPr bwMode="auto">
          <a:xfrm>
            <a:off x="457200" y="48006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КНДР</a:t>
            </a:r>
          </a:p>
        </p:txBody>
      </p:sp>
      <p:sp>
        <p:nvSpPr>
          <p:cNvPr id="8247" name="Rectangle 55"/>
          <p:cNvSpPr>
            <a:spLocks noChangeArrowheads="1"/>
          </p:cNvSpPr>
          <p:nvPr/>
        </p:nvSpPr>
        <p:spPr bwMode="auto">
          <a:xfrm>
            <a:off x="3200400" y="48006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Япония</a:t>
            </a:r>
          </a:p>
        </p:txBody>
      </p:sp>
      <p:sp>
        <p:nvSpPr>
          <p:cNvPr id="8248" name="Rectangle 56"/>
          <p:cNvSpPr>
            <a:spLocks noChangeArrowheads="1"/>
          </p:cNvSpPr>
          <p:nvPr/>
        </p:nvSpPr>
        <p:spPr bwMode="auto">
          <a:xfrm>
            <a:off x="4572000" y="48006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Канада</a:t>
            </a:r>
          </a:p>
        </p:txBody>
      </p:sp>
      <p:sp>
        <p:nvSpPr>
          <p:cNvPr id="8249" name="Rectangle 57"/>
          <p:cNvSpPr>
            <a:spLocks noChangeArrowheads="1"/>
          </p:cNvSpPr>
          <p:nvPr/>
        </p:nvSpPr>
        <p:spPr bwMode="auto">
          <a:xfrm>
            <a:off x="5943600" y="48006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США</a:t>
            </a:r>
          </a:p>
        </p:txBody>
      </p:sp>
      <p:sp>
        <p:nvSpPr>
          <p:cNvPr id="8250" name="Rectangle 58"/>
          <p:cNvSpPr>
            <a:spLocks noChangeArrowheads="1"/>
          </p:cNvSpPr>
          <p:nvPr/>
        </p:nvSpPr>
        <p:spPr bwMode="auto">
          <a:xfrm>
            <a:off x="7315200" y="48006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Италия</a:t>
            </a:r>
          </a:p>
        </p:txBody>
      </p:sp>
      <p:sp>
        <p:nvSpPr>
          <p:cNvPr id="8251" name="Rectangle 59"/>
          <p:cNvSpPr>
            <a:spLocks noChangeArrowheads="1"/>
          </p:cNvSpPr>
          <p:nvPr/>
        </p:nvSpPr>
        <p:spPr bwMode="auto">
          <a:xfrm>
            <a:off x="1828800" y="48006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Швейцария</a:t>
            </a:r>
          </a:p>
        </p:txBody>
      </p:sp>
      <p:sp>
        <p:nvSpPr>
          <p:cNvPr id="46" name="Rectangle 16"/>
          <p:cNvSpPr>
            <a:spLocks noChangeArrowheads="1"/>
          </p:cNvSpPr>
          <p:nvPr/>
        </p:nvSpPr>
        <p:spPr bwMode="auto">
          <a:xfrm>
            <a:off x="474663" y="6858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Узбекистан</a:t>
            </a:r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1846263" y="6858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Норвегия</a:t>
            </a:r>
          </a:p>
        </p:txBody>
      </p:sp>
      <p:sp>
        <p:nvSpPr>
          <p:cNvPr id="48" name="Rectangle 20"/>
          <p:cNvSpPr>
            <a:spLocks noChangeArrowheads="1"/>
          </p:cNvSpPr>
          <p:nvPr/>
        </p:nvSpPr>
        <p:spPr bwMode="auto">
          <a:xfrm>
            <a:off x="3217863" y="6858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Финляндия</a:t>
            </a:r>
          </a:p>
        </p:txBody>
      </p:sp>
      <p:sp>
        <p:nvSpPr>
          <p:cNvPr id="49" name="Rectangle 21"/>
          <p:cNvSpPr>
            <a:spLocks noChangeArrowheads="1"/>
          </p:cNvSpPr>
          <p:nvPr/>
        </p:nvSpPr>
        <p:spPr bwMode="auto">
          <a:xfrm>
            <a:off x="4589463" y="685800"/>
            <a:ext cx="1371600" cy="685800"/>
          </a:xfrm>
          <a:prstGeom prst="rect">
            <a:avLst/>
          </a:prstGeom>
          <a:solidFill>
            <a:srgbClr val="7AB6B6"/>
          </a:solidFill>
          <a:ln w="9525">
            <a:solidFill>
              <a:srgbClr val="7AB6B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Армения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-27384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66" name="Rectangle 74"/>
          <p:cNvSpPr>
            <a:spLocks noChangeArrowheads="1"/>
          </p:cNvSpPr>
          <p:nvPr/>
        </p:nvSpPr>
        <p:spPr bwMode="auto">
          <a:xfrm>
            <a:off x="7162800" y="6019800"/>
            <a:ext cx="1371600" cy="533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Проверка</a:t>
            </a:r>
          </a:p>
        </p:txBody>
      </p:sp>
      <p:sp>
        <p:nvSpPr>
          <p:cNvPr id="4146" name="TextBox 2"/>
          <p:cNvSpPr txBox="1">
            <a:spLocks noChangeArrowheads="1"/>
          </p:cNvSpPr>
          <p:nvPr/>
        </p:nvSpPr>
        <p:spPr bwMode="auto">
          <a:xfrm>
            <a:off x="484188" y="5486400"/>
            <a:ext cx="8212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chemeClr val="bg1"/>
                </a:solidFill>
              </a:rPr>
              <a:t>С какими странами граничит Россия?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6810" y="-6460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Трафарет «Правильный выбор»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8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8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8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8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8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8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8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8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8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8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8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8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8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8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8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8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8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8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8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8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8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8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8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8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8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8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8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5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500" fill="hold"/>
                                        <p:tgtEl>
                                          <p:spTgt spid="8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8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8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8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8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8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8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8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8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500" fill="hold"/>
                                        <p:tgtEl>
                                          <p:spTgt spid="8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8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8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8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500" fill="hold"/>
                                        <p:tgtEl>
                                          <p:spTgt spid="8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8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8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8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8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8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8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 nodeType="clickPar">
                      <p:stCondLst>
                        <p:cond delay="0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8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8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8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8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 nodeType="clickPar">
                      <p:stCondLst>
                        <p:cond delay="0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8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8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8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8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500" fill="hold"/>
                                        <p:tgtEl>
                                          <p:spTgt spid="8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8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8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8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 nodeType="clickPar">
                      <p:stCondLst>
                        <p:cond delay="0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500" fill="hold"/>
                                        <p:tgtEl>
                                          <p:spTgt spid="8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8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8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8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8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500" fill="hold"/>
                                        <p:tgtEl>
                                          <p:spTgt spid="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 nodeType="clickPar">
                      <p:stCondLst>
                        <p:cond delay="0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500" fill="hold"/>
                                        <p:tgtEl>
                                          <p:spTgt spid="8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8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8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8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8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 nodeType="clickPar">
                      <p:stCondLst>
                        <p:cond delay="0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500" fill="hold"/>
                                        <p:tgtEl>
                                          <p:spTgt spid="8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5" dur="500" fill="hold"/>
                                        <p:tgtEl>
                                          <p:spTgt spid="8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8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8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4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 nodeType="clickPar">
                      <p:stCondLst>
                        <p:cond delay="0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2" dur="500" fill="hold"/>
                                        <p:tgtEl>
                                          <p:spTgt spid="8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23" dur="500" fill="hold"/>
                                        <p:tgtEl>
                                          <p:spTgt spid="8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8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8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47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8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 nodeType="clickPar">
                      <p:stCondLst>
                        <p:cond delay="0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500" fill="hold"/>
                                        <p:tgtEl>
                                          <p:spTgt spid="8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1" dur="500" fill="hold"/>
                                        <p:tgtEl>
                                          <p:spTgt spid="8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8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8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8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 nodeType="clickPar">
                      <p:stCondLst>
                        <p:cond delay="0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8" dur="500" fill="hold"/>
                                        <p:tgtEl>
                                          <p:spTgt spid="8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8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8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8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4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8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 nodeType="clickPar">
                      <p:stCondLst>
                        <p:cond delay="0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6" dur="500" fill="hold"/>
                                        <p:tgtEl>
                                          <p:spTgt spid="8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8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8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8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48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8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 nodeType="clickPar">
                      <p:stCondLst>
                        <p:cond delay="0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4" dur="500" fill="hold"/>
                                        <p:tgtEl>
                                          <p:spTgt spid="8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55" dur="500" fill="hold"/>
                                        <p:tgtEl>
                                          <p:spTgt spid="8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8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3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8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 nodeType="clickPar">
                      <p:stCondLst>
                        <p:cond delay="0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8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8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8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8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8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 nodeType="clickPar">
                      <p:stCondLst>
                        <p:cond delay="0"/>
                      </p:stCondLst>
                      <p:childTnLst>
                        <p:par>
                          <p:cTn id="2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0" dur="500" fill="hold"/>
                                        <p:tgtEl>
                                          <p:spTgt spid="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1" dur="500" fill="hold"/>
                                        <p:tgtEl>
                                          <p:spTgt spid="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42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8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8" dur="500" fill="hold"/>
                                        <p:tgtEl>
                                          <p:spTgt spid="8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9" dur="500" fill="hold"/>
                                        <p:tgtEl>
                                          <p:spTgt spid="8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8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8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4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8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 nodeType="clickPar">
                      <p:stCondLst>
                        <p:cond delay="0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6" dur="500" fill="hold"/>
                                        <p:tgtEl>
                                          <p:spTgt spid="8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7" dur="500" fill="hold"/>
                                        <p:tgtEl>
                                          <p:spTgt spid="8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8" dur="500" fill="hold"/>
                                        <p:tgtEl>
                                          <p:spTgt spid="8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8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50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8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 nodeType="clickPar">
                      <p:stCondLst>
                        <p:cond delay="0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4" dur="500" fill="hold"/>
                                        <p:tgtEl>
                                          <p:spTgt spid="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5" dur="500" fill="hold"/>
                                        <p:tgtEl>
                                          <p:spTgt spid="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7" dur="500" fill="hold"/>
                                        <p:tgtEl>
                                          <p:spTgt spid="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43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 nodeType="clickPar">
                      <p:stCondLst>
                        <p:cond delay="0"/>
                      </p:stCondLst>
                      <p:childTnLst>
                        <p:par>
                          <p:cTn id="3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2" dur="500" fill="hold"/>
                                        <p:tgtEl>
                                          <p:spTgt spid="8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03" dur="500" fill="hold"/>
                                        <p:tgtEl>
                                          <p:spTgt spid="8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4" dur="500" fill="hold"/>
                                        <p:tgtEl>
                                          <p:spTgt spid="8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5" dur="500" fill="hold"/>
                                        <p:tgtEl>
                                          <p:spTgt spid="8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0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8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 nodeType="clickPar">
                      <p:stCondLst>
                        <p:cond delay="0"/>
                      </p:stCondLst>
                      <p:childTnLst>
                        <p:par>
                          <p:cTn id="3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0" dur="500" fill="hold"/>
                                        <p:tgtEl>
                                          <p:spTgt spid="8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1" dur="500" fill="hold"/>
                                        <p:tgtEl>
                                          <p:spTgt spid="8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8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8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8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 nodeType="clickPar">
                      <p:stCondLst>
                        <p:cond delay="0"/>
                      </p:stCondLst>
                      <p:childTnLst>
                        <p:par>
                          <p:cTn id="3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8" dur="500" fill="hold"/>
                                        <p:tgtEl>
                                          <p:spTgt spid="8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9" dur="500" fill="hold"/>
                                        <p:tgtEl>
                                          <p:spTgt spid="8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0" dur="500" fill="hold"/>
                                        <p:tgtEl>
                                          <p:spTgt spid="8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8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8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 nodeType="clickPar">
                      <p:stCondLst>
                        <p:cond delay="0"/>
                      </p:stCondLst>
                      <p:childTnLst>
                        <p:par>
                          <p:cTn id="3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6" dur="500" fill="hold"/>
                                        <p:tgtEl>
                                          <p:spTgt spid="8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27" dur="500" fill="hold"/>
                                        <p:tgtEl>
                                          <p:spTgt spid="8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8" dur="500" fill="hold"/>
                                        <p:tgtEl>
                                          <p:spTgt spid="8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9" dur="500" fill="hold"/>
                                        <p:tgtEl>
                                          <p:spTgt spid="8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4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 nodeType="clickPar">
                      <p:stCondLst>
                        <p:cond delay="0"/>
                      </p:stCondLst>
                      <p:childTnLst>
                        <p:par>
                          <p:cTn id="3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5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 nodeType="clickPar">
                      <p:stCondLst>
                        <p:cond delay="0"/>
                      </p:stCondLst>
                      <p:childTnLst>
                        <p:par>
                          <p:cTn id="3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 nodeType="clickPar">
                      <p:stCondLst>
                        <p:cond delay="0"/>
                      </p:stCondLst>
                      <p:childTnLst>
                        <p:par>
                          <p:cTn id="3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5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 nodeType="clickPar">
                      <p:stCondLst>
                        <p:cond delay="0"/>
                      </p:stCondLst>
                      <p:childTnLst>
                        <p:par>
                          <p:cTn id="3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5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 nodeType="clickPar">
                      <p:stCondLst>
                        <p:cond delay="0"/>
                      </p:stCondLst>
                      <p:childTnLst>
                        <p:par>
                          <p:cTn id="3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6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2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73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4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16632"/>
            <a:ext cx="7772400" cy="634083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</a:rPr>
              <a:t>Своя игра «География материков»</a:t>
            </a:r>
            <a:endParaRPr lang="ru-RU" altLang="ru-RU" sz="36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792" y="750715"/>
            <a:ext cx="4096781" cy="2905493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 l="5117" t="9595" b="4050"/>
          <a:stretch>
            <a:fillRect/>
          </a:stretch>
        </p:blipFill>
        <p:spPr bwMode="auto">
          <a:xfrm>
            <a:off x="683568" y="980728"/>
            <a:ext cx="3794858" cy="276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008692"/>
            <a:ext cx="3572951" cy="2635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39" y="3861048"/>
            <a:ext cx="3557861" cy="2596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366" y="1583992"/>
            <a:ext cx="3088469" cy="2299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1510" t="2775" r="3943"/>
          <a:stretch/>
        </p:blipFill>
        <p:spPr>
          <a:xfrm>
            <a:off x="135530" y="2569386"/>
            <a:ext cx="2880319" cy="2718677"/>
          </a:xfrm>
          <a:prstGeom prst="rect">
            <a:avLst/>
          </a:prstGeom>
        </p:spPr>
      </p:pic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Урок географии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501928"/>
            <a:ext cx="3348939" cy="2504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181" y="4363046"/>
            <a:ext cx="3240360" cy="2411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498255"/>
            <a:ext cx="3059773" cy="2294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13" y="648243"/>
            <a:ext cx="3016662" cy="22825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94131" y="-56297"/>
            <a:ext cx="6408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Медиа-игры учащихся</a:t>
            </a:r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4625"/>
            <a:ext cx="7772400" cy="81609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Достижения обучающихся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67327"/>
            <a:ext cx="1872208" cy="2618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31" y="1205167"/>
            <a:ext cx="1944216" cy="2750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3462" b="5750"/>
          <a:stretch/>
        </p:blipFill>
        <p:spPr>
          <a:xfrm>
            <a:off x="7016381" y="3880873"/>
            <a:ext cx="2088232" cy="2991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12" y="4102941"/>
            <a:ext cx="1893155" cy="2769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052736"/>
            <a:ext cx="1972767" cy="28225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557" y="3917980"/>
            <a:ext cx="2106181" cy="29170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020" y="798744"/>
            <a:ext cx="2116394" cy="2991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591" y="1084714"/>
            <a:ext cx="1920505" cy="270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635" y="661413"/>
            <a:ext cx="3615365" cy="3004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645024"/>
            <a:ext cx="4560373" cy="31334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5866"/>
            <a:ext cx="8424936" cy="47554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Веб-</a:t>
            </a:r>
            <a:r>
              <a:rPr lang="ru-RU" sz="3200" b="1" dirty="0" err="1" smtClean="0">
                <a:solidFill>
                  <a:schemeClr val="bg1"/>
                </a:solidFill>
              </a:rPr>
              <a:t>квест</a:t>
            </a:r>
            <a:r>
              <a:rPr lang="ru-RU" sz="3200" b="1" dirty="0" smtClean="0">
                <a:solidFill>
                  <a:schemeClr val="bg1"/>
                </a:solidFill>
              </a:rPr>
              <a:t> «Еще одно открытие Австралии»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4"/>
          <a:srcRect l="907" t="3024" r="1572" b="3616"/>
          <a:stretch/>
        </p:blipFill>
        <p:spPr bwMode="auto">
          <a:xfrm>
            <a:off x="255465" y="1772816"/>
            <a:ext cx="5256584" cy="3960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23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274637"/>
            <a:ext cx="7772400" cy="77809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Технология веб-</a:t>
            </a:r>
            <a:r>
              <a:rPr lang="ru-RU" sz="4000" b="1" dirty="0" err="1">
                <a:solidFill>
                  <a:schemeClr val="bg1"/>
                </a:solidFill>
              </a:rPr>
              <a:t>квест</a:t>
            </a:r>
            <a:r>
              <a:rPr lang="ru-RU" sz="4000" b="1" dirty="0">
                <a:solidFill>
                  <a:schemeClr val="bg1"/>
                </a:solidFill>
              </a:rPr>
              <a:t> позволяет: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61" y="1770559"/>
            <a:ext cx="8418339" cy="507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1923"/>
            <a:ext cx="7978079" cy="994123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chemeClr val="bg1"/>
                </a:solidFill>
              </a:rPr>
              <a:t>Использование современных </a:t>
            </a:r>
            <a:br>
              <a:rPr lang="ru-RU" altLang="ru-RU" sz="3200" b="1" dirty="0" smtClean="0">
                <a:solidFill>
                  <a:schemeClr val="bg1"/>
                </a:solidFill>
              </a:rPr>
            </a:br>
            <a:r>
              <a:rPr lang="ru-RU" altLang="ru-RU" sz="3200" b="1" dirty="0" smtClean="0">
                <a:solidFill>
                  <a:schemeClr val="bg1"/>
                </a:solidFill>
              </a:rPr>
              <a:t>образовательных технологий</a:t>
            </a:r>
            <a:endParaRPr lang="ru-RU" altLang="ru-RU" sz="3200" b="1" dirty="0">
              <a:solidFill>
                <a:schemeClr val="bg1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1196752"/>
            <a:ext cx="7772400" cy="4402361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повышает </a:t>
            </a:r>
            <a:r>
              <a:rPr lang="ru-RU" dirty="0">
                <a:solidFill>
                  <a:schemeClr val="bg1"/>
                </a:solidFill>
              </a:rPr>
              <a:t>уровень активности и самостоятельности </a:t>
            </a:r>
            <a:r>
              <a:rPr lang="ru-RU" dirty="0" smtClean="0">
                <a:solidFill>
                  <a:schemeClr val="bg1"/>
                </a:solidFill>
              </a:rPr>
              <a:t>обучающихся; </a:t>
            </a:r>
          </a:p>
          <a:p>
            <a:r>
              <a:rPr lang="ru-RU" altLang="ru-RU" dirty="0" smtClean="0">
                <a:solidFill>
                  <a:schemeClr val="bg1"/>
                </a:solidFill>
              </a:rPr>
              <a:t>способствует </a:t>
            </a:r>
            <a:r>
              <a:rPr lang="ru-RU" altLang="ru-RU" dirty="0">
                <a:solidFill>
                  <a:schemeClr val="bg1"/>
                </a:solidFill>
              </a:rPr>
              <a:t>активизации познавательной и творческой деятельности обучающихся, </a:t>
            </a:r>
          </a:p>
          <a:p>
            <a:pPr>
              <a:lnSpc>
                <a:spcPct val="90000"/>
              </a:lnSpc>
            </a:pPr>
            <a:r>
              <a:rPr lang="ru-RU" altLang="ru-RU" dirty="0">
                <a:solidFill>
                  <a:schemeClr val="bg1"/>
                </a:solidFill>
              </a:rPr>
              <a:t>увеличивает информативную емкость урока, </a:t>
            </a:r>
          </a:p>
          <a:p>
            <a:pPr>
              <a:lnSpc>
                <a:spcPct val="90000"/>
              </a:lnSpc>
            </a:pPr>
            <a:r>
              <a:rPr lang="ru-RU" altLang="ru-RU" dirty="0">
                <a:solidFill>
                  <a:schemeClr val="bg1"/>
                </a:solidFill>
              </a:rPr>
              <a:t>повышает мотивацию учения школьников и результативность </a:t>
            </a:r>
            <a:r>
              <a:rPr lang="ru-RU" altLang="ru-RU" dirty="0" smtClean="0">
                <a:solidFill>
                  <a:schemeClr val="bg1"/>
                </a:solidFill>
              </a:rPr>
              <a:t>обучения, 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учит </a:t>
            </a:r>
            <a:r>
              <a:rPr lang="ru-RU" dirty="0">
                <a:solidFill>
                  <a:schemeClr val="bg1"/>
                </a:solidFill>
              </a:rPr>
              <a:t>работать в команде,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развивают </a:t>
            </a:r>
            <a:r>
              <a:rPr lang="ru-RU" dirty="0">
                <a:solidFill>
                  <a:schemeClr val="bg1"/>
                </a:solidFill>
              </a:rPr>
              <a:t>готовность и способность учащихся к </a:t>
            </a:r>
            <a:r>
              <a:rPr lang="ru-RU" dirty="0" smtClean="0">
                <a:solidFill>
                  <a:schemeClr val="bg1"/>
                </a:solidFill>
              </a:rPr>
              <a:t>саморазвитию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RU" altLang="ru-RU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7348" name="Picture 4" descr="ucheni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365625"/>
            <a:ext cx="118427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16397(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724400"/>
            <a:ext cx="2736850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3568" y="260350"/>
            <a:ext cx="8460432" cy="136845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/>
              <a:t>Спасибо за внимание. </a:t>
            </a:r>
            <a:br>
              <a:rPr lang="ru-RU" altLang="ru-RU" sz="3200" b="1" dirty="0"/>
            </a:br>
            <a:r>
              <a:rPr lang="ru-RU" altLang="ru-RU" sz="3200" b="1" dirty="0"/>
              <a:t>Надеемся, что наша информация поможет </a:t>
            </a:r>
            <a:r>
              <a:rPr lang="ru-RU" altLang="ru-RU" sz="4900" b="1" dirty="0" smtClean="0">
                <a:solidFill>
                  <a:schemeClr val="bg1"/>
                </a:solidFill>
              </a:rPr>
              <a:t>Желаем творческих </a:t>
            </a:r>
            <a:r>
              <a:rPr lang="ru-RU" altLang="ru-RU" sz="4900" b="1" dirty="0" err="1" smtClean="0">
                <a:solidFill>
                  <a:schemeClr val="bg1"/>
                </a:solidFill>
              </a:rPr>
              <a:t>успехов!</a:t>
            </a:r>
            <a:r>
              <a:rPr lang="ru-RU" altLang="ru-RU" sz="4900" b="1" dirty="0" err="1" smtClean="0"/>
              <a:t>м</a:t>
            </a:r>
            <a:r>
              <a:rPr lang="ru-RU" altLang="ru-RU" sz="4900" b="1" dirty="0" smtClean="0"/>
              <a:t> </a:t>
            </a:r>
            <a:r>
              <a:rPr lang="ru-RU" altLang="ru-RU" sz="3200" b="1" dirty="0"/>
              <a:t>в работе.</a:t>
            </a:r>
            <a:r>
              <a:rPr lang="ru-RU" altLang="ru-RU" sz="4000" dirty="0"/>
              <a:t>  </a:t>
            </a:r>
          </a:p>
        </p:txBody>
      </p:sp>
      <p:sp>
        <p:nvSpPr>
          <p:cNvPr id="130052" name="Rectangle 4"/>
          <p:cNvSpPr>
            <a:spLocks noGrp="1" noChangeArrowheads="1"/>
          </p:cNvSpPr>
          <p:nvPr>
            <p:ph idx="1"/>
          </p:nvPr>
        </p:nvSpPr>
        <p:spPr>
          <a:xfrm>
            <a:off x="971600" y="5013176"/>
            <a:ext cx="7056784" cy="54927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ru-RU" sz="3200" dirty="0">
                <a:solidFill>
                  <a:srgbClr val="003399"/>
                </a:solidFill>
                <a:hlinkClick r:id="rId2"/>
              </a:rPr>
              <a:t>svetbezz@yandex.ru</a:t>
            </a:r>
            <a:r>
              <a:rPr lang="en-US" altLang="ru-RU" sz="3200" dirty="0">
                <a:solidFill>
                  <a:srgbClr val="003399"/>
                </a:solidFill>
              </a:rPr>
              <a:t>   </a:t>
            </a:r>
            <a:r>
              <a:rPr lang="en-US" altLang="ru-RU" sz="3200" dirty="0">
                <a:solidFill>
                  <a:srgbClr val="003399"/>
                </a:solidFill>
                <a:hlinkClick r:id="rId3"/>
              </a:rPr>
              <a:t>butvolga@mail.ru</a:t>
            </a:r>
            <a:endParaRPr lang="ru-RU" altLang="ru-RU" sz="3200" dirty="0">
              <a:solidFill>
                <a:srgbClr val="00339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1872208" cy="1872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112"/>
          <p:cNvGrpSpPr/>
          <p:nvPr/>
        </p:nvGrpSpPr>
        <p:grpSpPr>
          <a:xfrm>
            <a:off x="1259632" y="1934052"/>
            <a:ext cx="7654881" cy="4422298"/>
            <a:chOff x="1274965" y="432058"/>
            <a:chExt cx="7654881" cy="4422298"/>
          </a:xfrm>
        </p:grpSpPr>
        <p:sp>
          <p:nvSpPr>
            <p:cNvPr id="113" name="Shape 113"/>
            <p:cNvSpPr/>
            <p:nvPr/>
          </p:nvSpPr>
          <p:spPr>
            <a:xfrm>
              <a:off x="1274965" y="432058"/>
              <a:ext cx="3295198" cy="4422298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2901648" y="529618"/>
              <a:ext cx="6028198" cy="1775399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25400" cap="flat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ru-RU" sz="2000" b="0" i="0" u="none" strike="noStrike" cap="none" baseline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Готовность учащихся к саморазвитию и непрерывному образованию, отвечающих требованиям информационного общества и инновационной экономики</a:t>
              </a:r>
            </a:p>
          </p:txBody>
        </p:sp>
        <p:sp>
          <p:nvSpPr>
            <p:cNvPr id="115" name="Shape 115"/>
            <p:cNvSpPr/>
            <p:nvPr/>
          </p:nvSpPr>
          <p:spPr>
            <a:xfrm>
              <a:off x="2949539" y="2647175"/>
              <a:ext cx="5980198" cy="17673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25400" cap="flat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63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ru-RU" sz="2000" b="0" i="0" u="none" strike="noStrike" cap="none" baseline="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Признание существенной роли активной учебно-познавательной деятельности обучающихся на основе универсальных способов познания мира, способов организации учебной деятельности </a:t>
              </a:r>
            </a:p>
          </p:txBody>
        </p:sp>
      </p:grp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buClr>
                <a:srgbClr val="888888"/>
              </a:buClr>
              <a:buSzPct val="25000"/>
              <a:buFont typeface="Calibri"/>
              <a:buNone/>
            </a:pPr>
            <a:r>
              <a:rPr lang="ru-RU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 rot="-485123">
            <a:off x="484633" y="2712632"/>
            <a:ext cx="2255380" cy="3483683"/>
          </a:xfrm>
          <a:prstGeom prst="rect">
            <a:avLst/>
          </a:prstGeom>
        </p:spPr>
      </p:pic>
      <p:sp>
        <p:nvSpPr>
          <p:cNvPr id="120" name="Shape 120"/>
          <p:cNvSpPr txBox="1"/>
          <p:nvPr/>
        </p:nvSpPr>
        <p:spPr>
          <a:xfrm>
            <a:off x="467544" y="194408"/>
            <a:ext cx="8565299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buClr>
                <a:schemeClr val="dk1"/>
              </a:buClr>
              <a:buSzPct val="25000"/>
              <a:buFont typeface="Calibri"/>
              <a:buNone/>
            </a:pPr>
            <a:r>
              <a:rPr lang="ru-RU" sz="2400" b="1" i="1" u="none" strike="noStrike" cap="none" baseline="0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Деятельность - единственный путь к знанию. </a:t>
            </a:r>
          </a:p>
          <a:p>
            <a:pPr marL="0" marR="0" lvl="0" indent="0" algn="r" rtl="0">
              <a:buClr>
                <a:schemeClr val="dk1"/>
              </a:buClr>
              <a:buSzPct val="25000"/>
              <a:buFont typeface="Calibri"/>
              <a:buNone/>
            </a:pPr>
            <a:r>
              <a:rPr lang="ru-RU" sz="2000" b="0" i="1" u="none" strike="noStrike" cap="none" baseline="0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Джордж Бернард Шоу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1041291">
            <a:off x="841524" y="540065"/>
            <a:ext cx="1405064" cy="1756331"/>
          </a:xfrm>
          <a:prstGeom prst="rect">
            <a:avLst/>
          </a:prstGeom>
        </p:spPr>
      </p:pic>
      <p:pic>
        <p:nvPicPr>
          <p:cNvPr id="11" name="Shape 176"/>
          <p:cNvPicPr preferRelativeResize="0"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15156">
            <a:off x="7140147" y="6019194"/>
            <a:ext cx="1728044" cy="67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095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Современные образовательные технологии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916832"/>
            <a:ext cx="7772400" cy="309535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Интеграция географии и информатики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Интерактивная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Игровая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Проектная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Веб-</a:t>
            </a:r>
            <a:r>
              <a:rPr lang="ru-RU" sz="2800" dirty="0" err="1" smtClean="0">
                <a:solidFill>
                  <a:schemeClr val="bg1"/>
                </a:solidFill>
              </a:rPr>
              <a:t>квест</a:t>
            </a:r>
            <a:endParaRPr lang="ru-RU" sz="2800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pruebasdisc.com/images/diapUS/Imagen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590" y="3645024"/>
            <a:ext cx="3409410" cy="3212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7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</a:rPr>
              <a:t>Интеграция географии и информатики</a:t>
            </a:r>
            <a:endParaRPr lang="ru-RU" altLang="ru-RU" sz="4000" b="1" dirty="0">
              <a:solidFill>
                <a:schemeClr val="bg1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484908"/>
            <a:ext cx="8316912" cy="4752975"/>
          </a:xfrm>
        </p:spPr>
        <p:txBody>
          <a:bodyPr/>
          <a:lstStyle/>
          <a:p>
            <a:r>
              <a:rPr lang="ru-RU" altLang="ru-RU" sz="2800" dirty="0">
                <a:solidFill>
                  <a:schemeClr val="bg1"/>
                </a:solidFill>
              </a:rPr>
              <a:t>позволяет применять полученные знания в реальных условиях,</a:t>
            </a:r>
          </a:p>
          <a:p>
            <a:r>
              <a:rPr lang="ru-RU" altLang="ru-RU" sz="2800" dirty="0">
                <a:solidFill>
                  <a:schemeClr val="bg1"/>
                </a:solidFill>
              </a:rPr>
              <a:t>помогает активизировать познавательную деятельность учащихся, </a:t>
            </a:r>
          </a:p>
          <a:p>
            <a:r>
              <a:rPr lang="ru-RU" altLang="ru-RU" sz="2800" dirty="0">
                <a:solidFill>
                  <a:schemeClr val="bg1"/>
                </a:solidFill>
              </a:rPr>
              <a:t>способствует развитию творчества учащихся,</a:t>
            </a:r>
          </a:p>
          <a:p>
            <a:r>
              <a:rPr lang="ru-RU" altLang="ru-RU" sz="2800" dirty="0">
                <a:solidFill>
                  <a:schemeClr val="bg1"/>
                </a:solidFill>
              </a:rPr>
              <a:t>повышает результативность обучения,</a:t>
            </a:r>
          </a:p>
          <a:p>
            <a:r>
              <a:rPr lang="ru-RU" altLang="ru-RU" sz="2800" dirty="0">
                <a:solidFill>
                  <a:schemeClr val="bg1"/>
                </a:solidFill>
              </a:rPr>
              <a:t>снижает перенапряжение и утомляемость,</a:t>
            </a:r>
          </a:p>
          <a:p>
            <a:r>
              <a:rPr lang="ru-RU" altLang="ru-RU" sz="2800" dirty="0">
                <a:solidFill>
                  <a:schemeClr val="bg1"/>
                </a:solidFill>
              </a:rPr>
              <a:t>является средством формирования целостного представления об окружающем мире . </a:t>
            </a:r>
          </a:p>
        </p:txBody>
      </p:sp>
      <p:pic>
        <p:nvPicPr>
          <p:cNvPr id="6" name="Picture 2" descr="http://www.clavi.fr/CClavi/images/information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5086144"/>
            <a:ext cx="2276364" cy="190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604" y="260648"/>
            <a:ext cx="8050087" cy="85010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Обработка статистических данных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3487502"/>
              </p:ext>
            </p:extLst>
          </p:nvPr>
        </p:nvGraphicFramePr>
        <p:xfrm>
          <a:off x="914400" y="1748046"/>
          <a:ext cx="4017639" cy="1968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919879"/>
              </p:ext>
            </p:extLst>
          </p:nvPr>
        </p:nvGraphicFramePr>
        <p:xfrm>
          <a:off x="5940152" y="1748046"/>
          <a:ext cx="2465070" cy="224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/>
          <p:nvPr/>
        </p:nvPicPr>
        <p:blipFill>
          <a:blip r:embed="rId4" cstate="print"/>
          <a:srcRect t="29194" r="1966" b="16613"/>
          <a:stretch>
            <a:fillRect/>
          </a:stretch>
        </p:blipFill>
        <p:spPr bwMode="auto">
          <a:xfrm>
            <a:off x="1187624" y="4085104"/>
            <a:ext cx="617601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658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492896"/>
            <a:ext cx="3504060" cy="2821986"/>
          </a:xfrm>
          <a:prstGeom prst="rect">
            <a:avLst/>
          </a:prstGeom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88640"/>
            <a:ext cx="7704856" cy="90805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>
                <a:solidFill>
                  <a:schemeClr val="bg1"/>
                </a:solidFill>
              </a:rPr>
              <a:t>Интегрированный урок географии и информатики </a:t>
            </a:r>
            <a:br>
              <a:rPr lang="ru-RU" altLang="ru-RU" sz="2800" b="1" dirty="0">
                <a:solidFill>
                  <a:schemeClr val="bg1"/>
                </a:solidFill>
              </a:rPr>
            </a:br>
            <a:r>
              <a:rPr lang="ru-RU" altLang="ru-RU" sz="2800" b="1" dirty="0">
                <a:solidFill>
                  <a:schemeClr val="bg1"/>
                </a:solidFill>
              </a:rPr>
              <a:t>в 8 классе «Природные уникумы Урала»</a:t>
            </a:r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96690"/>
            <a:ext cx="5544616" cy="3900070"/>
          </a:xfrm>
          <a:prstGeom prst="rect">
            <a:avLst/>
          </a:prstGeom>
        </p:spPr>
      </p:pic>
      <p:pic>
        <p:nvPicPr>
          <p:cNvPr id="10" name="Picture 4" descr="stones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721" y="4996760"/>
            <a:ext cx="2635788" cy="19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>
          <a:xfrm>
            <a:off x="817902" y="188640"/>
            <a:ext cx="7772400" cy="81575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>
                <a:solidFill>
                  <a:schemeClr val="bg1"/>
                </a:solidFill>
              </a:rPr>
              <a:t>Интегрированный урок географии и информатики </a:t>
            </a:r>
            <a:br>
              <a:rPr lang="ru-RU" altLang="ru-RU" sz="2800" b="1" dirty="0">
                <a:solidFill>
                  <a:schemeClr val="bg1"/>
                </a:solidFill>
              </a:rPr>
            </a:br>
            <a:r>
              <a:rPr lang="ru-RU" altLang="ru-RU" sz="2800" b="1" dirty="0">
                <a:solidFill>
                  <a:schemeClr val="bg1"/>
                </a:solidFill>
              </a:rPr>
              <a:t>в 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6 </a:t>
            </a:r>
            <a:r>
              <a:rPr lang="ru-RU" altLang="ru-RU" sz="2800" b="1" dirty="0">
                <a:solidFill>
                  <a:schemeClr val="bg1"/>
                </a:solidFill>
              </a:rPr>
              <a:t>классе 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«Парусная регата»</a:t>
            </a:r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24" y="1134836"/>
            <a:ext cx="7522778" cy="5693239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4" y="-23819"/>
            <a:ext cx="4789444" cy="36336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103" y="2852936"/>
            <a:ext cx="5223897" cy="3907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8" b="24521"/>
          <a:stretch/>
        </p:blipFill>
        <p:spPr>
          <a:xfrm>
            <a:off x="5436096" y="188640"/>
            <a:ext cx="3139559" cy="20945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8000" r="15350"/>
          <a:stretch/>
        </p:blipFill>
        <p:spPr>
          <a:xfrm>
            <a:off x="350758" y="3819263"/>
            <a:ext cx="3024336" cy="27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365852"/>
            <a:ext cx="4644008" cy="34921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8" y="21476"/>
            <a:ext cx="5356345" cy="3983587"/>
          </a:xfrm>
          <a:prstGeom prst="rect">
            <a:avLst/>
          </a:prstGeom>
        </p:spPr>
      </p:pic>
      <p:pic>
        <p:nvPicPr>
          <p:cNvPr id="5" name="Picture 1" descr="Y:\Картинки Африка\Картинки\корабль 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32656"/>
            <a:ext cx="1998864" cy="1456505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186080"/>
            <a:ext cx="3789157" cy="255528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Y:\Картинки Африка\Картинки\корабль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556792"/>
            <a:ext cx="2396407" cy="15966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C -0.01701 -0.00301 -0.03351 -0.00579 -0.05174 -0.00718 C -0.06979 -0.00833 -0.0941 -0.01273 -0.10851 -0.00718 C -0.12274 -0.00116 -0.12656 0.01736 -0.13767 0.02824 C -0.1493 0.03912 -0.16371 0.04768 -0.17621 0.0581 C -0.18889 0.06829 -0.20174 0.07662 -0.21302 0.09005 C -0.2243 0.10301 -0.23003 0.12662 -0.24427 0.1375 C -0.25816 0.14838 -0.2809 0.14815 -0.2974 0.15509 C -0.31371 0.16227 -0.32309 0.17315 -0.34323 0.17986 C -0.36337 0.18657 -0.39792 0.19398 -0.41823 0.1956 C -0.43889 0.19768 -0.45417 0.1919 -0.46597 0.19028 C -0.47778 0.18889 -0.48316 0.18866 -0.48976 0.18681 C -0.49635 0.18495 -0.50156 0.18356 -0.5066 0.17824 C -0.51128 0.17268 -0.51302 0.16505 -0.51892 0.15347 C -0.52517 0.1419 -0.53871 0.11713 -0.54271 0.10926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35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288 0.10926 C -0.56337 0.10718 -0.58385 0.10532 -0.59948 0.10463 C -0.61528 0.10393 -0.61371 0.1081 -0.63733 0.10463 C -0.66094 0.10116 -0.71788 0.08588 -0.7408 0.08403 C -0.76371 0.08218 -0.76736 0.0831 -0.77535 0.09306 C -0.78333 0.10301 -0.78681 0.12546 -0.78906 0.14375 C -0.79132 0.16204 -0.78871 0.17708 -0.78906 0.20347 C -0.78941 0.22986 -0.79115 0.27245 -0.7908 0.30231 C -0.79045 0.33218 -0.79045 0.36343 -0.78733 0.38287 C -0.7842 0.40231 -0.77812 0.41088 -0.77187 0.41944 " pathEditMode="relative" rAng="0" ptsTypes="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3056 C -0.05226 -0.05648 -0.10452 -0.08241 -0.13594 -0.09468 C -0.16736 -0.10718 -0.16823 -0.10278 -0.1882 -0.1044 C -0.20834 -0.10602 -0.23959 -0.11505 -0.25608 -0.1044 C -0.27257 -0.09375 -0.27674 -0.05973 -0.2875 -0.04028 C -0.29809 -0.02084 -0.30695 -0.00533 -0.32066 0.01111 C -0.3342 0.02777 -0.35278 0.04977 -0.36927 0.05949 C -0.38577 0.06921 -0.40608 0.06666 -0.41979 0.06921 C -0.43351 0.07176 -0.4408 0.07639 -0.45104 0.07569 C -0.46111 0.075 -0.47396 0.06828 -0.48073 0.06597 C -0.48733 0.06365 -0.48768 0.0662 -0.49115 0.06273 C -0.49462 0.05902 -0.49479 0.05486 -0.50156 0.04352 C -0.50816 0.03217 -0.52222 0.00764 -0.53108 -0.00463 C -0.54011 -0.01713 -0.55 -0.02477 -0.55556 -0.03056 C -0.56094 -0.03635 -0.55695 -0.03218 -0.56424 -0.04028 C -0.5717 -0.04838 -0.58959 -0.06922 -0.59913 -0.07894 C -0.60886 -0.08866 -0.61528 -0.09352 -0.6217 -0.09792 " pathEditMode="relative" rAng="0" ptsTypes="AAAAAAAAAAAA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17 -0.09792 C -0.64219 -0.10116 -0.6625 -0.1044 -0.68368 -0.10486 C -0.70486 -0.10533 -0.73316 -0.10718 -0.74931 -0.10023 C -0.76545 -0.09329 -0.77413 -0.08148 -0.78038 -0.06343 C -0.78663 -0.04537 -0.78854 -0.02153 -0.78716 0.00764 C -0.78577 0.0368 -0.77882 0.07384 -0.7717 0.11111 " pathEditMode="relative" rAng="0" ptsTypes="AAAA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9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хнический стиль 16 х 9">
  <a:themeElements>
    <a:clrScheme name="Другая 3">
      <a:dk1>
        <a:srgbClr val="192A52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3248_TF02787990_TF02787990" id="{F8D9DA57-5005-4B4A-9EBB-6B6F0065B24A}" vid="{9FC5A353-BEB4-4811-B54D-34ADFAF3E0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Бутакова</Template>
  <TotalTime>1459</TotalTime>
  <Words>276</Words>
  <Application>Microsoft Office PowerPoint</Application>
  <PresentationFormat>Экран (4:3)</PresentationFormat>
  <Paragraphs>92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Roboto</vt:lpstr>
      <vt:lpstr>Технический стиль 16 х 9</vt:lpstr>
      <vt:lpstr>Использование современных образовательных технологий на уроках географии</vt:lpstr>
      <vt:lpstr>Презентация PowerPoint</vt:lpstr>
      <vt:lpstr>Современные образовательные технологии</vt:lpstr>
      <vt:lpstr>Интеграция географии и информатики</vt:lpstr>
      <vt:lpstr>Обработка статистических данных</vt:lpstr>
      <vt:lpstr>Интегрированный урок географии и информатики  в 8 классе «Природные уникумы Урала»</vt:lpstr>
      <vt:lpstr>Интегрированный урок географии и информатики  в 6 классе «Парусная регата»</vt:lpstr>
      <vt:lpstr>Презентация PowerPoint</vt:lpstr>
      <vt:lpstr>Презентация PowerPoint</vt:lpstr>
      <vt:lpstr>Интерактивные ЭОР с использованием игровой технологии</vt:lpstr>
      <vt:lpstr>Презентация PowerPoint</vt:lpstr>
      <vt:lpstr>Своя игра «География материков»</vt:lpstr>
      <vt:lpstr>Урок географии</vt:lpstr>
      <vt:lpstr>Достижения обучающихся</vt:lpstr>
      <vt:lpstr>Веб-квест «Еще одно открытие Австралии»</vt:lpstr>
      <vt:lpstr>Технология веб-квест позволяет:</vt:lpstr>
      <vt:lpstr>Использование современных  образовательных технологий</vt:lpstr>
      <vt:lpstr>Спасибо за внимание.  Надеемся, что наша информация поможет Желаем творческих успехов!м в работе.  </vt:lpstr>
    </vt:vector>
  </TitlesOfParts>
  <Manager/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ДНС</dc:creator>
  <cp:keywords/>
  <dc:description/>
  <cp:lastModifiedBy>butakovass@dnevnik.ru</cp:lastModifiedBy>
  <cp:revision>95</cp:revision>
  <dcterms:created xsi:type="dcterms:W3CDTF">2010-08-17T05:16:01Z</dcterms:created>
  <dcterms:modified xsi:type="dcterms:W3CDTF">2017-08-23T12:49:51Z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TC010690171049</vt:lpwstr>
  </property>
</Properties>
</file>