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5" r:id="rId4"/>
    <p:sldId id="268" r:id="rId5"/>
    <p:sldId id="309" r:id="rId6"/>
    <p:sldId id="299" r:id="rId7"/>
    <p:sldId id="302" r:id="rId8"/>
    <p:sldId id="266" r:id="rId9"/>
    <p:sldId id="267" r:id="rId10"/>
    <p:sldId id="279" r:id="rId11"/>
    <p:sldId id="270" r:id="rId12"/>
    <p:sldId id="283" r:id="rId13"/>
    <p:sldId id="285" r:id="rId14"/>
    <p:sldId id="287" r:id="rId15"/>
    <p:sldId id="288" r:id="rId16"/>
    <p:sldId id="291" r:id="rId17"/>
    <p:sldId id="303" r:id="rId18"/>
    <p:sldId id="280" r:id="rId19"/>
    <p:sldId id="281" r:id="rId20"/>
    <p:sldId id="298" r:id="rId21"/>
    <p:sldId id="297" r:id="rId22"/>
    <p:sldId id="271" r:id="rId23"/>
    <p:sldId id="282" r:id="rId24"/>
    <p:sldId id="293" r:id="rId25"/>
    <p:sldId id="272" r:id="rId26"/>
    <p:sldId id="306" r:id="rId27"/>
    <p:sldId id="307" r:id="rId28"/>
    <p:sldId id="308" r:id="rId29"/>
    <p:sldId id="304" r:id="rId30"/>
    <p:sldId id="274" r:id="rId31"/>
    <p:sldId id="277" r:id="rId32"/>
    <p:sldId id="278" r:id="rId33"/>
    <p:sldId id="275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  <a:srgbClr val="002600"/>
    <a:srgbClr val="001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10777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4800" b="1" cap="none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66552"/>
            <a:ext cx="6400800" cy="17526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>
              <a:buNone/>
              <a:defRPr b="1" cap="none" spc="50">
                <a:ln w="11430"/>
                <a:solidFill>
                  <a:srgbClr val="002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E99BC-4097-43CC-9D13-75ABF74C2ACB}" type="datetimeFigureOut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FF09C-691A-44BD-B587-E9F27112F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A58B-BAEE-4B7F-BE21-9465A7B97683}" type="datetimeFigureOut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676DD-BE0C-4A55-99AD-14FB74E9F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6876000"/>
          </a:xfrm>
          <a:prstGeom prst="frame">
            <a:avLst>
              <a:gd name="adj1" fmla="val 3921"/>
            </a:avLst>
          </a:prstGeom>
          <a:gradFill flip="none" rotWithShape="1">
            <a:gsLst>
              <a:gs pos="23000">
                <a:schemeClr val="bg1"/>
              </a:gs>
              <a:gs pos="55000">
                <a:srgbClr val="0070C0"/>
              </a:gs>
              <a:gs pos="0">
                <a:srgbClr val="C00000"/>
              </a:gs>
              <a:gs pos="75000">
                <a:srgbClr val="0070C0"/>
              </a:gs>
              <a:gs pos="100000">
                <a:srgbClr val="C00000"/>
              </a:gs>
              <a:gs pos="85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CA539-49EF-4014-A309-4AF50D555532}" type="datetimeFigureOut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FA7B1-9BA9-4F7C-9415-8DFE84A08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780D8-0BB4-4CA8-BB0D-334463E4E311}" type="datetimeFigureOut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E9724-80EA-4E7E-9041-4042C75E4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 userDrawn="1"/>
        </p:nvSpPr>
        <p:spPr>
          <a:xfrm>
            <a:off x="0" y="0"/>
            <a:ext cx="9144000" cy="6876000"/>
          </a:xfrm>
          <a:prstGeom prst="frame">
            <a:avLst>
              <a:gd name="adj1" fmla="val 3921"/>
            </a:avLst>
          </a:prstGeom>
          <a:gradFill flip="none" rotWithShape="1">
            <a:gsLst>
              <a:gs pos="23000">
                <a:schemeClr val="bg1"/>
              </a:gs>
              <a:gs pos="55000">
                <a:srgbClr val="0070C0"/>
              </a:gs>
              <a:gs pos="0">
                <a:srgbClr val="C00000"/>
              </a:gs>
              <a:gs pos="75000">
                <a:srgbClr val="0070C0"/>
              </a:gs>
              <a:gs pos="100000">
                <a:srgbClr val="C00000"/>
              </a:gs>
              <a:gs pos="85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E3FE8-71BE-491E-B4D6-06B65BC7565C}" type="datetimeFigureOut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5BBCD-3C52-4B0B-A9C5-122095A96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27" name="Picture 3" descr="C:\Users\Solaris\Downloads\UK.png"/>
          <p:cNvPicPr>
            <a:picLocks noChangeAspect="1" noChangeArrowheads="1"/>
          </p:cNvPicPr>
          <p:nvPr userDrawn="1"/>
        </p:nvPicPr>
        <p:blipFill>
          <a:blip r:embed="rId2" cstate="print"/>
          <a:srcRect b="7382"/>
          <a:stretch>
            <a:fillRect/>
          </a:stretch>
        </p:blipFill>
        <p:spPr bwMode="auto">
          <a:xfrm>
            <a:off x="0" y="5524299"/>
            <a:ext cx="1440000" cy="13337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 userDrawn="1"/>
        </p:nvSpPr>
        <p:spPr>
          <a:xfrm flipH="1">
            <a:off x="0" y="0"/>
            <a:ext cx="9144000" cy="6876000"/>
          </a:xfrm>
          <a:prstGeom prst="frame">
            <a:avLst>
              <a:gd name="adj1" fmla="val 3921"/>
            </a:avLst>
          </a:prstGeom>
          <a:gradFill flip="none" rotWithShape="1">
            <a:gsLst>
              <a:gs pos="23000">
                <a:schemeClr val="bg1"/>
              </a:gs>
              <a:gs pos="55000">
                <a:srgbClr val="0070C0"/>
              </a:gs>
              <a:gs pos="0">
                <a:srgbClr val="C00000"/>
              </a:gs>
              <a:gs pos="75000">
                <a:srgbClr val="0070C0"/>
              </a:gs>
              <a:gs pos="100000">
                <a:srgbClr val="C00000"/>
              </a:gs>
              <a:gs pos="85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6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E3FE8-71BE-491E-B4D6-06B65BC7565C}" type="datetimeFigureOut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5BBCD-3C52-4B0B-A9C5-122095A96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26" name="Picture 2" descr="C:\Users\Solaris\Downloads\Rossiya-Russia.png"/>
          <p:cNvPicPr>
            <a:picLocks noChangeAspect="1" noChangeArrowheads="1"/>
          </p:cNvPicPr>
          <p:nvPr userDrawn="1"/>
        </p:nvPicPr>
        <p:blipFill>
          <a:blip r:embed="rId2" cstate="print"/>
          <a:srcRect b="7382"/>
          <a:stretch>
            <a:fillRect/>
          </a:stretch>
        </p:blipFill>
        <p:spPr bwMode="auto">
          <a:xfrm>
            <a:off x="0" y="5524299"/>
            <a:ext cx="1440000" cy="13337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25614-DBD8-4CAF-ABDD-876B54BF54C6}" type="datetimeFigureOut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CD905-1ACF-4156-A180-2BDE0C597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6876000"/>
          </a:xfrm>
          <a:prstGeom prst="frame">
            <a:avLst>
              <a:gd name="adj1" fmla="val 3921"/>
            </a:avLst>
          </a:prstGeom>
          <a:gradFill flip="none" rotWithShape="1">
            <a:gsLst>
              <a:gs pos="23000">
                <a:schemeClr val="bg1"/>
              </a:gs>
              <a:gs pos="55000">
                <a:srgbClr val="0070C0"/>
              </a:gs>
              <a:gs pos="0">
                <a:srgbClr val="C00000"/>
              </a:gs>
              <a:gs pos="75000">
                <a:srgbClr val="0070C0"/>
              </a:gs>
              <a:gs pos="100000">
                <a:srgbClr val="C00000"/>
              </a:gs>
              <a:gs pos="85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639BA-5FCF-41B7-BFD7-8E7DA3C9E8F6}" type="datetimeFigureOut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F713-4922-40AB-8C07-80ED0CFF2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871B3-4A46-4287-97D2-459E520438E5}" type="datetimeFigureOut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0BED-F5FE-47C3-9D46-FFAF697F3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08D09-4132-47B2-86D2-8562647DB6CA}" type="datetimeFigureOut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DC743-20B4-4C50-8251-E72739FDF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7F3B9-10CB-4CAF-8EF1-73A5C8530708}" type="datetimeFigureOut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59CF9-3D87-41C6-A94D-633C1B6FE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Рамка 5"/>
          <p:cNvSpPr/>
          <p:nvPr userDrawn="1"/>
        </p:nvSpPr>
        <p:spPr>
          <a:xfrm>
            <a:off x="0" y="0"/>
            <a:ext cx="9144000" cy="6876000"/>
          </a:xfrm>
          <a:prstGeom prst="frame">
            <a:avLst>
              <a:gd name="adj1" fmla="val 3921"/>
            </a:avLst>
          </a:prstGeom>
          <a:gradFill flip="none" rotWithShape="1">
            <a:gsLst>
              <a:gs pos="23000">
                <a:schemeClr val="bg1"/>
              </a:gs>
              <a:gs pos="55000">
                <a:srgbClr val="0070C0"/>
              </a:gs>
              <a:gs pos="0">
                <a:srgbClr val="C00000"/>
              </a:gs>
              <a:gs pos="75000">
                <a:srgbClr val="0070C0"/>
              </a:gs>
              <a:gs pos="100000">
                <a:srgbClr val="C00000"/>
              </a:gs>
              <a:gs pos="85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47AB6-B7D9-493D-8B73-1839B84FB0FA}" type="datetimeFigureOut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751B-A817-4CC4-937E-5A1A64055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EA28B9-9D2C-4ABD-9D6A-4D31797CFBC9}" type="datetimeFigureOut">
              <a:rPr lang="ru-RU"/>
              <a:pPr>
                <a:defRPr/>
              </a:pPr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DB061F-0AC7-463E-8172-F436812BA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0026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6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6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6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6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6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9488" y="4241494"/>
            <a:ext cx="5089793" cy="1340519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Учитель  английского языка,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педагог-психолог </a:t>
            </a:r>
            <a:r>
              <a:rPr lang="ru-RU" sz="2400" b="1" dirty="0" err="1" smtClean="0">
                <a:solidFill>
                  <a:srgbClr val="002060"/>
                </a:solidFill>
              </a:rPr>
              <a:t>Загирная</a:t>
            </a:r>
            <a:r>
              <a:rPr lang="ru-RU" sz="2400" b="1" dirty="0" smtClean="0">
                <a:solidFill>
                  <a:srgbClr val="002060"/>
                </a:solidFill>
              </a:rPr>
              <a:t> А. В.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МАОУ СОШ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44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264403" y="462710"/>
            <a:ext cx="8444429" cy="3084722"/>
          </a:xfrm>
        </p:spPr>
        <p:txBody>
          <a:bodyPr/>
          <a:lstStyle/>
          <a:p>
            <a:pPr algn="ctr">
              <a:buNone/>
            </a:pPr>
            <a:r>
              <a:rPr lang="ru-RU" sz="3400" b="1" smtClean="0">
                <a:solidFill>
                  <a:srgbClr val="C00000"/>
                </a:solidFill>
              </a:rPr>
              <a:t>Организация процесса </a:t>
            </a:r>
            <a:r>
              <a:rPr lang="ru-RU" sz="3400" b="1" dirty="0" smtClean="0">
                <a:solidFill>
                  <a:srgbClr val="C00000"/>
                </a:solidFill>
              </a:rPr>
              <a:t>обучения английскому языку детей с особыми образовательными потребностями в соответствии с требованиями ФГОС</a:t>
            </a:r>
            <a:endParaRPr lang="ru-RU" sz="3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Настя\Desktop\Подсказки английский\FunnyEnglis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0682" y="3004907"/>
            <a:ext cx="3530987" cy="3566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A40000"/>
                </a:solidFill>
              </a:rPr>
              <a:t>Памятка «Вслед за диктором»</a:t>
            </a:r>
            <a:r>
              <a:rPr lang="ru-RU" sz="2800" dirty="0" smtClean="0">
                <a:solidFill>
                  <a:srgbClr val="A40000"/>
                </a:solidFill>
              </a:rPr>
              <a:t/>
            </a:r>
            <a:br>
              <a:rPr lang="ru-RU" sz="2800" dirty="0" smtClean="0">
                <a:solidFill>
                  <a:srgbClr val="A40000"/>
                </a:solidFill>
              </a:rPr>
            </a:br>
            <a:endParaRPr lang="ru-RU" sz="2800" dirty="0">
              <a:solidFill>
                <a:srgbClr val="A4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17793" y="2313540"/>
          <a:ext cx="8218583" cy="4065225"/>
        </p:xfrm>
        <a:graphic>
          <a:graphicData uri="http://schemas.openxmlformats.org/drawingml/2006/table">
            <a:tbl>
              <a:tblPr/>
              <a:tblGrid>
                <a:gridCol w="4003925"/>
                <a:gridCol w="4214658"/>
              </a:tblGrid>
              <a:tr h="411437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800" b="1" i="0" dirty="0">
                          <a:latin typeface="+mn-lt"/>
                          <a:ea typeface="Calibri"/>
                          <a:cs typeface="Times New Roman"/>
                        </a:rPr>
                        <a:t>Диктор:</a:t>
                      </a:r>
                      <a:endParaRPr lang="ru-RU" sz="180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800" b="1" i="0" dirty="0">
                          <a:latin typeface="+mn-lt"/>
                          <a:ea typeface="Calibri"/>
                          <a:cs typeface="Times New Roman"/>
                        </a:rPr>
                        <a:t>Ты:</a:t>
                      </a:r>
                      <a:endParaRPr lang="ru-RU" sz="180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3431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800" i="0" dirty="0">
                          <a:latin typeface="+mn-lt"/>
                          <a:ea typeface="Calibri"/>
                          <a:cs typeface="Times New Roman"/>
                        </a:rPr>
                        <a:t>1. произносит фразу, вопрос, любую реплику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800" i="0" dirty="0">
                          <a:latin typeface="+mn-lt"/>
                          <a:ea typeface="Calibri"/>
                          <a:cs typeface="Times New Roman"/>
                        </a:rPr>
                        <a:t>1. слушаешь его высказывания, обращая внимание на то, что нужно усвоить, и запоминаешь это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01161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800" i="0">
                          <a:latin typeface="+mn-lt"/>
                          <a:ea typeface="Calibri"/>
                          <a:cs typeface="Times New Roman"/>
                        </a:rPr>
                        <a:t>2. делает паузу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800" i="0" dirty="0">
                          <a:latin typeface="+mn-lt"/>
                          <a:ea typeface="Calibri"/>
                          <a:cs typeface="Times New Roman"/>
                        </a:rPr>
                        <a:t>2. повторяешь за ним, отвечаешь, реагируешь и т.п. в зависимости от задания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01161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800" i="0">
                          <a:latin typeface="+mn-lt"/>
                          <a:ea typeface="Calibri"/>
                          <a:cs typeface="Times New Roman"/>
                        </a:rPr>
                        <a:t>3. произносит сказанное вторично или твою предполагаемую реплику	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800" i="0" dirty="0">
                          <a:latin typeface="+mn-lt"/>
                          <a:ea typeface="Calibri"/>
                          <a:cs typeface="Times New Roman"/>
                        </a:rPr>
                        <a:t>3. сверяешь сказанное тобой с образцом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171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i="0">
                          <a:latin typeface="+mn-lt"/>
                          <a:ea typeface="Calibri"/>
                          <a:cs typeface="Times New Roman"/>
                        </a:rPr>
                        <a:t>4. делает паузу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i="0" dirty="0">
                          <a:latin typeface="+mn-lt"/>
                          <a:ea typeface="Calibri"/>
                          <a:cs typeface="Times New Roman"/>
                        </a:rPr>
                        <a:t>4. повторяешь правильный вариант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40674" y="920207"/>
            <a:ext cx="80092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A4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Упражнения на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rgbClr val="A4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аудирование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A4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-  это  такие упражнения, в которых диктор показывает тебе образец высказывания. Как им воспользоваться? Посмотри на следующую схему работы. Диктор делает  четыре «шага», сделай вслед за ним свои «шаги».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A40000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7049"/>
          </a:xfrm>
        </p:spPr>
        <p:txBody>
          <a:bodyPr/>
          <a:lstStyle/>
          <a:p>
            <a:r>
              <a:rPr lang="ru-RU" sz="3200" b="1" dirty="0" smtClean="0">
                <a:solidFill>
                  <a:srgbClr val="A40000"/>
                </a:solidFill>
              </a:rPr>
              <a:t>Динамичность восприятия</a:t>
            </a:r>
            <a:endParaRPr lang="ru-RU" sz="3200" dirty="0">
              <a:solidFill>
                <a:srgbClr val="A4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8472" y="958468"/>
            <a:ext cx="8560106" cy="5167696"/>
          </a:xfrm>
        </p:spPr>
        <p:txBody>
          <a:bodyPr/>
          <a:lstStyle/>
          <a:p>
            <a:pPr lvl="0"/>
            <a:r>
              <a:rPr lang="ru-RU" sz="2200" dirty="0" smtClean="0">
                <a:solidFill>
                  <a:srgbClr val="002060"/>
                </a:solidFill>
              </a:rPr>
              <a:t>включение заданий по степени нарастающей трудности (от простого к сложному). 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Задания и упражнения, предполагающие использование доминантных анализаторов:</a:t>
            </a:r>
          </a:p>
          <a:p>
            <a:pPr lvl="0"/>
            <a:r>
              <a:rPr lang="ru-RU" sz="2200" b="1" dirty="0" smtClean="0">
                <a:solidFill>
                  <a:srgbClr val="002060"/>
                </a:solidFill>
              </a:rPr>
              <a:t>слуховой анализатор </a:t>
            </a:r>
            <a:r>
              <a:rPr lang="ru-RU" sz="2200" dirty="0" smtClean="0">
                <a:solidFill>
                  <a:srgbClr val="002060"/>
                </a:solidFill>
              </a:rPr>
              <a:t>(например, устные ответы и вопросы, аудиозаписи, рифмовки, фонетические и </a:t>
            </a:r>
            <a:r>
              <a:rPr lang="ru-RU" sz="2200" dirty="0" err="1" smtClean="0">
                <a:solidFill>
                  <a:srgbClr val="002060"/>
                </a:solidFill>
              </a:rPr>
              <a:t>аудитивные</a:t>
            </a:r>
            <a:r>
              <a:rPr lang="ru-RU" sz="2200" dirty="0" smtClean="0">
                <a:solidFill>
                  <a:srgbClr val="002060"/>
                </a:solidFill>
              </a:rPr>
              <a:t>  игры); 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зрительный анализатор </a:t>
            </a:r>
            <a:r>
              <a:rPr lang="ru-RU" sz="2200" dirty="0" smtClean="0">
                <a:solidFill>
                  <a:srgbClr val="002060"/>
                </a:solidFill>
              </a:rPr>
              <a:t>(наглядность, таблицы, схемы, картинки, игрушки, мультфильмы, презентации). </a:t>
            </a:r>
            <a:r>
              <a:rPr lang="ru-RU" sz="2200" b="1" dirty="0" smtClean="0">
                <a:solidFill>
                  <a:srgbClr val="002060"/>
                </a:solidFill>
              </a:rPr>
              <a:t>Графические рисунки (прием из мнемотехники). </a:t>
            </a:r>
            <a:r>
              <a:rPr lang="ru-RU" sz="2200" dirty="0" smtClean="0">
                <a:solidFill>
                  <a:srgbClr val="002060"/>
                </a:solidFill>
              </a:rPr>
              <a:t> Например, к слову </a:t>
            </a:r>
            <a:r>
              <a:rPr lang="ru-RU" sz="2200" dirty="0" err="1" smtClean="0">
                <a:solidFill>
                  <a:srgbClr val="002060"/>
                </a:solidFill>
              </a:rPr>
              <a:t>look</a:t>
            </a:r>
            <a:r>
              <a:rPr lang="ru-RU" sz="2200" dirty="0" smtClean="0">
                <a:solidFill>
                  <a:srgbClr val="002060"/>
                </a:solidFill>
              </a:rPr>
              <a:t>– над буквой «о» пририсовываем глазки, в слове «</a:t>
            </a:r>
            <a:r>
              <a:rPr lang="ru-RU" sz="2200" dirty="0" err="1" smtClean="0">
                <a:solidFill>
                  <a:srgbClr val="002060"/>
                </a:solidFill>
              </a:rPr>
              <a:t>read</a:t>
            </a:r>
            <a:r>
              <a:rPr lang="ru-RU" sz="2200" dirty="0" smtClean="0">
                <a:solidFill>
                  <a:srgbClr val="002060"/>
                </a:solidFill>
              </a:rPr>
              <a:t>» - внутри буквы  «</a:t>
            </a:r>
            <a:r>
              <a:rPr lang="ru-RU" sz="2200" dirty="0" err="1" smtClean="0">
                <a:solidFill>
                  <a:srgbClr val="002060"/>
                </a:solidFill>
              </a:rPr>
              <a:t>d</a:t>
            </a:r>
            <a:r>
              <a:rPr lang="ru-RU" sz="2200" dirty="0" smtClean="0">
                <a:solidFill>
                  <a:srgbClr val="002060"/>
                </a:solidFill>
              </a:rPr>
              <a:t>» рисуем книжку, в слове «</a:t>
            </a:r>
            <a:r>
              <a:rPr lang="ru-RU" sz="2200" dirty="0" err="1" smtClean="0">
                <a:solidFill>
                  <a:srgbClr val="002060"/>
                </a:solidFill>
              </a:rPr>
              <a:t>go</a:t>
            </a:r>
            <a:r>
              <a:rPr lang="ru-RU" sz="2200" dirty="0" smtClean="0">
                <a:solidFill>
                  <a:srgbClr val="002060"/>
                </a:solidFill>
              </a:rPr>
              <a:t>» - внутри буквы «о» рисуем  схематически идущего человечка или пририсовываем  ножки  и т.д.</a:t>
            </a:r>
          </a:p>
          <a:p>
            <a:pPr lvl="0"/>
            <a:endParaRPr lang="ru-RU" sz="1800" dirty="0" smtClean="0">
              <a:solidFill>
                <a:srgbClr val="002060"/>
              </a:solidFill>
            </a:endParaRP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Настя\Desktop\Подсказки английский\погода-для-детей-на-английском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43" y="562639"/>
            <a:ext cx="8097461" cy="5672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Настя\Desktop\Подсказки английский\Letter-A-2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669" b="-2389"/>
          <a:stretch>
            <a:fillRect/>
          </a:stretch>
        </p:blipFill>
        <p:spPr bwMode="auto">
          <a:xfrm>
            <a:off x="484742" y="602031"/>
            <a:ext cx="4010140" cy="5766350"/>
          </a:xfrm>
          <a:prstGeom prst="rect">
            <a:avLst/>
          </a:prstGeom>
          <a:noFill/>
        </p:spPr>
      </p:pic>
      <p:pic>
        <p:nvPicPr>
          <p:cNvPr id="40963" name="Picture 3" descr="C:\Users\Настя\Desktop\Подсказки английский\Letter-A-31.jpg"/>
          <p:cNvPicPr>
            <a:picLocks noChangeAspect="1" noChangeArrowheads="1"/>
          </p:cNvPicPr>
          <p:nvPr/>
        </p:nvPicPr>
        <p:blipFill>
          <a:blip r:embed="rId3" cstate="print"/>
          <a:srcRect b="-1750"/>
          <a:stretch>
            <a:fillRect/>
          </a:stretch>
        </p:blipFill>
        <p:spPr bwMode="auto">
          <a:xfrm>
            <a:off x="4790228" y="572878"/>
            <a:ext cx="4021370" cy="5783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Настя\Desktop\Подсказки английский\Letter-B-1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b="-406"/>
          <a:stretch>
            <a:fillRect/>
          </a:stretch>
        </p:blipFill>
        <p:spPr bwMode="auto">
          <a:xfrm>
            <a:off x="308473" y="565022"/>
            <a:ext cx="4120308" cy="5846929"/>
          </a:xfrm>
          <a:prstGeom prst="rect">
            <a:avLst/>
          </a:prstGeom>
          <a:noFill/>
        </p:spPr>
      </p:pic>
      <p:pic>
        <p:nvPicPr>
          <p:cNvPr id="41987" name="Picture 3" descr="C:\Users\Настя\Desktop\Подсказки английский\Letter-B-15.jpg"/>
          <p:cNvPicPr>
            <a:picLocks noChangeAspect="1" noChangeArrowheads="1"/>
          </p:cNvPicPr>
          <p:nvPr/>
        </p:nvPicPr>
        <p:blipFill>
          <a:blip r:embed="rId3" cstate="print"/>
          <a:srcRect b="-1164"/>
          <a:stretch>
            <a:fillRect/>
          </a:stretch>
        </p:blipFill>
        <p:spPr bwMode="auto">
          <a:xfrm>
            <a:off x="4702093" y="550843"/>
            <a:ext cx="4160224" cy="5949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Настя\Desktop\Подсказки английский\Letter-B-2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b="-731"/>
          <a:stretch>
            <a:fillRect/>
          </a:stretch>
        </p:blipFill>
        <p:spPr bwMode="auto">
          <a:xfrm>
            <a:off x="374573" y="592133"/>
            <a:ext cx="4010140" cy="5709553"/>
          </a:xfrm>
          <a:prstGeom prst="rect">
            <a:avLst/>
          </a:prstGeom>
          <a:noFill/>
        </p:spPr>
      </p:pic>
      <p:pic>
        <p:nvPicPr>
          <p:cNvPr id="43011" name="Picture 3" descr="C:\Users\Настя\Desktop\Подсказки английский\Letter-B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3959" y="583895"/>
            <a:ext cx="4142403" cy="5855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Настя\Desktop\Подсказки английский\Look-and-tick-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287" y="533485"/>
            <a:ext cx="4098275" cy="5752096"/>
          </a:xfrm>
          <a:prstGeom prst="rect">
            <a:avLst/>
          </a:prstGeom>
          <a:noFill/>
        </p:spPr>
      </p:pic>
      <p:pic>
        <p:nvPicPr>
          <p:cNvPr id="46083" name="Picture 3" descr="C:\Users\Настя\Desktop\Подсказки английский\Look-and-tick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082" y="550843"/>
            <a:ext cx="4047022" cy="5679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A40000"/>
                </a:solidFill>
              </a:rPr>
              <a:t>Динамичность восприятия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5076"/>
            <a:ext cx="8229600" cy="5023690"/>
          </a:xfrm>
        </p:spPr>
        <p:txBody>
          <a:bodyPr/>
          <a:lstStyle/>
          <a:p>
            <a:pPr lvl="0"/>
            <a:r>
              <a:rPr lang="ru-RU" sz="2200" b="1" dirty="0" smtClean="0">
                <a:solidFill>
                  <a:srgbClr val="002060"/>
                </a:solidFill>
              </a:rPr>
              <a:t>кинестетический анализатор </a:t>
            </a:r>
            <a:r>
              <a:rPr lang="ru-RU" sz="2200" dirty="0" smtClean="0">
                <a:solidFill>
                  <a:srgbClr val="002060"/>
                </a:solidFill>
              </a:rPr>
              <a:t>(раздаточный  материал: касса букв, касса цифр, мелкие картинки для запоминания лексики, магнитные буквы и цифры для индивидуальной или парной работы у доски, лото; изготовление своими руками настольно-печатных игр, карточек, открыток с поздравлениями на английском языке т.п.). Игра «Волшебный мешочек», «Буквы на спинке».  Игры с прищепками. Игры с мячом. Пальчиковые игры.</a:t>
            </a:r>
            <a:r>
              <a:rPr lang="ru-RU" sz="2200" b="1" dirty="0" smtClean="0">
                <a:solidFill>
                  <a:srgbClr val="002060"/>
                </a:solidFill>
              </a:rPr>
              <a:t> Моторно-мышечный метод: </a:t>
            </a:r>
            <a:r>
              <a:rPr lang="ru-RU" sz="2200" dirty="0" smtClean="0">
                <a:solidFill>
                  <a:srgbClr val="002060"/>
                </a:solidFill>
              </a:rPr>
              <a:t>изучая глаголы, сопровождаем изучение слова с показом действия, которое оно обозначает, соединяя различные виды восприятия.  Важно соединить при запоминании слово с жестом, который ему соответствует. В данный процесс вовлекается моторная память или память на движения.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Настя\Desktop\Подсказки английский\3fc885cdddde505e7932225d8c82690b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-444" t="917" r="3915"/>
          <a:stretch>
            <a:fillRect/>
          </a:stretch>
        </p:blipFill>
        <p:spPr bwMode="auto">
          <a:xfrm>
            <a:off x="980501" y="605928"/>
            <a:ext cx="7346161" cy="5827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A40000"/>
                </a:solidFill>
              </a:rPr>
              <a:t>Настольно-печатные игры</a:t>
            </a:r>
            <a:endParaRPr lang="ru-RU" sz="3200" b="1" dirty="0">
              <a:solidFill>
                <a:srgbClr val="A40000"/>
              </a:solidFill>
            </a:endParaRPr>
          </a:p>
        </p:txBody>
      </p:sp>
      <p:pic>
        <p:nvPicPr>
          <p:cNvPr id="35842" name="Picture 2" descr="C:\Users\Настя\Desktop\Подсказки английский\Bear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40" t="3998" r="1539" b="4533"/>
          <a:stretch>
            <a:fillRect/>
          </a:stretch>
        </p:blipFill>
        <p:spPr bwMode="auto">
          <a:xfrm>
            <a:off x="506776" y="1740666"/>
            <a:ext cx="7976212" cy="2489812"/>
          </a:xfrm>
          <a:prstGeom prst="rect">
            <a:avLst/>
          </a:prstGeom>
          <a:noFill/>
        </p:spPr>
      </p:pic>
      <p:pic>
        <p:nvPicPr>
          <p:cNvPr id="35843" name="Picture 3" descr="C:\Users\Настя\Desktop\Подсказки английский\Bear-2.jpg"/>
          <p:cNvPicPr>
            <a:picLocks noChangeAspect="1" noChangeArrowheads="1"/>
          </p:cNvPicPr>
          <p:nvPr/>
        </p:nvPicPr>
        <p:blipFill>
          <a:blip r:embed="rId3" cstate="print"/>
          <a:srcRect b="10938"/>
          <a:stretch>
            <a:fillRect/>
          </a:stretch>
        </p:blipFill>
        <p:spPr bwMode="auto">
          <a:xfrm>
            <a:off x="1219774" y="4509512"/>
            <a:ext cx="6572250" cy="1450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cs typeface="Arial" pitchFamily="34" charset="0"/>
              </a:rPr>
              <a:t>Возможно ли обучать английскому языку детей с ОВЗ?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57" y="1600200"/>
            <a:ext cx="8505021" cy="4525963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  <a:cs typeface="Arial" pitchFamily="34" charset="0"/>
              </a:rPr>
              <a:t>Иностранный язык – средство формирования интеллекта ребенка, развития его способностей, средство социального взаимодействия, с помощью которого ребенок учится общаться с людьми.</a:t>
            </a:r>
          </a:p>
          <a:p>
            <a:r>
              <a:rPr lang="ru-RU" sz="2400" b="1" dirty="0" smtClean="0">
                <a:solidFill>
                  <a:schemeClr val="tx2"/>
                </a:solidFill>
                <a:cs typeface="Arial" pitchFamily="34" charset="0"/>
              </a:rPr>
              <a:t>В обучении детей с ОВЗ происходит смещение с практического овладения языком на общее развитие детей.</a:t>
            </a:r>
          </a:p>
          <a:p>
            <a:r>
              <a:rPr lang="ru-RU" sz="2400" b="1" dirty="0" smtClean="0">
                <a:solidFill>
                  <a:schemeClr val="tx2"/>
                </a:solidFill>
                <a:cs typeface="Arial" pitchFamily="34" charset="0"/>
              </a:rPr>
              <a:t>Практическое владение языком становится не целью, а действенным средством решения задачи общего развития ребенка. 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1354" y="252604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A40000"/>
                </a:solidFill>
              </a:rPr>
              <a:t>Игры с прищепками</a:t>
            </a:r>
            <a:endParaRPr lang="ru-RU" sz="3200" dirty="0">
              <a:solidFill>
                <a:srgbClr val="A40000"/>
              </a:solidFill>
            </a:endParaRPr>
          </a:p>
        </p:txBody>
      </p:sp>
      <p:pic>
        <p:nvPicPr>
          <p:cNvPr id="1026" name="Picture 2" descr="C:\Users\Настя\Desktop\Подсказки английский\Игра-с-прищепкой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804" y="1322466"/>
            <a:ext cx="6841475" cy="5114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A40000"/>
                </a:solidFill>
              </a:rPr>
              <a:t>«Пальчиковые игры»</a:t>
            </a:r>
            <a:endParaRPr lang="ru-RU" sz="3600" b="1" dirty="0">
              <a:solidFill>
                <a:srgbClr val="A40000"/>
              </a:solidFill>
            </a:endParaRPr>
          </a:p>
        </p:txBody>
      </p:sp>
      <p:pic>
        <p:nvPicPr>
          <p:cNvPr id="51202" name="Picture 2" descr="C:\Users\Настя\Desktop\Подсказки английский\22c7048177541076adc57774b5108c69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297" y="2280492"/>
            <a:ext cx="4423367" cy="3321518"/>
          </a:xfrm>
          <a:prstGeom prst="rect">
            <a:avLst/>
          </a:prstGeom>
          <a:noFill/>
        </p:spPr>
      </p:pic>
      <p:pic>
        <p:nvPicPr>
          <p:cNvPr id="51203" name="Picture 3" descr="C:\Users\Настя\Desktop\Подсказки английский\finger-theatre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607" y="1446071"/>
            <a:ext cx="3624549" cy="5126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3319"/>
          </a:xfrm>
        </p:spPr>
        <p:txBody>
          <a:bodyPr/>
          <a:lstStyle/>
          <a:p>
            <a:r>
              <a:rPr lang="ru-RU" sz="3200" b="1" dirty="0" smtClean="0">
                <a:solidFill>
                  <a:srgbClr val="A40000"/>
                </a:solidFill>
              </a:rPr>
              <a:t>Продуктивность обработки информации</a:t>
            </a:r>
            <a:endParaRPr lang="ru-RU" sz="3200" dirty="0">
              <a:solidFill>
                <a:srgbClr val="A4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5422" y="1311007"/>
            <a:ext cx="8516038" cy="4990641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задания-загадки (например, «Отгадай животное», «Найди подарок»), ребусы, кроссворды; 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работа по тексту, поиск новых слов, выявление смысла прочитанного; 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выполнение аналогичного индивидуального задания (например, в классе составили рассказ о друге, составь рассказ о  маме и т.п.);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по итогам изученной темы ребята выполняют  и защищают проекты: «Моя семья», «Любимое животное», «Мой дом», «Мое любимое время года» и т. д.</a:t>
            </a:r>
          </a:p>
          <a:p>
            <a:pPr lvl="0"/>
            <a:endParaRPr lang="ru-RU" sz="2800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2981"/>
          </a:xfrm>
        </p:spPr>
        <p:txBody>
          <a:bodyPr/>
          <a:lstStyle/>
          <a:p>
            <a:r>
              <a:rPr lang="ru-RU" sz="3200" b="1" dirty="0" smtClean="0">
                <a:solidFill>
                  <a:srgbClr val="A40000"/>
                </a:solidFill>
              </a:rPr>
              <a:t>Кроссворды</a:t>
            </a:r>
            <a:endParaRPr lang="ru-RU" sz="3200" b="1" dirty="0">
              <a:solidFill>
                <a:srgbClr val="A40000"/>
              </a:solidFill>
            </a:endParaRPr>
          </a:p>
        </p:txBody>
      </p:sp>
      <p:pic>
        <p:nvPicPr>
          <p:cNvPr id="36866" name="Picture 2" descr="C:\Users\Настя\Desktop\Подсказки английский\page0001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691" y="1068637"/>
            <a:ext cx="4019739" cy="5395574"/>
          </a:xfrm>
          <a:prstGeom prst="rect">
            <a:avLst/>
          </a:prstGeom>
          <a:noFill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58" y="1101687"/>
            <a:ext cx="3780559" cy="534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A40000"/>
                </a:solidFill>
              </a:rPr>
              <a:t>Проект «Мой дом»</a:t>
            </a:r>
            <a:endParaRPr lang="ru-RU" dirty="0"/>
          </a:p>
        </p:txBody>
      </p:sp>
      <p:pic>
        <p:nvPicPr>
          <p:cNvPr id="48130" name="Picture 2" descr="C:\Users\Настя\Desktop\Подсказки английский\comm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6766" y="1529760"/>
            <a:ext cx="5233012" cy="4948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A40000"/>
                </a:solidFill>
              </a:rPr>
              <a:t>Коррекция высших психических функций</a:t>
            </a:r>
            <a:endParaRPr lang="ru-RU" sz="3200" dirty="0">
              <a:solidFill>
                <a:srgbClr val="A4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0506" y="1600200"/>
            <a:ext cx="8505022" cy="4525963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sz="3000" dirty="0" smtClean="0">
                <a:solidFill>
                  <a:srgbClr val="002060"/>
                </a:solidFill>
              </a:rPr>
              <a:t>Активное использование на уроках упражнений на развитие</a:t>
            </a:r>
          </a:p>
          <a:p>
            <a:pPr lvl="0"/>
            <a:r>
              <a:rPr lang="ru-RU" sz="3000" dirty="0" smtClean="0">
                <a:solidFill>
                  <a:srgbClr val="002060"/>
                </a:solidFill>
              </a:rPr>
              <a:t>памяти («Снежный ком», «Что пропало»),</a:t>
            </a:r>
          </a:p>
          <a:p>
            <a:pPr lvl="0"/>
            <a:r>
              <a:rPr lang="ru-RU" sz="3000" dirty="0" smtClean="0">
                <a:solidFill>
                  <a:srgbClr val="002060"/>
                </a:solidFill>
              </a:rPr>
              <a:t>внимания («Волшебное слово», «Слово в слове», «Расколдуй слово»), </a:t>
            </a:r>
          </a:p>
          <a:p>
            <a:pPr lvl="0"/>
            <a:r>
              <a:rPr lang="ru-RU" sz="3000" dirty="0" smtClean="0">
                <a:solidFill>
                  <a:srgbClr val="002060"/>
                </a:solidFill>
              </a:rPr>
              <a:t>мышления («Найди отличия», «Что лишнее»), </a:t>
            </a:r>
          </a:p>
          <a:p>
            <a:pPr lvl="0"/>
            <a:r>
              <a:rPr lang="ru-RU" sz="3000" dirty="0" smtClean="0">
                <a:solidFill>
                  <a:srgbClr val="002060"/>
                </a:solidFill>
              </a:rPr>
              <a:t>тренировки произношения и навыков чтения (рифмовки, скороговорки).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Принцип педагогического оптимизма и принцип  индивидуального и дифференцированного подхода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3651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основе оценивания деятельности обучающихся с ОВЗ </a:t>
            </a:r>
            <a:r>
              <a:rPr lang="ru-RU" sz="2400" dirty="0" smtClean="0">
                <a:solidFill>
                  <a:srgbClr val="002060"/>
                </a:solidFill>
              </a:rPr>
              <a:t>на уроке лежат такие принципы как </a:t>
            </a:r>
            <a:r>
              <a:rPr lang="ru-RU" sz="2400" b="1" dirty="0" smtClean="0">
                <a:solidFill>
                  <a:srgbClr val="002060"/>
                </a:solidFill>
              </a:rPr>
              <a:t>принцип педагогического оптимизма и принцип  индивидуального и дифференцированного подхода.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Данные принципы позволяют нам обеспечить гуманный и щадящий подход в процессе оценки достижений младших школьников, опираться на положительные эмоции, использовать различные меры поощрения для стимуляции активности обучающихся. 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Приемы оценивания деятельности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детей с ОВЗ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57" y="1410159"/>
            <a:ext cx="8505021" cy="4979623"/>
          </a:xfrm>
        </p:spPr>
        <p:txBody>
          <a:bodyPr/>
          <a:lstStyle/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Осуществлять оценку достижений учащихся в сопоставлении с их же предшествующими достижениями. Избегать сравнения достижений обучающихся с другими детьми. 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При обсуждении положительных результатов подчеркивать причины успехов школьника (усилие, старание, настроение, терпение, организованность, т.е. все то, что человек способен изменить в себе сам). 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Не  указывать при обсуждении причин неудач школьника на внутренние стабильные факторы (характер, уровень способностей, то, что ребенок сам изменить не может), внешние изменчивые факторы (удача и везение).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Использовать различные формы педагогических оценок – развернутые описательные виды оценки (устная или письменная характеристика выполненного задания, рейтинговая оценка и др.).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5184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Приемы оценивания деятельности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 детей с ОВЗ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9489" y="1277958"/>
            <a:ext cx="8367311" cy="5111826"/>
          </a:xfrm>
        </p:spPr>
        <p:txBody>
          <a:bodyPr/>
          <a:lstStyle/>
          <a:p>
            <a:pPr lvl="0"/>
            <a:r>
              <a:rPr lang="ru-RU" sz="2200" dirty="0" smtClean="0">
                <a:solidFill>
                  <a:srgbClr val="002060"/>
                </a:solidFill>
              </a:rPr>
              <a:t>Оценивать учеников в течение всего урока (оценка сочетательная). Не допускать поверхностное оценивание ответов школьников в начале каждого урока, а также в ходе освоения нового материала.</a:t>
            </a:r>
          </a:p>
          <a:p>
            <a:pPr lvl="0"/>
            <a:r>
              <a:rPr lang="ru-RU" sz="2200" dirty="0" smtClean="0">
                <a:solidFill>
                  <a:srgbClr val="002060"/>
                </a:solidFill>
              </a:rPr>
              <a:t>Использовать промежуточную оценку, чтобы отразить прогресс.</a:t>
            </a:r>
          </a:p>
          <a:p>
            <a:pPr lvl="0"/>
            <a:r>
              <a:rPr lang="ru-RU" sz="2200" dirty="0" smtClean="0">
                <a:solidFill>
                  <a:srgbClr val="002060"/>
                </a:solidFill>
              </a:rPr>
              <a:t>Разрешать ребенку переписывать работу, чтобы получить лучшую отметку (в дальнейшем учитывать отметку за переделанную работу).</a:t>
            </a:r>
          </a:p>
          <a:p>
            <a:pPr lvl="0"/>
            <a:r>
              <a:rPr lang="ru-RU" sz="2200" dirty="0" smtClean="0">
                <a:solidFill>
                  <a:srgbClr val="002060"/>
                </a:solidFill>
              </a:rPr>
              <a:t>Итоговую отметку выставлять не по среднеарифметическому принципу, а исходя из отметок по тестам, промежуточным работам с учетом старательности, прилежности в учебной деятельности.</a:t>
            </a:r>
          </a:p>
          <a:p>
            <a:pPr lvl="0"/>
            <a:r>
              <a:rPr lang="ru-RU" sz="2200" dirty="0" smtClean="0">
                <a:solidFill>
                  <a:srgbClr val="002060"/>
                </a:solidFill>
              </a:rPr>
              <a:t>Сочетать оценку учителя с самооценкой школьником своих достижений.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823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A40000"/>
                </a:solidFill>
              </a:rPr>
              <a:t>Применение </a:t>
            </a:r>
            <a:r>
              <a:rPr lang="ru-RU" sz="3200" b="1" dirty="0" err="1" smtClean="0">
                <a:solidFill>
                  <a:srgbClr val="A40000"/>
                </a:solidFill>
              </a:rPr>
              <a:t>здоровьесберегающих</a:t>
            </a:r>
            <a:r>
              <a:rPr lang="ru-RU" sz="3200" b="1" dirty="0" smtClean="0">
                <a:solidFill>
                  <a:srgbClr val="A40000"/>
                </a:solidFill>
              </a:rPr>
              <a:t> технологий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22024"/>
            <a:ext cx="8229600" cy="5155894"/>
          </a:xfrm>
        </p:spPr>
        <p:txBody>
          <a:bodyPr/>
          <a:lstStyle/>
          <a:p>
            <a:r>
              <a:rPr lang="ru-RU" sz="2200" dirty="0" smtClean="0">
                <a:solidFill>
                  <a:srgbClr val="002060"/>
                </a:solidFill>
              </a:rPr>
              <a:t>Речевая гимнастика (фонетическая разминка): короткие по содержанию динамические стихотворные тексты, которые способствуют подготовке к работе артикуляционного аппарата.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Используя </a:t>
            </a:r>
            <a:r>
              <a:rPr lang="ru-RU" sz="2200" dirty="0" err="1" smtClean="0">
                <a:solidFill>
                  <a:srgbClr val="002060"/>
                </a:solidFill>
              </a:rPr>
              <a:t>су-джок</a:t>
            </a:r>
            <a:r>
              <a:rPr lang="ru-RU" sz="2200" dirty="0" smtClean="0">
                <a:solidFill>
                  <a:srgbClr val="002060"/>
                </a:solidFill>
              </a:rPr>
              <a:t>, проводим массаж кистей, одновременно проговаривая знакомые рифмовки и считалки. 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С целью активизации работы обоих полушарий мозга проводим </a:t>
            </a:r>
            <a:r>
              <a:rPr lang="ru-RU" sz="2200" dirty="0" err="1" smtClean="0">
                <a:solidFill>
                  <a:srgbClr val="002060"/>
                </a:solidFill>
              </a:rPr>
              <a:t>кинезиологические</a:t>
            </a:r>
            <a:r>
              <a:rPr lang="ru-RU" sz="2200" dirty="0" smtClean="0">
                <a:solidFill>
                  <a:srgbClr val="002060"/>
                </a:solidFill>
              </a:rPr>
              <a:t> упражнения на уроке.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Предупреждению утомляемости способствуют: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Физкультминутки «Глаголы движения», «Части тела», «Счет».  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Подвижные игры «Поменяйся местами», «Степы». 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Использование моторно-мышечного метода обучения «Буквы на спинке», «Покажи жестами».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Цель обучения английскому языку</a:t>
            </a:r>
            <a:endParaRPr lang="ru-RU" sz="32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000" b="1" dirty="0" smtClean="0">
                <a:solidFill>
                  <a:schemeClr val="tx2"/>
                </a:solidFill>
                <a:cs typeface="Arial" pitchFamily="34" charset="0"/>
              </a:rPr>
              <a:t>развитие когнитивной сферы (восприятие, внимание, память, мышление, речь);</a:t>
            </a:r>
          </a:p>
          <a:p>
            <a:r>
              <a:rPr lang="ru-RU" sz="3000" b="1" dirty="0" smtClean="0">
                <a:solidFill>
                  <a:schemeClr val="tx2"/>
                </a:solidFill>
                <a:cs typeface="Arial" pitchFamily="34" charset="0"/>
              </a:rPr>
              <a:t>обогащение  знаниями об окружающем мире; </a:t>
            </a:r>
          </a:p>
          <a:p>
            <a:r>
              <a:rPr lang="ru-RU" sz="3000" b="1" dirty="0" smtClean="0">
                <a:solidFill>
                  <a:schemeClr val="tx2"/>
                </a:solidFill>
                <a:cs typeface="Arial" pitchFamily="34" charset="0"/>
              </a:rPr>
              <a:t>повышение учебной мотивации;</a:t>
            </a:r>
          </a:p>
          <a:p>
            <a:r>
              <a:rPr lang="ru-RU" sz="3000" b="1" dirty="0" smtClean="0">
                <a:solidFill>
                  <a:schemeClr val="tx2"/>
                </a:solidFill>
                <a:cs typeface="Arial" pitchFamily="34" charset="0"/>
              </a:rPr>
              <a:t>развитие эмоционально-волевой сферы;</a:t>
            </a:r>
          </a:p>
          <a:p>
            <a:r>
              <a:rPr lang="ru-RU" sz="3000" b="1" dirty="0" smtClean="0">
                <a:solidFill>
                  <a:schemeClr val="tx2"/>
                </a:solidFill>
                <a:cs typeface="Arial" pitchFamily="34" charset="0"/>
              </a:rPr>
              <a:t>формирование гармоничной личности.</a:t>
            </a:r>
            <a:endParaRPr lang="ru-RU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Использование  психолого-педагогических ресурсов  игровой деятельности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У детей с </a:t>
            </a:r>
            <a:r>
              <a:rPr lang="ru-RU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особыми образовательными потребностями доминирует </a:t>
            </a:r>
            <a:r>
              <a:rPr lang="ru-RU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игровая </a:t>
            </a:r>
            <a:r>
              <a:rPr lang="ru-RU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мотивация. </a:t>
            </a:r>
            <a:endParaRPr lang="ru-RU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Игра повышает интерес к знаниям, снижает уровень тревожности, создает ситуацию успеха. В результате повышается познавательная активность, формируется положительная учебная мотивация.</a:t>
            </a:r>
            <a:endParaRPr lang="ru-RU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7260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  <a:cs typeface="Arial" pitchFamily="34" charset="0"/>
              </a:rPr>
              <a:t>Обучающая функция</a:t>
            </a:r>
            <a:r>
              <a:rPr lang="ru-RU" dirty="0" smtClean="0">
                <a:solidFill>
                  <a:schemeClr val="tx2"/>
                </a:solidFill>
                <a:cs typeface="Arial" pitchFamily="34" charset="0"/>
              </a:rPr>
              <a:t> заключается в развитии памяти, внимания, восприятии информации, развитии </a:t>
            </a:r>
            <a:r>
              <a:rPr lang="ru-RU" dirty="0" err="1" smtClean="0">
                <a:solidFill>
                  <a:schemeClr val="tx2"/>
                </a:solidFill>
                <a:cs typeface="Arial" pitchFamily="34" charset="0"/>
              </a:rPr>
              <a:t>общеучебных</a:t>
            </a:r>
            <a:r>
              <a:rPr lang="ru-RU" dirty="0" smtClean="0">
                <a:solidFill>
                  <a:schemeClr val="tx2"/>
                </a:solidFill>
                <a:cs typeface="Arial" pitchFamily="34" charset="0"/>
              </a:rPr>
              <a:t> навыков, а также навыков владения иностранным языком.</a:t>
            </a:r>
          </a:p>
          <a:p>
            <a:r>
              <a:rPr lang="ru-RU" b="1" dirty="0" smtClean="0">
                <a:solidFill>
                  <a:schemeClr val="tx2"/>
                </a:solidFill>
                <a:cs typeface="Arial" pitchFamily="34" charset="0"/>
              </a:rPr>
              <a:t>Воспитательная функция</a:t>
            </a:r>
            <a:r>
              <a:rPr lang="ru-RU" dirty="0" smtClean="0">
                <a:solidFill>
                  <a:schemeClr val="tx2"/>
                </a:solidFill>
                <a:cs typeface="Arial" pitchFamily="34" charset="0"/>
              </a:rPr>
              <a:t> заключается в воспитании внимательного, гуманного отношения к партнеру по игре; также развивается чувство взаимопомощи и </a:t>
            </a:r>
            <a:r>
              <a:rPr lang="ru-RU" dirty="0" err="1" smtClean="0">
                <a:solidFill>
                  <a:schemeClr val="tx2"/>
                </a:solidFill>
                <a:cs typeface="Arial" pitchFamily="34" charset="0"/>
              </a:rPr>
              <a:t>взаимоподдержки</a:t>
            </a:r>
            <a:r>
              <a:rPr lang="ru-RU" dirty="0" smtClean="0">
                <a:solidFill>
                  <a:schemeClr val="tx2"/>
                </a:solidFill>
                <a:cs typeface="Arial" pitchFamily="34" charset="0"/>
              </a:rPr>
              <a:t>. </a:t>
            </a:r>
          </a:p>
          <a:p>
            <a:r>
              <a:rPr lang="ru-RU" b="1" dirty="0" smtClean="0">
                <a:solidFill>
                  <a:schemeClr val="tx2"/>
                </a:solidFill>
                <a:cs typeface="Arial" pitchFamily="34" charset="0"/>
              </a:rPr>
              <a:t>Развлекательная функция</a:t>
            </a:r>
            <a:r>
              <a:rPr lang="ru-RU" dirty="0" smtClean="0">
                <a:solidFill>
                  <a:schemeClr val="tx2"/>
                </a:solidFill>
                <a:cs typeface="Arial" pitchFamily="34" charset="0"/>
              </a:rPr>
              <a:t> состоит в создании благоприятной атмосферы на уроке, превращение урока в интересное, необычное событие, удивительное приключение.</a:t>
            </a:r>
          </a:p>
          <a:p>
            <a:r>
              <a:rPr lang="ru-RU" b="1" dirty="0" smtClean="0">
                <a:solidFill>
                  <a:schemeClr val="tx2"/>
                </a:solidFill>
                <a:cs typeface="Arial" pitchFamily="34" charset="0"/>
              </a:rPr>
              <a:t>Коммуникативная функция</a:t>
            </a:r>
            <a:r>
              <a:rPr lang="ru-RU" dirty="0" smtClean="0">
                <a:solidFill>
                  <a:schemeClr val="tx2"/>
                </a:solidFill>
                <a:cs typeface="Arial" pitchFamily="34" charset="0"/>
              </a:rPr>
              <a:t> заключается в создании атмосферы иноязычного общения, объединении коллектива учащихся.</a:t>
            </a:r>
          </a:p>
          <a:p>
            <a:r>
              <a:rPr lang="ru-RU" b="1" dirty="0" smtClean="0">
                <a:solidFill>
                  <a:schemeClr val="tx2"/>
                </a:solidFill>
                <a:cs typeface="Arial" pitchFamily="34" charset="0"/>
              </a:rPr>
              <a:t>Релаксационная функция</a:t>
            </a:r>
            <a:r>
              <a:rPr lang="ru-RU" dirty="0" smtClean="0">
                <a:solidFill>
                  <a:schemeClr val="tx2"/>
                </a:solidFill>
                <a:cs typeface="Arial" pitchFamily="34" charset="0"/>
              </a:rPr>
              <a:t> заключается в снятии эмоционального напряжения, вызванного нагрузкой на нервную систему при обучении иностранному языку.</a:t>
            </a:r>
          </a:p>
          <a:p>
            <a:r>
              <a:rPr lang="ru-RU" b="1" dirty="0" smtClean="0">
                <a:solidFill>
                  <a:schemeClr val="tx2"/>
                </a:solidFill>
                <a:cs typeface="Arial" pitchFamily="34" charset="0"/>
              </a:rPr>
              <a:t>Развивающая функция</a:t>
            </a:r>
            <a:r>
              <a:rPr lang="ru-RU" dirty="0" smtClean="0">
                <a:solidFill>
                  <a:schemeClr val="tx2"/>
                </a:solidFill>
                <a:cs typeface="Arial" pitchFamily="34" charset="0"/>
              </a:rPr>
              <a:t> направлена на гармоничное развитие личностных качеств для активизации речевых возможностей личности.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/>
                <a:cs typeface="Arial" pitchFamily="34" charset="0"/>
              </a:rPr>
              <a:t>Функции игровой деятельности  на уроках английского языка</a:t>
            </a:r>
            <a:endParaRPr lang="ru-RU" sz="3200" b="1" dirty="0"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853371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  <a:cs typeface="Arial" pitchFamily="34" charset="0"/>
              </a:rPr>
              <a:t>Фонетические игры: </a:t>
            </a:r>
            <a:r>
              <a:rPr lang="ru-RU" dirty="0" smtClean="0">
                <a:solidFill>
                  <a:schemeClr val="tx2"/>
                </a:solidFill>
                <a:cs typeface="Arial" pitchFamily="34" charset="0"/>
              </a:rPr>
              <a:t>«Какой звук я загадала?», «Поймай звук», «Узнай по голосу».</a:t>
            </a:r>
          </a:p>
          <a:p>
            <a:r>
              <a:rPr lang="ru-RU" b="1" dirty="0" smtClean="0">
                <a:solidFill>
                  <a:schemeClr val="tx2"/>
                </a:solidFill>
                <a:cs typeface="Arial" pitchFamily="34" charset="0"/>
              </a:rPr>
              <a:t>Лексические игры</a:t>
            </a:r>
            <a:r>
              <a:rPr lang="ru-RU" dirty="0" smtClean="0">
                <a:solidFill>
                  <a:schemeClr val="tx2"/>
                </a:solidFill>
                <a:cs typeface="Arial" pitchFamily="34" charset="0"/>
              </a:rPr>
              <a:t>: «Снежный ком», «Что пропало?», «Волшебный мешочек».</a:t>
            </a:r>
          </a:p>
          <a:p>
            <a:r>
              <a:rPr lang="ru-RU" b="1" dirty="0" smtClean="0">
                <a:solidFill>
                  <a:schemeClr val="tx2"/>
                </a:solidFill>
                <a:cs typeface="Arial" pitchFamily="34" charset="0"/>
              </a:rPr>
              <a:t>Грамматические игры</a:t>
            </a:r>
            <a:r>
              <a:rPr lang="ru-RU" dirty="0" smtClean="0">
                <a:solidFill>
                  <a:schemeClr val="tx2"/>
                </a:solidFill>
                <a:cs typeface="Arial" pitchFamily="34" charset="0"/>
              </a:rPr>
              <a:t>: «Пантомима», «Скорый поезд».</a:t>
            </a:r>
          </a:p>
          <a:p>
            <a:r>
              <a:rPr lang="ru-RU" b="1" dirty="0" smtClean="0">
                <a:solidFill>
                  <a:schemeClr val="tx2"/>
                </a:solidFill>
                <a:cs typeface="Arial" pitchFamily="34" charset="0"/>
              </a:rPr>
              <a:t>Орфографические игры: </a:t>
            </a:r>
            <a:r>
              <a:rPr lang="ru-RU" dirty="0" smtClean="0">
                <a:solidFill>
                  <a:schemeClr val="tx2"/>
                </a:solidFill>
                <a:cs typeface="Arial" pitchFamily="34" charset="0"/>
              </a:rPr>
              <a:t>«Змейка».</a:t>
            </a:r>
          </a:p>
          <a:p>
            <a:r>
              <a:rPr lang="ru-RU" b="1" dirty="0" err="1" smtClean="0">
                <a:solidFill>
                  <a:schemeClr val="tx2"/>
                </a:solidFill>
                <a:cs typeface="Arial" pitchFamily="34" charset="0"/>
              </a:rPr>
              <a:t>Аудитивные</a:t>
            </a:r>
            <a:r>
              <a:rPr lang="ru-RU" b="1" dirty="0" smtClean="0">
                <a:solidFill>
                  <a:schemeClr val="tx2"/>
                </a:solidFill>
                <a:cs typeface="Arial" pitchFamily="34" charset="0"/>
              </a:rPr>
              <a:t> игры: </a:t>
            </a:r>
            <a:r>
              <a:rPr lang="ru-RU" dirty="0" smtClean="0">
                <a:solidFill>
                  <a:schemeClr val="tx2"/>
                </a:solidFill>
                <a:cs typeface="Arial" pitchFamily="34" charset="0"/>
              </a:rPr>
              <a:t>«Времена года», «Зоопарк».</a:t>
            </a:r>
          </a:p>
          <a:p>
            <a:r>
              <a:rPr lang="ru-RU" b="1" dirty="0" smtClean="0">
                <a:solidFill>
                  <a:schemeClr val="tx2"/>
                </a:solidFill>
                <a:cs typeface="Arial" pitchFamily="34" charset="0"/>
              </a:rPr>
              <a:t>Сюжетно-ролевые игры: </a:t>
            </a:r>
            <a:r>
              <a:rPr lang="ru-RU" dirty="0" smtClean="0">
                <a:solidFill>
                  <a:schemeClr val="tx2"/>
                </a:solidFill>
                <a:cs typeface="Arial" pitchFamily="34" charset="0"/>
              </a:rPr>
              <a:t>«Магазин», «Больница», «Школа».</a:t>
            </a:r>
          </a:p>
          <a:p>
            <a:r>
              <a:rPr lang="ru-RU" b="1" dirty="0" smtClean="0">
                <a:solidFill>
                  <a:schemeClr val="tx2"/>
                </a:solidFill>
                <a:cs typeface="Arial" pitchFamily="34" charset="0"/>
              </a:rPr>
              <a:t>Деловые игры.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145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/>
                <a:cs typeface="Arial" pitchFamily="34" charset="0"/>
              </a:rPr>
              <a:t>Классификация игр на уроках английского языка</a:t>
            </a:r>
            <a:endParaRPr lang="ru-RU" sz="3200" b="1" dirty="0"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8472" y="319489"/>
            <a:ext cx="8494005" cy="608131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   </a:t>
            </a:r>
            <a:r>
              <a:rPr lang="ru-RU" sz="2600" b="1" dirty="0" smtClean="0">
                <a:solidFill>
                  <a:schemeClr val="tx2"/>
                </a:solidFill>
              </a:rPr>
              <a:t>Благодаря созданию оптимальных психолого-педагогических условий обучения, мы выстраиваем вокруг ребенка с </a:t>
            </a:r>
            <a:r>
              <a:rPr lang="ru-RU" sz="2600" b="1" dirty="0" smtClean="0">
                <a:solidFill>
                  <a:schemeClr val="tx2"/>
                </a:solidFill>
              </a:rPr>
              <a:t>особыми образовательными потребностями реабилитирующее</a:t>
            </a:r>
            <a:r>
              <a:rPr lang="ru-RU" sz="2600" b="1" dirty="0" smtClean="0">
                <a:solidFill>
                  <a:schemeClr val="tx2"/>
                </a:solidFill>
              </a:rPr>
              <a:t>, развивающее пространство, помогая ему реализовать себя как полноценную личность в рамках учебного процесса даже такого сложного предмета, как английский язык.</a:t>
            </a:r>
            <a:endParaRPr lang="ru-RU" sz="26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Настя\Desktop\Подсказки английский\ae900b462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620" y="3657598"/>
            <a:ext cx="4281887" cy="2957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25658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нарушение </a:t>
            </a:r>
            <a:r>
              <a:rPr lang="ru-RU" b="1" dirty="0" err="1" smtClean="0">
                <a:solidFill>
                  <a:schemeClr val="tx2"/>
                </a:solidFill>
              </a:rPr>
              <a:t>речедвигательного</a:t>
            </a:r>
            <a:r>
              <a:rPr lang="ru-RU" b="1" dirty="0" smtClean="0">
                <a:solidFill>
                  <a:schemeClr val="tx2"/>
                </a:solidFill>
              </a:rPr>
              <a:t> и речеслухового анализаторов;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скудный словарный запас;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пониженная способностью к восприятию звуков (фонематический слух);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дефекты произношения;</a:t>
            </a:r>
          </a:p>
          <a:p>
            <a:r>
              <a:rPr lang="ru-RU" b="1" dirty="0" err="1" smtClean="0">
                <a:solidFill>
                  <a:schemeClr val="tx2"/>
                </a:solidFill>
              </a:rPr>
              <a:t>аграмматизм</a:t>
            </a:r>
            <a:r>
              <a:rPr lang="ru-RU" b="1" dirty="0" smtClean="0">
                <a:solidFill>
                  <a:schemeClr val="tx2"/>
                </a:solidFill>
              </a:rPr>
              <a:t>;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нарушения в развитии познавательных процессов;</a:t>
            </a:r>
          </a:p>
          <a:p>
            <a:r>
              <a:rPr lang="ru-RU" b="1" dirty="0" err="1" smtClean="0">
                <a:solidFill>
                  <a:schemeClr val="tx2"/>
                </a:solidFill>
              </a:rPr>
              <a:t>несформированность</a:t>
            </a:r>
            <a:r>
              <a:rPr lang="ru-RU" b="1" dirty="0" smtClean="0">
                <a:solidFill>
                  <a:schemeClr val="tx2"/>
                </a:solidFill>
              </a:rPr>
              <a:t> эмоционально-волевой сферы;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низкая работоспособность, повышенная утомляемость.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/>
              </a:rPr>
              <a:t>Особенности психического развития </a:t>
            </a:r>
            <a:br>
              <a:rPr lang="ru-RU" sz="3200" b="1" dirty="0" smtClean="0">
                <a:solidFill>
                  <a:srgbClr val="C00000"/>
                </a:solidFill>
                <a:effectLst/>
              </a:rPr>
            </a:br>
            <a:r>
              <a:rPr lang="ru-RU" sz="3200" b="1" dirty="0" smtClean="0">
                <a:solidFill>
                  <a:srgbClr val="C00000"/>
                </a:solidFill>
                <a:effectLst/>
              </a:rPr>
              <a:t>детей с ОВЗ</a:t>
            </a:r>
            <a:endParaRPr lang="ru-RU" sz="3200" b="1" dirty="0"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3285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замедленно происходит усвоение лексического материала, синтаксических конструкций и их активное использование в устной речи; </a:t>
            </a:r>
          </a:p>
          <a:p>
            <a:r>
              <a:rPr 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затруднено восприятие грамматических категорий и их применение на практике; </a:t>
            </a:r>
          </a:p>
          <a:p>
            <a:r>
              <a:rPr 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характерно возникновение проблем при слушании (</a:t>
            </a:r>
            <a:r>
              <a:rPr lang="ru-RU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аудировании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 устной речи, особенно связных текстов; </a:t>
            </a:r>
          </a:p>
          <a:p>
            <a:r>
              <a:rPr 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трудности во </a:t>
            </a:r>
            <a:r>
              <a:rPr lang="ru-RU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внеситуативном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усвоении форм диалогической речи.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Трудности в процессе обучения</a:t>
            </a:r>
            <a:endParaRPr lang="ru-RU" sz="3200" b="1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217" y="406840"/>
            <a:ext cx="8229600" cy="793999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Адаптированная программа обучения английскому языку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4573" y="1311007"/>
            <a:ext cx="8438921" cy="5023693"/>
          </a:xfrm>
        </p:spPr>
        <p:txBody>
          <a:bodyPr/>
          <a:lstStyle/>
          <a:p>
            <a:r>
              <a:rPr lang="ru-RU" sz="2100" dirty="0" smtClean="0">
                <a:solidFill>
                  <a:srgbClr val="002060"/>
                </a:solidFill>
              </a:rPr>
              <a:t>Требования к практическому овладению каждым видом речевой деятельности на английском языке определяются адаптированной программой обучения в каждом классе и учитывают индивидуальные возможности и потребности школьников с ОВЗ. 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Педагогу необходимо  адаптировать содержание учебного материала, выделяя в каждой теме базовый объем, подлежащий многократному закреплению, дифференцировать задания в зависимости от конкретных коррекционно-развивающих задач.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Важно применять адекватные возможностям и потребностям обучающихся современные технологии, методы, приемы и  формы организации учебной деятельности.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Следует адаптировать имеющиеся или разработать новые учебные и дидактические материалы.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481328"/>
            <a:ext cx="8712968" cy="4820320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Адаптированная программа для младших школьников с  ОВЗ не предлагает сокращения тематических разделов, однако объем изучаемого лексического, синтаксического и грамматического материала уменьшается.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Изменяется  объём лексического материала. Следует исключить малоупотребительную лексику, расширять словарный запас на основе интернациональных слов. 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Значительно изменён объём изучаемого грамматического материала. Исключён из изучения материал, представляющий для учащихся определённую сложность в усвоении и малую практическую значимость. Следует помнить, что сложные грамматические конструкции и клише учащимися не будут усвоены, т.к. у них низкий уровень развития родного языка. Однако важно проводить эту работу с целью ознакомления.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Основные отличия в обучении английскому языку детей с ОВЗ</a:t>
            </a:r>
            <a:endParaRPr lang="ru-RU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099" y="660228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A40000"/>
                </a:solidFill>
              </a:rPr>
              <a:t>Основные принципы коррекционно-развивающего обучения</a:t>
            </a:r>
            <a:endParaRPr lang="ru-RU" sz="3200" b="1" dirty="0">
              <a:solidFill>
                <a:srgbClr val="A4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9315" y="1961002"/>
            <a:ext cx="7662231" cy="462786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Мотивация к обучению.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Динамичность восприятия.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Продуктивность обработки информации.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Коррекция высших психических функций.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196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A40000"/>
                </a:solidFill>
              </a:rPr>
              <a:t>Мотивация к обучению</a:t>
            </a:r>
            <a:endParaRPr lang="ru-RU" sz="3200" dirty="0">
              <a:solidFill>
                <a:srgbClr val="A4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24569"/>
            <a:ext cx="8229600" cy="5343179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Учитель стремится к </a:t>
            </a:r>
            <a:r>
              <a:rPr lang="ru-RU" sz="2000" b="1" dirty="0" smtClean="0">
                <a:solidFill>
                  <a:srgbClr val="002060"/>
                </a:solidFill>
              </a:rPr>
              <a:t>созданию ситуации успеха</a:t>
            </a:r>
            <a:r>
              <a:rPr lang="ru-RU" sz="2000" dirty="0" smtClean="0">
                <a:solidFill>
                  <a:srgbClr val="002060"/>
                </a:solidFill>
              </a:rPr>
              <a:t>, атмосферы доброжелательности и психологической безопасности для каждого ученика на уроке, поощряет малейший прогресс. Педагогический прогноз строится на основе педагогического оптимизма.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Уверенность ребенка в поддержке учителя </a:t>
            </a:r>
            <a:r>
              <a:rPr lang="ru-RU" sz="2000" dirty="0" smtClean="0">
                <a:solidFill>
                  <a:srgbClr val="002060"/>
                </a:solidFill>
              </a:rPr>
              <a:t>(подсказка или опора по схеме «забыл – повторю – вспомню – сделаю»). Для учащихся специально разработаны памятки – алгоритмы устного ответа, работы с текстом, </a:t>
            </a:r>
            <a:r>
              <a:rPr lang="ru-RU" sz="2000" dirty="0" err="1" smtClean="0">
                <a:solidFill>
                  <a:srgbClr val="002060"/>
                </a:solidFill>
              </a:rPr>
              <a:t>аудирования</a:t>
            </a:r>
            <a:r>
              <a:rPr lang="ru-RU" sz="2000" dirty="0" smtClean="0">
                <a:solidFill>
                  <a:srgbClr val="002060"/>
                </a:solidFill>
              </a:rPr>
              <a:t>, памятка по выполнению домашнего задания. 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Учет «зоны ближайшего развития». </a:t>
            </a:r>
            <a:r>
              <a:rPr lang="ru-RU" sz="2000" dirty="0" smtClean="0">
                <a:solidFill>
                  <a:srgbClr val="002060"/>
                </a:solidFill>
              </a:rPr>
              <a:t>Должна быть оптимальная степень сложности материала: он не должен быть слишком легким и слишком сложным. Материал должен быть сложен в такой степени, чтобы учащийся мог бы справиться с ним при наличии усилий и некоторой помощи взрослого.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1385</Words>
  <Application>Microsoft Office PowerPoint</Application>
  <PresentationFormat>Экран (4:3)</PresentationFormat>
  <Paragraphs>120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Учитель  английского языка,  педагог-психолог Загирная А. В. МАОУ СОШ № 44</vt:lpstr>
      <vt:lpstr>Возможно ли обучать английскому языку детей с ОВЗ?</vt:lpstr>
      <vt:lpstr>Цель обучения английскому языку</vt:lpstr>
      <vt:lpstr>Особенности психического развития  детей с ОВЗ</vt:lpstr>
      <vt:lpstr>Трудности в процессе обучения</vt:lpstr>
      <vt:lpstr>Адаптированная программа обучения английскому языку</vt:lpstr>
      <vt:lpstr>Основные отличия в обучении английскому языку детей с ОВЗ</vt:lpstr>
      <vt:lpstr>Основные принципы коррекционно-развивающего обучения</vt:lpstr>
      <vt:lpstr>Мотивация к обучению</vt:lpstr>
      <vt:lpstr>Памятка «Вслед за диктором» </vt:lpstr>
      <vt:lpstr>Динамичность восприятия</vt:lpstr>
      <vt:lpstr>Слайд 12</vt:lpstr>
      <vt:lpstr>Слайд 13</vt:lpstr>
      <vt:lpstr>Слайд 14</vt:lpstr>
      <vt:lpstr>Слайд 15</vt:lpstr>
      <vt:lpstr>Слайд 16</vt:lpstr>
      <vt:lpstr>Динамичность восприятия</vt:lpstr>
      <vt:lpstr>Слайд 18</vt:lpstr>
      <vt:lpstr>Настольно-печатные игры</vt:lpstr>
      <vt:lpstr>Игры с прищепками</vt:lpstr>
      <vt:lpstr>«Пальчиковые игры»</vt:lpstr>
      <vt:lpstr>Продуктивность обработки информации</vt:lpstr>
      <vt:lpstr>Кроссворды</vt:lpstr>
      <vt:lpstr>Проект «Мой дом»</vt:lpstr>
      <vt:lpstr>Коррекция высших психических функций</vt:lpstr>
      <vt:lpstr>Принцип педагогического оптимизма и принцип  индивидуального и дифференцированного подхода.</vt:lpstr>
      <vt:lpstr>Приемы оценивания деятельности  детей с ОВЗ</vt:lpstr>
      <vt:lpstr>Приемы оценивания деятельности  детей с ОВЗ</vt:lpstr>
      <vt:lpstr>Применение здоровьесберегающих технологий</vt:lpstr>
      <vt:lpstr>Использование  психолого-педагогических ресурсов  игровой деятельности</vt:lpstr>
      <vt:lpstr>Функции игровой деятельности  на уроках английского языка</vt:lpstr>
      <vt:lpstr>Классификация игр на уроках английского языка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Идиомы английского языка</dc:title>
  <dc:creator>Алексей</dc:creator>
  <cp:lastModifiedBy>Настя</cp:lastModifiedBy>
  <cp:revision>152</cp:revision>
  <dcterms:modified xsi:type="dcterms:W3CDTF">2019-03-29T06:43:22Z</dcterms:modified>
</cp:coreProperties>
</file>