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B5BFE-3C7B-4BCE-A654-38AA9CD6F43E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832DC-D787-4522-892A-A85400A10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52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832DC-D787-4522-892A-A85400A1017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47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832DC-D787-4522-892A-A85400A1017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8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_1973@sib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282171"/>
            <a:ext cx="524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Зональненская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СОШ» Томского района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9195" y="2420888"/>
            <a:ext cx="54363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формы оценивания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введения ФГОС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44371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Плотникова Н.Н., </a:t>
            </a:r>
          </a:p>
          <a:p>
            <a:r>
              <a:rPr lang="ru-RU" b="1" dirty="0"/>
              <a:t>у</a:t>
            </a:r>
            <a:r>
              <a:rPr lang="ru-RU" b="1" dirty="0" smtClean="0"/>
              <a:t>читель английского языка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556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327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35896" y="317847"/>
            <a:ext cx="413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«Карты понятий»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Кластер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52138"/>
            <a:ext cx="5735434" cy="299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Image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3573016"/>
            <a:ext cx="6125599" cy="3101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93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327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7864" y="260648"/>
            <a:ext cx="4531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Методика «Составления тестов»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6" descr="Литература 0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532"/>
          <a:stretch/>
        </p:blipFill>
        <p:spPr>
          <a:xfrm>
            <a:off x="467544" y="716641"/>
            <a:ext cx="4655665" cy="3168352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68" y="3638178"/>
            <a:ext cx="5450904" cy="301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3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" y="244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48720" y="332656"/>
            <a:ext cx="3942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происходят изменения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124744"/>
            <a:ext cx="63904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altLang="ru-RU" i="1" dirty="0" smtClean="0">
                <a:solidFill>
                  <a:schemeClr val="tx2"/>
                </a:solidFill>
              </a:rPr>
              <a:t>        </a:t>
            </a:r>
            <a:r>
              <a:rPr lang="ru-RU" altLang="ru-RU" sz="2000" i="1" dirty="0" smtClean="0">
                <a:solidFill>
                  <a:schemeClr val="tx2"/>
                </a:solidFill>
              </a:rPr>
              <a:t>Ученики </a:t>
            </a:r>
            <a:r>
              <a:rPr lang="ru-RU" altLang="ru-RU" sz="2000" i="1" dirty="0">
                <a:solidFill>
                  <a:schemeClr val="tx2"/>
                </a:solidFill>
              </a:rPr>
              <a:t>внимательно изучают все свои отметки по теме, анализируют, какой тип работы им удается лучше, какой хуже, размышляют, что делать для повышения результатов. </a:t>
            </a:r>
            <a:r>
              <a:rPr lang="ru-RU" altLang="ru-RU" sz="2000" i="1" dirty="0" smtClean="0">
                <a:solidFill>
                  <a:schemeClr val="tx2"/>
                </a:solidFill>
              </a:rPr>
              <a:t> Полностью </a:t>
            </a:r>
            <a:r>
              <a:rPr lang="ru-RU" altLang="ru-RU" sz="2000" i="1" dirty="0">
                <a:solidFill>
                  <a:schemeClr val="tx2"/>
                </a:solidFill>
              </a:rPr>
              <a:t>исключается ситуация, когда школьник не понимает, почему у него выходит та или иная отметка за отчетный период, слишком поздно узнает о том, что нужно начать больше уделять внимания предмету.</a:t>
            </a:r>
          </a:p>
          <a:p>
            <a:pPr lvl="1" algn="just"/>
            <a:r>
              <a:rPr lang="ru-RU" altLang="ru-RU" sz="2000" i="1" dirty="0" smtClean="0">
                <a:solidFill>
                  <a:schemeClr val="tx2"/>
                </a:solidFill>
              </a:rPr>
              <a:t>       Учитель </a:t>
            </a:r>
            <a:r>
              <a:rPr lang="ru-RU" altLang="ru-RU" sz="2000" i="1" dirty="0">
                <a:solidFill>
                  <a:schemeClr val="tx2"/>
                </a:solidFill>
              </a:rPr>
              <a:t>гораздо лучше узнает учеников, их отношения становятся более доверительными.</a:t>
            </a:r>
          </a:p>
          <a:p>
            <a:pPr lvl="1" algn="just"/>
            <a:r>
              <a:rPr lang="ru-RU" altLang="ru-RU" sz="2000" i="1" dirty="0" smtClean="0">
                <a:solidFill>
                  <a:schemeClr val="tx2"/>
                </a:solidFill>
              </a:rPr>
              <a:t>        Дети </a:t>
            </a:r>
            <a:r>
              <a:rPr lang="ru-RU" altLang="ru-RU" sz="2000" i="1" dirty="0">
                <a:solidFill>
                  <a:schemeClr val="tx2"/>
                </a:solidFill>
              </a:rPr>
              <a:t>понимают важность умения адекватно оценивать себя, что является  первым шагом к решению </a:t>
            </a:r>
            <a:r>
              <a:rPr lang="ru-RU" altLang="ru-RU" sz="2000" i="1" dirty="0" smtClean="0">
                <a:solidFill>
                  <a:schemeClr val="tx2"/>
                </a:solidFill>
              </a:rPr>
              <a:t>проблемы.</a:t>
            </a:r>
            <a:endParaRPr lang="ru-RU" altLang="ru-RU" sz="2000" i="1" dirty="0">
              <a:solidFill>
                <a:schemeClr val="tx2"/>
              </a:solidFill>
            </a:endParaRPr>
          </a:p>
          <a:p>
            <a:pPr lvl="1" algn="just"/>
            <a:r>
              <a:rPr lang="ru-RU" altLang="ru-RU" sz="2000" i="1" dirty="0" smtClean="0">
                <a:solidFill>
                  <a:schemeClr val="tx2"/>
                </a:solidFill>
              </a:rPr>
              <a:t>      Появляется </a:t>
            </a:r>
            <a:r>
              <a:rPr lang="ru-RU" altLang="ru-RU" sz="2000" i="1" dirty="0">
                <a:solidFill>
                  <a:schemeClr val="tx2"/>
                </a:solidFill>
              </a:rPr>
              <a:t>письменный план действий на ближайший период с целью повышения качества знаний.</a:t>
            </a:r>
          </a:p>
        </p:txBody>
      </p:sp>
    </p:spTree>
    <p:extLst>
      <p:ext uri="{BB962C8B-B14F-4D97-AF65-F5344CB8AC3E}">
        <p14:creationId xmlns:p14="http://schemas.microsoft.com/office/powerpoint/2010/main" val="23363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" y="-30327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9912" y="400955"/>
            <a:ext cx="3942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происходят изменения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6057" y="1556792"/>
            <a:ext cx="6390456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ru-RU" altLang="ru-RU" sz="2400" i="1" dirty="0">
                <a:solidFill>
                  <a:schemeClr val="tx2"/>
                </a:solidFill>
              </a:rPr>
              <a:t>Работа требует активного участия учащихся. Благодаря соучастию в оценивании ученики  глубже погружаются в материал и развивают навыки </a:t>
            </a:r>
            <a:r>
              <a:rPr lang="ru-RU" altLang="ru-RU" sz="2400" i="1" dirty="0" err="1">
                <a:solidFill>
                  <a:schemeClr val="tx2"/>
                </a:solidFill>
              </a:rPr>
              <a:t>самооценивания</a:t>
            </a:r>
            <a:r>
              <a:rPr lang="ru-RU" altLang="ru-RU" sz="2400" i="1" dirty="0">
                <a:solidFill>
                  <a:schemeClr val="tx2"/>
                </a:solidFill>
              </a:rPr>
              <a:t>. </a:t>
            </a:r>
          </a:p>
          <a:p>
            <a:pPr algn="just">
              <a:lnSpc>
                <a:spcPct val="105000"/>
              </a:lnSpc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ru-RU" altLang="ru-RU" sz="2400" i="1" dirty="0">
                <a:solidFill>
                  <a:schemeClr val="tx2"/>
                </a:solidFill>
              </a:rPr>
              <a:t> Кроме того, растёт их учебная мотивация, поскольку дети  видят заинтересованность преподавателей,  стремящихся помочь им стать успешными в учёбе.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chemeClr val="bg2"/>
              </a:buClr>
              <a:buSzPct val="75000"/>
            </a:pPr>
            <a:endParaRPr lang="ru-RU" altLang="ru-RU" i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95936" y="332656"/>
            <a:ext cx="3942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происходят изменения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196752"/>
            <a:ext cx="6318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altLang="zh-CN" sz="2000" i="1" dirty="0">
              <a:solidFill>
                <a:schemeClr val="tx2"/>
              </a:solidFill>
            </a:endParaRPr>
          </a:p>
          <a:p>
            <a:pPr algn="just"/>
            <a:r>
              <a:rPr lang="ru-RU" altLang="zh-CN" sz="2000" b="1" i="1" dirty="0">
                <a:solidFill>
                  <a:schemeClr val="tx2"/>
                </a:solidFill>
              </a:rPr>
              <a:t>Использование данной </a:t>
            </a:r>
            <a:r>
              <a:rPr lang="ru-RU" altLang="zh-CN" sz="2000" b="1" i="1" dirty="0" smtClean="0">
                <a:solidFill>
                  <a:schemeClr val="tx2"/>
                </a:solidFill>
              </a:rPr>
              <a:t>технологии  </a:t>
            </a:r>
            <a:r>
              <a:rPr lang="ru-RU" altLang="zh-CN" sz="2000" b="1" i="1" dirty="0">
                <a:solidFill>
                  <a:schemeClr val="tx2"/>
                </a:solidFill>
              </a:rPr>
              <a:t>позволяет учителю развернуть образовательный процесс таким образом, что становится понятной степень усвоения знаний по определенной теме не только учителю, но и ученику, что особенно важно в связи с переходом школы на новые образовательные стандарты.</a:t>
            </a:r>
          </a:p>
        </p:txBody>
      </p:sp>
    </p:spTree>
    <p:extLst>
      <p:ext uri="{BB962C8B-B14F-4D97-AF65-F5344CB8AC3E}">
        <p14:creationId xmlns:p14="http://schemas.microsoft.com/office/powerpoint/2010/main" val="3422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328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00813" y="4365104"/>
            <a:ext cx="4471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 к сотрудничеству!</a:t>
            </a:r>
          </a:p>
          <a:p>
            <a:pPr algn="ctr"/>
            <a:endParaRPr lang="ru-RU" b="1" dirty="0" smtClean="0">
              <a:hlinkClick r:id="rId3"/>
            </a:endParaRPr>
          </a:p>
          <a:p>
            <a:endParaRPr lang="ru-RU" dirty="0"/>
          </a:p>
        </p:txBody>
      </p:sp>
      <p:pic>
        <p:nvPicPr>
          <p:cNvPr id="6" name="Рисунок 5" descr="C:\Users\Администратор\AppData\Local\Microsoft\Windows\Temporary Internet Files\Content.Word\IMG_3966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48" b="9053"/>
          <a:stretch/>
        </p:blipFill>
        <p:spPr bwMode="auto">
          <a:xfrm>
            <a:off x="4593707" y="384386"/>
            <a:ext cx="2485758" cy="3599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34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40" y="404664"/>
            <a:ext cx="52245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сегодня необходимы 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подходы к оцениванию?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9790" y="1477797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ФГОС: три группы результатов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(регулятивные, познавательные, коммуникативные)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45196" y="4581128"/>
            <a:ext cx="540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«оценивание для обучения, в которое педагог вовлекает каждого ученика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М.А., Улановская И.М.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оценивания. Начальная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школа».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6992" y="3717032"/>
            <a:ext cx="6397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формирующее оценивание?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520"/>
            <a:ext cx="9172615" cy="685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184921"/>
            <a:ext cx="56166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формирующего оценивания</a:t>
            </a:r>
          </a:p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Центрировано на ученике.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Направляется учителем.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 результативно.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учебный процесс.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Определено контекстом.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Опирается на качественное преподавание.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" y="0"/>
            <a:ext cx="9366927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27784" y="258746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Методики и инструменты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формирующего оценивания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1536467"/>
            <a:ext cx="6547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Методики: «Цветовые дорожки», «Линеечка»</a:t>
            </a:r>
          </a:p>
          <a:p>
            <a:endParaRPr lang="ru-RU" b="1" dirty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92225" y="2227845"/>
            <a:ext cx="36004" cy="1185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 flipV="1">
            <a:off x="4580141" y="3314823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 flipV="1">
            <a:off x="4540689" y="2480122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 flipV="1">
            <a:off x="4556221" y="2715709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 flipV="1">
            <a:off x="4574223" y="3057369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 flipV="1">
            <a:off x="4526135" y="2155837"/>
            <a:ext cx="1080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773221" y="3275336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7883" y="2089345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3219" y="2366344"/>
            <a:ext cx="1184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среднего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3221" y="2614860"/>
            <a:ext cx="740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23441" y="2945592"/>
            <a:ext cx="1136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среднего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5507" y="4005064"/>
            <a:ext cx="4032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«Свидетельство»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81520" y="4797152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Позволяет: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проследить прогресс каждого ученика на определённом этапе обучения</a:t>
            </a:r>
          </a:p>
          <a:p>
            <a:pPr algn="just">
              <a:buFontTx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выставить отметку по предмету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18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56858"/>
              </p:ext>
            </p:extLst>
          </p:nvPr>
        </p:nvGraphicFramePr>
        <p:xfrm>
          <a:off x="251521" y="116631"/>
          <a:ext cx="8568951" cy="6624737"/>
        </p:xfrm>
        <a:graphic>
          <a:graphicData uri="http://schemas.openxmlformats.org/drawingml/2006/table">
            <a:tbl>
              <a:tblPr/>
              <a:tblGrid>
                <a:gridCol w="3426883"/>
                <a:gridCol w="652824"/>
                <a:gridCol w="547811"/>
                <a:gridCol w="581063"/>
                <a:gridCol w="588065"/>
                <a:gridCol w="588065"/>
                <a:gridCol w="598565"/>
                <a:gridCol w="539059"/>
                <a:gridCol w="523309"/>
                <a:gridCol w="523307"/>
              </a:tblGrid>
              <a:tr h="510158">
                <a:tc rowSpan="2">
                  <a:txBody>
                    <a:bodyPr/>
                    <a:lstStyle>
                      <a:lvl1pPr marL="498475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9847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49847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Критерии оценивания/учебные цели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             </a:t>
                      </a: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    А    Т    Ы</a:t>
                      </a: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Сент.               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Окт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Ноябрь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Дек.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Февр.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Март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Апр.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Май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1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Названия компонентов  действия сложения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656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Описание схемы действия сложения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971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Составление своего действия сложения со схемой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76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Решение задач действием сложения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971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Названия компонентов  действия вычитания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76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Описание схемы действия вычитания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7971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Составление своего действия вычитания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 схемой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76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Решение задач действием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вычитания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4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122"/>
          <p:cNvSpPr>
            <a:spLocks noChangeShapeType="1"/>
          </p:cNvSpPr>
          <p:nvPr/>
        </p:nvSpPr>
        <p:spPr bwMode="auto">
          <a:xfrm>
            <a:off x="395288" y="4652433"/>
            <a:ext cx="3086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59" name="Line 111"/>
          <p:cNvSpPr>
            <a:spLocks noChangeShapeType="1"/>
          </p:cNvSpPr>
          <p:nvPr/>
        </p:nvSpPr>
        <p:spPr bwMode="auto">
          <a:xfrm flipV="1">
            <a:off x="571500" y="45889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0" name="Line 112"/>
          <p:cNvSpPr>
            <a:spLocks noChangeShapeType="1"/>
          </p:cNvSpPr>
          <p:nvPr/>
        </p:nvSpPr>
        <p:spPr bwMode="auto">
          <a:xfrm flipV="1">
            <a:off x="800100" y="45889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1" name="Line 113"/>
          <p:cNvSpPr>
            <a:spLocks noChangeShapeType="1"/>
          </p:cNvSpPr>
          <p:nvPr/>
        </p:nvSpPr>
        <p:spPr bwMode="auto">
          <a:xfrm flipV="1">
            <a:off x="1028700" y="45889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2" name="Line 114"/>
          <p:cNvSpPr>
            <a:spLocks noChangeShapeType="1"/>
          </p:cNvSpPr>
          <p:nvPr/>
        </p:nvSpPr>
        <p:spPr bwMode="auto">
          <a:xfrm flipV="1">
            <a:off x="1257300" y="45889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3" name="Line 115"/>
          <p:cNvSpPr>
            <a:spLocks noChangeShapeType="1"/>
          </p:cNvSpPr>
          <p:nvPr/>
        </p:nvSpPr>
        <p:spPr bwMode="auto">
          <a:xfrm flipV="1">
            <a:off x="1485900" y="45889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4" name="Line 116"/>
          <p:cNvSpPr>
            <a:spLocks noChangeShapeType="1"/>
          </p:cNvSpPr>
          <p:nvPr/>
        </p:nvSpPr>
        <p:spPr bwMode="auto">
          <a:xfrm flipV="1">
            <a:off x="1714500" y="45889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5" name="Line 117"/>
          <p:cNvSpPr>
            <a:spLocks noChangeShapeType="1"/>
          </p:cNvSpPr>
          <p:nvPr/>
        </p:nvSpPr>
        <p:spPr bwMode="auto">
          <a:xfrm flipV="1">
            <a:off x="1943100" y="45889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6" name="Line 120"/>
          <p:cNvSpPr>
            <a:spLocks noChangeShapeType="1"/>
          </p:cNvSpPr>
          <p:nvPr/>
        </p:nvSpPr>
        <p:spPr bwMode="auto">
          <a:xfrm flipV="1">
            <a:off x="2171700" y="46397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7" name="Line 118"/>
          <p:cNvSpPr>
            <a:spLocks noChangeShapeType="1"/>
          </p:cNvSpPr>
          <p:nvPr/>
        </p:nvSpPr>
        <p:spPr bwMode="auto">
          <a:xfrm flipV="1">
            <a:off x="2400300" y="463973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8" name="Line 193"/>
          <p:cNvSpPr>
            <a:spLocks noChangeShapeType="1"/>
          </p:cNvSpPr>
          <p:nvPr/>
        </p:nvSpPr>
        <p:spPr bwMode="auto">
          <a:xfrm>
            <a:off x="395288" y="550334"/>
            <a:ext cx="0" cy="4102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9" name="Line 161"/>
          <p:cNvSpPr>
            <a:spLocks noChangeShapeType="1"/>
          </p:cNvSpPr>
          <p:nvPr/>
        </p:nvSpPr>
        <p:spPr bwMode="auto">
          <a:xfrm>
            <a:off x="250826" y="3788833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0" name="Line 168"/>
          <p:cNvSpPr>
            <a:spLocks noChangeShapeType="1"/>
          </p:cNvSpPr>
          <p:nvPr/>
        </p:nvSpPr>
        <p:spPr bwMode="auto">
          <a:xfrm>
            <a:off x="250825" y="2925233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1" name="Line 172"/>
          <p:cNvSpPr>
            <a:spLocks noChangeShapeType="1"/>
          </p:cNvSpPr>
          <p:nvPr/>
        </p:nvSpPr>
        <p:spPr bwMode="auto">
          <a:xfrm>
            <a:off x="323850" y="2493433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2" name="Line 188"/>
          <p:cNvSpPr>
            <a:spLocks noChangeShapeType="1"/>
          </p:cNvSpPr>
          <p:nvPr/>
        </p:nvSpPr>
        <p:spPr bwMode="auto">
          <a:xfrm>
            <a:off x="323850" y="1483784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3" name="Line 187"/>
          <p:cNvSpPr>
            <a:spLocks noChangeShapeType="1"/>
          </p:cNvSpPr>
          <p:nvPr/>
        </p:nvSpPr>
        <p:spPr bwMode="auto">
          <a:xfrm>
            <a:off x="250826" y="4220633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4" name="Line 182"/>
          <p:cNvSpPr>
            <a:spLocks noChangeShapeType="1"/>
          </p:cNvSpPr>
          <p:nvPr/>
        </p:nvSpPr>
        <p:spPr bwMode="auto">
          <a:xfrm>
            <a:off x="323850" y="1989667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5" name="Line 181"/>
          <p:cNvSpPr>
            <a:spLocks noChangeShapeType="1"/>
          </p:cNvSpPr>
          <p:nvPr/>
        </p:nvSpPr>
        <p:spPr bwMode="auto">
          <a:xfrm>
            <a:off x="250826" y="3357033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6" name="Line 192"/>
          <p:cNvSpPr>
            <a:spLocks noChangeShapeType="1"/>
          </p:cNvSpPr>
          <p:nvPr/>
        </p:nvSpPr>
        <p:spPr bwMode="auto">
          <a:xfrm>
            <a:off x="114300" y="670984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7" name="Text Box 110"/>
          <p:cNvSpPr txBox="1">
            <a:spLocks noChangeArrowheads="1"/>
          </p:cNvSpPr>
          <p:nvPr/>
        </p:nvSpPr>
        <p:spPr bwMode="auto">
          <a:xfrm>
            <a:off x="1" y="4942417"/>
            <a:ext cx="3071813" cy="28786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>
                <a:latin typeface="Arial" pitchFamily="34" charset="0"/>
                <a:ea typeface="Calibri" pitchFamily="34" charset="0"/>
                <a:cs typeface="Times New Roman" pitchFamily="18" charset="0"/>
              </a:rPr>
              <a:t>Даты с    ок   н   д   янв  ф  м  апр  м</a:t>
            </a:r>
            <a:endParaRPr lang="ru-RU" altLang="ru-RU" sz="18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078" name="Oval 137"/>
          <p:cNvSpPr>
            <a:spLocks noChangeArrowheads="1"/>
          </p:cNvSpPr>
          <p:nvPr/>
        </p:nvSpPr>
        <p:spPr bwMode="auto">
          <a:xfrm>
            <a:off x="388938" y="3892551"/>
            <a:ext cx="114300" cy="1312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79" name="Oval 138"/>
          <p:cNvSpPr>
            <a:spLocks noChangeArrowheads="1"/>
          </p:cNvSpPr>
          <p:nvPr/>
        </p:nvSpPr>
        <p:spPr bwMode="auto">
          <a:xfrm>
            <a:off x="731838" y="3714752"/>
            <a:ext cx="114300" cy="1312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80" name="Oval 140"/>
          <p:cNvSpPr>
            <a:spLocks noChangeArrowheads="1"/>
          </p:cNvSpPr>
          <p:nvPr/>
        </p:nvSpPr>
        <p:spPr bwMode="auto">
          <a:xfrm>
            <a:off x="914400" y="3845984"/>
            <a:ext cx="114300" cy="1333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81" name="Oval 142"/>
          <p:cNvSpPr>
            <a:spLocks noChangeArrowheads="1"/>
          </p:cNvSpPr>
          <p:nvPr/>
        </p:nvSpPr>
        <p:spPr bwMode="auto">
          <a:xfrm>
            <a:off x="1189038" y="3829052"/>
            <a:ext cx="114300" cy="1312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82" name="Oval 125"/>
          <p:cNvSpPr>
            <a:spLocks noChangeArrowheads="1"/>
          </p:cNvSpPr>
          <p:nvPr/>
        </p:nvSpPr>
        <p:spPr bwMode="auto">
          <a:xfrm>
            <a:off x="1417638" y="4163484"/>
            <a:ext cx="114300" cy="1333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83" name="Line 139"/>
          <p:cNvSpPr>
            <a:spLocks noChangeShapeType="1"/>
          </p:cNvSpPr>
          <p:nvPr/>
        </p:nvSpPr>
        <p:spPr bwMode="auto">
          <a:xfrm flipV="1">
            <a:off x="412751" y="3788833"/>
            <a:ext cx="341313" cy="171451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4" name="Line 141"/>
          <p:cNvSpPr>
            <a:spLocks noChangeShapeType="1"/>
          </p:cNvSpPr>
          <p:nvPr/>
        </p:nvSpPr>
        <p:spPr bwMode="auto">
          <a:xfrm>
            <a:off x="800100" y="3801534"/>
            <a:ext cx="160338" cy="9101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5" name="Line 124"/>
          <p:cNvSpPr>
            <a:spLocks noChangeShapeType="1"/>
          </p:cNvSpPr>
          <p:nvPr/>
        </p:nvSpPr>
        <p:spPr bwMode="auto">
          <a:xfrm>
            <a:off x="971550" y="3934884"/>
            <a:ext cx="3429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6" name="Line 143"/>
          <p:cNvSpPr>
            <a:spLocks noChangeShapeType="1"/>
          </p:cNvSpPr>
          <p:nvPr/>
        </p:nvSpPr>
        <p:spPr bwMode="auto">
          <a:xfrm>
            <a:off x="1257301" y="3892550"/>
            <a:ext cx="219075" cy="32808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7" name="Oval 146"/>
          <p:cNvSpPr>
            <a:spLocks noChangeArrowheads="1"/>
          </p:cNvSpPr>
          <p:nvPr/>
        </p:nvSpPr>
        <p:spPr bwMode="auto">
          <a:xfrm>
            <a:off x="2336800" y="3668184"/>
            <a:ext cx="114300" cy="1333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88" name="Oval 145"/>
          <p:cNvSpPr>
            <a:spLocks noChangeArrowheads="1"/>
          </p:cNvSpPr>
          <p:nvPr/>
        </p:nvSpPr>
        <p:spPr bwMode="auto">
          <a:xfrm>
            <a:off x="2124075" y="3644901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89" name="Oval 174"/>
          <p:cNvSpPr>
            <a:spLocks noChangeArrowheads="1"/>
          </p:cNvSpPr>
          <p:nvPr/>
        </p:nvSpPr>
        <p:spPr bwMode="auto">
          <a:xfrm>
            <a:off x="468313" y="3285068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90" name="Oval 151"/>
          <p:cNvSpPr>
            <a:spLocks noChangeArrowheads="1"/>
          </p:cNvSpPr>
          <p:nvPr/>
        </p:nvSpPr>
        <p:spPr bwMode="auto">
          <a:xfrm>
            <a:off x="755650" y="2997201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91" name="Oval 183"/>
          <p:cNvSpPr>
            <a:spLocks noChangeArrowheads="1"/>
          </p:cNvSpPr>
          <p:nvPr/>
        </p:nvSpPr>
        <p:spPr bwMode="auto">
          <a:xfrm>
            <a:off x="730250" y="1947334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92" name="Oval 189"/>
          <p:cNvSpPr>
            <a:spLocks noChangeArrowheads="1"/>
          </p:cNvSpPr>
          <p:nvPr/>
        </p:nvSpPr>
        <p:spPr bwMode="auto">
          <a:xfrm>
            <a:off x="900113" y="1629834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93" name="Oval 154"/>
          <p:cNvSpPr>
            <a:spLocks noChangeArrowheads="1"/>
          </p:cNvSpPr>
          <p:nvPr/>
        </p:nvSpPr>
        <p:spPr bwMode="auto">
          <a:xfrm>
            <a:off x="1143000" y="3206752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94" name="Oval 152"/>
          <p:cNvSpPr>
            <a:spLocks noChangeArrowheads="1"/>
          </p:cNvSpPr>
          <p:nvPr/>
        </p:nvSpPr>
        <p:spPr bwMode="auto">
          <a:xfrm>
            <a:off x="1303338" y="3272368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097" name="Line 176"/>
          <p:cNvSpPr>
            <a:spLocks noChangeShapeType="1"/>
          </p:cNvSpPr>
          <p:nvPr/>
        </p:nvSpPr>
        <p:spPr bwMode="auto">
          <a:xfrm>
            <a:off x="1763713" y="3429000"/>
            <a:ext cx="144462" cy="28786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98" name="Line 155"/>
          <p:cNvSpPr>
            <a:spLocks noChangeShapeType="1"/>
          </p:cNvSpPr>
          <p:nvPr/>
        </p:nvSpPr>
        <p:spPr bwMode="auto">
          <a:xfrm>
            <a:off x="1331914" y="3357033"/>
            <a:ext cx="382587" cy="3598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99" name="Line 147"/>
          <p:cNvSpPr>
            <a:spLocks noChangeShapeType="1"/>
          </p:cNvSpPr>
          <p:nvPr/>
        </p:nvSpPr>
        <p:spPr bwMode="auto">
          <a:xfrm flipV="1">
            <a:off x="2171701" y="3714751"/>
            <a:ext cx="2460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00" name="Line 177"/>
          <p:cNvSpPr>
            <a:spLocks noChangeShapeType="1"/>
          </p:cNvSpPr>
          <p:nvPr/>
        </p:nvSpPr>
        <p:spPr bwMode="auto">
          <a:xfrm>
            <a:off x="1908175" y="3716867"/>
            <a:ext cx="2873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01" name="Oval 153"/>
          <p:cNvSpPr>
            <a:spLocks noChangeArrowheads="1"/>
          </p:cNvSpPr>
          <p:nvPr/>
        </p:nvSpPr>
        <p:spPr bwMode="auto">
          <a:xfrm>
            <a:off x="1649413" y="3321052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02" name="Oval 173"/>
          <p:cNvSpPr>
            <a:spLocks noChangeArrowheads="1"/>
          </p:cNvSpPr>
          <p:nvPr/>
        </p:nvSpPr>
        <p:spPr bwMode="auto">
          <a:xfrm>
            <a:off x="1835150" y="3644901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04" name="Line 185"/>
          <p:cNvSpPr>
            <a:spLocks noChangeShapeType="1"/>
          </p:cNvSpPr>
          <p:nvPr/>
        </p:nvSpPr>
        <p:spPr bwMode="auto">
          <a:xfrm flipV="1">
            <a:off x="801689" y="1699684"/>
            <a:ext cx="98425" cy="311149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05" name="Line 186"/>
          <p:cNvSpPr>
            <a:spLocks noChangeShapeType="1"/>
          </p:cNvSpPr>
          <p:nvPr/>
        </p:nvSpPr>
        <p:spPr bwMode="auto">
          <a:xfrm>
            <a:off x="971550" y="1629834"/>
            <a:ext cx="215900" cy="1655233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06" name="Line 156"/>
          <p:cNvSpPr>
            <a:spLocks noChangeShapeType="1"/>
          </p:cNvSpPr>
          <p:nvPr/>
        </p:nvSpPr>
        <p:spPr bwMode="auto">
          <a:xfrm>
            <a:off x="1189038" y="3272368"/>
            <a:ext cx="228600" cy="65617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07" name="Line 179"/>
          <p:cNvSpPr>
            <a:spLocks noChangeShapeType="1"/>
          </p:cNvSpPr>
          <p:nvPr/>
        </p:nvSpPr>
        <p:spPr bwMode="auto">
          <a:xfrm flipV="1">
            <a:off x="1331914" y="2480734"/>
            <a:ext cx="382587" cy="87630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08" name="Oval 178"/>
          <p:cNvSpPr>
            <a:spLocks noChangeArrowheads="1"/>
          </p:cNvSpPr>
          <p:nvPr/>
        </p:nvSpPr>
        <p:spPr bwMode="auto">
          <a:xfrm>
            <a:off x="1649413" y="2415118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09" name="Oval 106"/>
          <p:cNvSpPr>
            <a:spLocks noChangeArrowheads="1"/>
          </p:cNvSpPr>
          <p:nvPr/>
        </p:nvSpPr>
        <p:spPr bwMode="auto">
          <a:xfrm flipH="1" flipV="1">
            <a:off x="1463675" y="6107509"/>
            <a:ext cx="144463" cy="1439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10" name="Oval 157"/>
          <p:cNvSpPr>
            <a:spLocks noChangeArrowheads="1"/>
          </p:cNvSpPr>
          <p:nvPr/>
        </p:nvSpPr>
        <p:spPr bwMode="auto">
          <a:xfrm>
            <a:off x="1885950" y="3272368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11" name="Line 180"/>
          <p:cNvSpPr>
            <a:spLocks noChangeShapeType="1"/>
          </p:cNvSpPr>
          <p:nvPr/>
        </p:nvSpPr>
        <p:spPr bwMode="auto">
          <a:xfrm>
            <a:off x="1763713" y="2493433"/>
            <a:ext cx="215900" cy="86360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12" name="Line 159"/>
          <p:cNvSpPr>
            <a:spLocks noChangeShapeType="1"/>
          </p:cNvSpPr>
          <p:nvPr/>
        </p:nvSpPr>
        <p:spPr bwMode="auto">
          <a:xfrm flipV="1">
            <a:off x="1995488" y="3337984"/>
            <a:ext cx="233362" cy="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13" name="Line 160"/>
          <p:cNvSpPr>
            <a:spLocks noChangeShapeType="1"/>
          </p:cNvSpPr>
          <p:nvPr/>
        </p:nvSpPr>
        <p:spPr bwMode="auto">
          <a:xfrm>
            <a:off x="2228851" y="3321051"/>
            <a:ext cx="182563" cy="539749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14" name="Oval 158"/>
          <p:cNvSpPr>
            <a:spLocks noChangeArrowheads="1"/>
          </p:cNvSpPr>
          <p:nvPr/>
        </p:nvSpPr>
        <p:spPr bwMode="auto">
          <a:xfrm>
            <a:off x="2152650" y="3272368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15" name="Oval 148"/>
          <p:cNvSpPr>
            <a:spLocks noChangeArrowheads="1"/>
          </p:cNvSpPr>
          <p:nvPr/>
        </p:nvSpPr>
        <p:spPr bwMode="auto">
          <a:xfrm>
            <a:off x="2336800" y="3818468"/>
            <a:ext cx="114300" cy="13123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16" name="Line 132"/>
          <p:cNvSpPr>
            <a:spLocks noChangeShapeType="1"/>
          </p:cNvSpPr>
          <p:nvPr/>
        </p:nvSpPr>
        <p:spPr bwMode="auto">
          <a:xfrm flipV="1">
            <a:off x="2143125" y="4296834"/>
            <a:ext cx="274638" cy="211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17" name="Line 130"/>
          <p:cNvSpPr>
            <a:spLocks noChangeShapeType="1"/>
          </p:cNvSpPr>
          <p:nvPr/>
        </p:nvSpPr>
        <p:spPr bwMode="auto">
          <a:xfrm>
            <a:off x="1485901" y="4220634"/>
            <a:ext cx="288925" cy="215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18" name="Oval 128"/>
          <p:cNvSpPr>
            <a:spLocks noChangeArrowheads="1"/>
          </p:cNvSpPr>
          <p:nvPr/>
        </p:nvSpPr>
        <p:spPr bwMode="auto">
          <a:xfrm>
            <a:off x="2114550" y="4246034"/>
            <a:ext cx="114300" cy="133351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19" name="Oval 149"/>
          <p:cNvSpPr>
            <a:spLocks noChangeArrowheads="1"/>
          </p:cNvSpPr>
          <p:nvPr/>
        </p:nvSpPr>
        <p:spPr bwMode="auto">
          <a:xfrm>
            <a:off x="1881188" y="3829052"/>
            <a:ext cx="114300" cy="1312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20" name="Oval 127"/>
          <p:cNvSpPr>
            <a:spLocks noChangeArrowheads="1"/>
          </p:cNvSpPr>
          <p:nvPr/>
        </p:nvSpPr>
        <p:spPr bwMode="auto">
          <a:xfrm>
            <a:off x="1660525" y="4341284"/>
            <a:ext cx="114300" cy="1333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21" name="Oval 129"/>
          <p:cNvSpPr>
            <a:spLocks noChangeArrowheads="1"/>
          </p:cNvSpPr>
          <p:nvPr/>
        </p:nvSpPr>
        <p:spPr bwMode="auto">
          <a:xfrm>
            <a:off x="2336800" y="4226985"/>
            <a:ext cx="114300" cy="1312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22" name="Line 150"/>
          <p:cNvSpPr>
            <a:spLocks noChangeShapeType="1"/>
          </p:cNvSpPr>
          <p:nvPr/>
        </p:nvSpPr>
        <p:spPr bwMode="auto">
          <a:xfrm flipV="1">
            <a:off x="1763714" y="3892551"/>
            <a:ext cx="179387" cy="54398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23" name="Line 131"/>
          <p:cNvSpPr>
            <a:spLocks noChangeShapeType="1"/>
          </p:cNvSpPr>
          <p:nvPr/>
        </p:nvSpPr>
        <p:spPr bwMode="auto">
          <a:xfrm>
            <a:off x="1908176" y="3860801"/>
            <a:ext cx="263525" cy="48048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24" name="Oval 109"/>
          <p:cNvSpPr>
            <a:spLocks noChangeArrowheads="1"/>
          </p:cNvSpPr>
          <p:nvPr/>
        </p:nvSpPr>
        <p:spPr bwMode="auto">
          <a:xfrm>
            <a:off x="1504951" y="6407191"/>
            <a:ext cx="144462" cy="1439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29" name="Oval 108"/>
          <p:cNvSpPr>
            <a:spLocks noChangeArrowheads="1"/>
          </p:cNvSpPr>
          <p:nvPr/>
        </p:nvSpPr>
        <p:spPr bwMode="auto">
          <a:xfrm>
            <a:off x="1504950" y="5800635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30" name="Rectangle 19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31" name="Rectangle 196"/>
          <p:cNvSpPr>
            <a:spLocks noChangeArrowheads="1"/>
          </p:cNvSpPr>
          <p:nvPr/>
        </p:nvSpPr>
        <p:spPr bwMode="auto">
          <a:xfrm>
            <a:off x="457200" y="-4465"/>
            <a:ext cx="18473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800">
                <a:latin typeface="Arial" pitchFamily="34" charset="0"/>
              </a:rPr>
              <a:t/>
            </a:r>
            <a:br>
              <a:rPr lang="ru-RU" altLang="ru-RU" sz="1800">
                <a:latin typeface="Arial" pitchFamily="34" charset="0"/>
              </a:rPr>
            </a:br>
            <a:endParaRPr lang="ru-RU" altLang="ru-RU" sz="1800">
              <a:latin typeface="Arial" pitchFamily="34" charset="0"/>
            </a:endParaRPr>
          </a:p>
          <a:p>
            <a:endParaRPr lang="ru-RU" altLang="ru-RU" sz="1800">
              <a:latin typeface="Arial" pitchFamily="34" charset="0"/>
            </a:endParaRPr>
          </a:p>
        </p:txBody>
      </p:sp>
      <p:sp>
        <p:nvSpPr>
          <p:cNvPr id="45135" name="Rectangle 200"/>
          <p:cNvSpPr>
            <a:spLocks noChangeArrowheads="1"/>
          </p:cNvSpPr>
          <p:nvPr/>
        </p:nvSpPr>
        <p:spPr bwMode="auto">
          <a:xfrm>
            <a:off x="0" y="2488569"/>
            <a:ext cx="3417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11</a:t>
            </a:r>
            <a:endParaRPr lang="ru-RU" altLang="ru-RU" sz="1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36" name="Rectangle 201"/>
          <p:cNvSpPr>
            <a:spLocks noChangeArrowheads="1"/>
          </p:cNvSpPr>
          <p:nvPr/>
        </p:nvSpPr>
        <p:spPr bwMode="auto">
          <a:xfrm>
            <a:off x="0" y="2807128"/>
            <a:ext cx="15311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>
                <a:latin typeface="Arial" pitchFamily="34" charset="0"/>
                <a:ea typeface="Calibri" pitchFamily="34" charset="0"/>
                <a:cs typeface="Times New Roman" pitchFamily="18" charset="0"/>
              </a:rPr>
              <a:t>9	           </a:t>
            </a:r>
            <a:endParaRPr lang="ru-RU" altLang="ru-RU" sz="18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37" name="Rectangle 202"/>
          <p:cNvSpPr>
            <a:spLocks noChangeArrowheads="1"/>
          </p:cNvSpPr>
          <p:nvPr/>
        </p:nvSpPr>
        <p:spPr bwMode="auto">
          <a:xfrm>
            <a:off x="827088" y="3136269"/>
            <a:ext cx="460895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600450" algn="ctr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endParaRPr lang="ru-RU" altLang="ru-RU" sz="1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38" name="Rectangle 203"/>
          <p:cNvSpPr>
            <a:spLocks noChangeArrowheads="1"/>
          </p:cNvSpPr>
          <p:nvPr/>
        </p:nvSpPr>
        <p:spPr bwMode="auto">
          <a:xfrm>
            <a:off x="0" y="3383920"/>
            <a:ext cx="43492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4325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7	</a:t>
            </a:r>
            <a:endParaRPr lang="ru-RU" altLang="ru-RU" sz="1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39" name="Rectangle 204"/>
          <p:cNvSpPr>
            <a:spLocks noChangeArrowheads="1"/>
          </p:cNvSpPr>
          <p:nvPr/>
        </p:nvSpPr>
        <p:spPr bwMode="auto">
          <a:xfrm>
            <a:off x="0" y="3605254"/>
            <a:ext cx="26321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>
                <a:latin typeface="Arial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lang="ru-RU" altLang="ru-RU" sz="80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altLang="ru-RU" sz="18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40" name="Rectangle 205"/>
          <p:cNvSpPr>
            <a:spLocks noChangeArrowheads="1"/>
          </p:cNvSpPr>
          <p:nvPr/>
        </p:nvSpPr>
        <p:spPr bwMode="auto">
          <a:xfrm>
            <a:off x="1" y="4175553"/>
            <a:ext cx="2632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ru-RU" altLang="ru-RU" sz="1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41" name="Rectangle 206"/>
          <p:cNvSpPr>
            <a:spLocks noChangeArrowheads="1"/>
          </p:cNvSpPr>
          <p:nvPr/>
        </p:nvSpPr>
        <p:spPr bwMode="auto">
          <a:xfrm>
            <a:off x="1" y="4607353"/>
            <a:ext cx="41665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0   	               	</a:t>
            </a:r>
            <a:endParaRPr lang="ru-RU" altLang="ru-RU" sz="1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42" name="Rectangle 207"/>
          <p:cNvSpPr>
            <a:spLocks noChangeArrowheads="1"/>
          </p:cNvSpPr>
          <p:nvPr/>
        </p:nvSpPr>
        <p:spPr bwMode="auto">
          <a:xfrm>
            <a:off x="0" y="4644480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800">
                <a:latin typeface="Arial" pitchFamily="34" charset="0"/>
              </a:rPr>
              <a:t/>
            </a:r>
            <a:br>
              <a:rPr lang="ru-RU" altLang="ru-RU" sz="800">
                <a:latin typeface="Arial" pitchFamily="34" charset="0"/>
              </a:rPr>
            </a:br>
            <a:endParaRPr lang="ru-RU" altLang="ru-RU" sz="1800">
              <a:latin typeface="Arial" pitchFamily="34" charset="0"/>
            </a:endParaRPr>
          </a:p>
          <a:p>
            <a:endParaRPr lang="ru-RU" altLang="ru-RU" sz="1800">
              <a:latin typeface="Arial" pitchFamily="34" charset="0"/>
            </a:endParaRPr>
          </a:p>
        </p:txBody>
      </p:sp>
      <p:sp>
        <p:nvSpPr>
          <p:cNvPr id="45144" name="Rectangle 209"/>
          <p:cNvSpPr>
            <a:spLocks noChangeArrowheads="1"/>
          </p:cNvSpPr>
          <p:nvPr/>
        </p:nvSpPr>
        <p:spPr bwMode="auto">
          <a:xfrm>
            <a:off x="1" y="5704185"/>
            <a:ext cx="1905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Разбор слов по составу</a:t>
            </a:r>
          </a:p>
          <a:p>
            <a:r>
              <a:rPr lang="ru-RU" altLang="ru-RU" sz="12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Зоркость </a:t>
            </a:r>
            <a:r>
              <a:rPr lang="ru-RU" altLang="ru-RU" sz="9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                 </a:t>
            </a:r>
            <a:endParaRPr lang="ru-RU" altLang="ru-RU" sz="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altLang="ru-RU" sz="1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45" name="Rectangle 210"/>
          <p:cNvSpPr>
            <a:spLocks noChangeArrowheads="1"/>
          </p:cNvSpPr>
          <p:nvPr/>
        </p:nvSpPr>
        <p:spPr bwMode="auto">
          <a:xfrm>
            <a:off x="92365" y="6350516"/>
            <a:ext cx="7726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Классификация                          </a:t>
            </a:r>
            <a:endParaRPr lang="ru-RU" altLang="ru-RU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148" name="Oval 151"/>
          <p:cNvSpPr>
            <a:spLocks noChangeArrowheads="1"/>
          </p:cNvSpPr>
          <p:nvPr/>
        </p:nvSpPr>
        <p:spPr bwMode="auto">
          <a:xfrm>
            <a:off x="971550" y="3285068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49" name="Oval 151"/>
          <p:cNvSpPr>
            <a:spLocks noChangeArrowheads="1"/>
          </p:cNvSpPr>
          <p:nvPr/>
        </p:nvSpPr>
        <p:spPr bwMode="auto">
          <a:xfrm>
            <a:off x="1258888" y="3285068"/>
            <a:ext cx="114300" cy="13123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ru-RU" sz="1800">
              <a:latin typeface="Arial" pitchFamily="34" charset="0"/>
            </a:endParaRPr>
          </a:p>
        </p:txBody>
      </p:sp>
      <p:sp>
        <p:nvSpPr>
          <p:cNvPr id="45150" name="Line 155"/>
          <p:cNvSpPr>
            <a:spLocks noChangeShapeType="1"/>
          </p:cNvSpPr>
          <p:nvPr/>
        </p:nvSpPr>
        <p:spPr bwMode="auto">
          <a:xfrm>
            <a:off x="1042989" y="3357033"/>
            <a:ext cx="288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51" name="Line 155"/>
          <p:cNvSpPr>
            <a:spLocks noChangeShapeType="1"/>
          </p:cNvSpPr>
          <p:nvPr/>
        </p:nvSpPr>
        <p:spPr bwMode="auto">
          <a:xfrm>
            <a:off x="827088" y="3069167"/>
            <a:ext cx="215900" cy="28786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52" name="Line 155"/>
          <p:cNvSpPr>
            <a:spLocks noChangeShapeType="1"/>
          </p:cNvSpPr>
          <p:nvPr/>
        </p:nvSpPr>
        <p:spPr bwMode="auto">
          <a:xfrm flipV="1">
            <a:off x="468314" y="3069167"/>
            <a:ext cx="358775" cy="28786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153" name="Rectangle 206"/>
          <p:cNvSpPr>
            <a:spLocks noChangeArrowheads="1"/>
          </p:cNvSpPr>
          <p:nvPr/>
        </p:nvSpPr>
        <p:spPr bwMode="auto">
          <a:xfrm>
            <a:off x="152400" y="4693221"/>
            <a:ext cx="5397631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3943350" algn="l"/>
              </a:tabLs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1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	               	                                </a:t>
            </a:r>
            <a:endParaRPr lang="ru-RU" altLang="ru-RU" sz="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altLang="ru-RU" sz="1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28674" y="209319"/>
            <a:ext cx="471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Цветная диаграмма достижений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8" y="-30327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68760"/>
            <a:ext cx="57721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67944" y="332656"/>
            <a:ext cx="4441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«Карта самоотчета»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9" y="79751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ходе моего проекта я…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3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96199" cy="4519269"/>
        </p:xfrm>
        <a:graphic>
          <a:graphicData uri="http://schemas.openxmlformats.org/drawingml/2006/table">
            <a:tbl>
              <a:tblPr/>
              <a:tblGrid>
                <a:gridCol w="2557178"/>
                <a:gridCol w="1203216"/>
                <a:gridCol w="1304626"/>
                <a:gridCol w="1249810"/>
                <a:gridCol w="1381369"/>
              </a:tblGrid>
              <a:tr h="9258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Насколько уверенно ты чувствуешь себя в следующих ситуациях?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Очень 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Довольно уверенно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Неуверенно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9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 Я могу высчитать площадь квадрата и прямоугольника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1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2. Я могу объяснить, почему две фигуры с одинаковой площадью  выглядят не одинаково.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3. Я могу вычислить, сколько квадратных метров ковра необходимо для конкретной комнаты.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327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01202"/>
              </p:ext>
            </p:extLst>
          </p:nvPr>
        </p:nvGraphicFramePr>
        <p:xfrm>
          <a:off x="2843808" y="908720"/>
          <a:ext cx="6264696" cy="5120640"/>
        </p:xfrm>
        <a:graphic>
          <a:graphicData uri="http://schemas.openxmlformats.org/drawingml/2006/table">
            <a:tbl>
              <a:tblPr/>
              <a:tblGrid>
                <a:gridCol w="2150440"/>
                <a:gridCol w="1011836"/>
                <a:gridCol w="1097116"/>
                <a:gridCol w="1051019"/>
                <a:gridCol w="954285"/>
              </a:tblGrid>
              <a:tr h="9258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Насколько уверенно ты чувствуешь себя в следующих ситуациях?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Очень 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Довольно уверенно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Неуверенно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9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 Я могу высчитать площадь квадрата и прямоугольника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1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2. Я могу объяснить, почему две фигуры с одинаковой площадью  выглядят не одинаково.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3. Я могу вычислить, сколько квадратных метров ковра необходимо для конкретной комнаты.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14291" y="114883"/>
            <a:ext cx="6429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«Опросник для самодиагностики»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70" y="-30328"/>
            <a:ext cx="9187415" cy="68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63888" y="260648"/>
            <a:ext cx="4463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</a:rPr>
              <a:t>Методика «Недельные отчёты»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268760"/>
            <a:ext cx="59046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Чему я научился за эту неделю?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вопросы остались для меня неясными?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вопросы я задал бы ученикам, если бы я был учителем, чтобы проверить, поняли ли они материал? </a:t>
            </a:r>
            <a:b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616</Words>
  <Application>Microsoft Office PowerPoint</Application>
  <PresentationFormat>Экран (4:3)</PresentationFormat>
  <Paragraphs>119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ＭＳ Ｐゴシック</vt:lpstr>
      <vt:lpstr>宋体</vt:lpstr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Алёна-сластён@</dc:creator>
  <cp:lastModifiedBy>Плотниковы</cp:lastModifiedBy>
  <cp:revision>17</cp:revision>
  <cp:lastPrinted>2014-03-18T17:03:02Z</cp:lastPrinted>
  <dcterms:created xsi:type="dcterms:W3CDTF">2014-03-18T14:59:31Z</dcterms:created>
  <dcterms:modified xsi:type="dcterms:W3CDTF">2016-01-30T17:08:04Z</dcterms:modified>
</cp:coreProperties>
</file>