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7"/>
  </p:notesMasterIdLst>
  <p:sldIdLst>
    <p:sldId id="273" r:id="rId2"/>
    <p:sldId id="327" r:id="rId3"/>
    <p:sldId id="328" r:id="rId4"/>
    <p:sldId id="340" r:id="rId5"/>
    <p:sldId id="338" r:id="rId6"/>
    <p:sldId id="333" r:id="rId7"/>
    <p:sldId id="339" r:id="rId8"/>
    <p:sldId id="330" r:id="rId9"/>
    <p:sldId id="331" r:id="rId10"/>
    <p:sldId id="332" r:id="rId11"/>
    <p:sldId id="334" r:id="rId12"/>
    <p:sldId id="335" r:id="rId13"/>
    <p:sldId id="341" r:id="rId14"/>
    <p:sldId id="336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0000"/>
    <a:srgbClr val="680000"/>
    <a:srgbClr val="360000"/>
    <a:srgbClr val="003300"/>
    <a:srgbClr val="007033"/>
    <a:srgbClr val="CCFF99"/>
    <a:srgbClr val="0033CC"/>
    <a:srgbClr val="CC3300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0" autoAdjust="0"/>
    <p:restoredTop sz="90214" autoAdjust="0"/>
  </p:normalViewPr>
  <p:slideViewPr>
    <p:cSldViewPr>
      <p:cViewPr>
        <p:scale>
          <a:sx n="68" d="100"/>
          <a:sy n="68" d="100"/>
        </p:scale>
        <p:origin x="-26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A46DC-C176-4912-B8D7-DAE5A9A11248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0B1B3-3977-4DFF-874C-B7AB1B4835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5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927B6-C590-4349-9C37-DD867EC8D0E9}" type="slidenum">
              <a:rPr lang="ru-RU">
                <a:latin typeface="Arial" pitchFamily="34" charset="0"/>
              </a:rPr>
              <a:pPr/>
              <a:t>1</a:t>
            </a:fld>
            <a:endParaRPr lang="ru-RU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91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927B6-C590-4349-9C37-DD867EC8D0E9}" type="slidenum">
              <a:rPr lang="ru-RU">
                <a:latin typeface="Arial" pitchFamily="34" charset="0"/>
              </a:rPr>
              <a:pPr/>
              <a:t>15</a:t>
            </a:fld>
            <a:endParaRPr lang="ru-RU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8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175E666-4F3C-47CE-ABB8-07BD53D31469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06410A-5EDD-41BC-B742-CCECF9223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60;&#1080;&#1083;&#1100;&#1084;&#1076;&#1083;&#1103;%20&#1042;&#1080;&#1082;&#1080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rPr>
              <a:t>Муниципальное  бюджетное общеобразовательное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rPr>
              <a:t>учреждение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rPr>
              <a:t>«Белоярская средняя общеобразовательная школа №1»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rPr>
              <a:t>Томская область, Верхнекетский район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63665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085184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Монголина Виктория Анатольевна,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учитель  немецкого языка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5733256"/>
            <a:ext cx="169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г. Томск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2017 год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132856"/>
            <a:ext cx="5256584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сопровождения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одарённых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обучении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немецкому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 smtClean="0">
                <a:latin typeface="Times New Roman" pitchFamily="18" charset="0"/>
                <a:cs typeface="Times New Roman" pitchFamily="18" charset="0"/>
              </a:rPr>
              <a:t>языку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Виктория\Рабочий стол\томск\DSC_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19" y="1916832"/>
            <a:ext cx="3261559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2780928"/>
          <a:ext cx="7776863" cy="3240941"/>
        </p:xfrm>
        <a:graphic>
          <a:graphicData uri="http://schemas.openxmlformats.org/drawingml/2006/table">
            <a:tbl>
              <a:tblPr/>
              <a:tblGrid>
                <a:gridCol w="2047763"/>
                <a:gridCol w="1909700"/>
                <a:gridCol w="1909700"/>
                <a:gridCol w="1909700"/>
              </a:tblGrid>
              <a:tr h="460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Название конкурса/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конференции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13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Конференция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«Мир науки глазами детей»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РЦРО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2016г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Региональный 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место 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Конференция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« Мой первый проект»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РЦРО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2016г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Региональный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место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Конференция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«Этнокультурный калейдоскоп Сибири»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РЦРО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2016г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Региональный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место</a:t>
                      </a: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283152" cy="11521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достижений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Индивидуальный образовательный маршрут»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Ученицы: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Шорникова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Милана  за 2015-2016 учебный год.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Монголина Виктория Анатольевна.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4482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эмоциональной устойчивости, развитие настойчивости;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появление новых творческих инициатив;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системы, ставящей свое целью помощь ученику;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самоконтроля;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овладение навыком самостоятельной деятельности;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ответственности за правильный выбор;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качества обучения  по немецкому языку;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успешное освоение навыков исследовательской деятельности.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857364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проводимые в рамках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персональные выставки учащихся;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подготовка и участие учащегося в проектной и исследовательской  деятельности;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подготовка учащегося к конкурсам, фестивалям, олимпиадам разного  уровня;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организация и проведение творческих поездок.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76672"/>
            <a:ext cx="566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rz3d.ru/wp-content/uploads/2017/04/nabu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796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Постепенное введение элементов исследовательской деятельности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653136"/>
            <a:ext cx="613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способностей сравнивать, обобщать и т.д.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4005064"/>
            <a:ext cx="454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с методами исследования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356992"/>
            <a:ext cx="6790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Овладение  структурой исследовательской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844824"/>
            <a:ext cx="5520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Обучение формам представления результатов</a:t>
            </a:r>
            <a:endParaRPr lang="ru-RU" sz="2000" b="1" u="sng" dirty="0">
              <a:solidFill>
                <a:srgbClr val="3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2348880"/>
            <a:ext cx="2985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Обучение  оформлению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852936"/>
            <a:ext cx="5327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Осуществление практической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395536" y="1556792"/>
            <a:ext cx="576064" cy="48245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24328" y="5877272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2-3 класс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494116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2400" y="328498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2-6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0312" y="278092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34888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2-8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2360" y="1772816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2-10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400506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91680" y="2276872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ld15.mycdn.me/image?t=3&amp;bid=816464267771&amp;id=816464267771&amp;plc=WEB&amp;tkn=*Gom8kVhObqFeOy3gb3y76mKW-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97994" cy="2488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https://i.mycdn.me/image?t=3&amp;bid=834087147771&amp;id=834087147771&amp;plc=WEB&amp;tkn=*4xECMPueIwijtUslLtavwqoZ-j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88432" cy="238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s://i.mycdn.me/image?t=3&amp;bid=835644254971&amp;id=835644254971&amp;plc=WEB&amp;tkn=*mKJXRTblwEmqj0G1-YpschHEB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81642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https://i.mycdn.me/image?t=3&amp;bid=834086980859&amp;id=834086980859&amp;plc=WEB&amp;tkn=*s4vb6rvbp4sChxBfW9DrkFPEM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380419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C:\Documents and Settings\Виктория\Рабочий стол\томск\DSC_0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84984"/>
            <a:ext cx="3051800" cy="2021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4048" y="6093296"/>
            <a:ext cx="347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«Мир науки глазами детей»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093296"/>
            <a:ext cx="4043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«Этнокультурный калейдоскоп»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3263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«Немецкий – это здорово»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484784"/>
            <a:ext cx="3482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«Химическая лаборатория»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3284984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Aurum larva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79512" y="2492896"/>
            <a:ext cx="8712968" cy="2520280"/>
          </a:xfrm>
        </p:spPr>
        <p:txBody>
          <a:bodyPr>
            <a:normAutofit fontScale="70000" lnSpcReduction="20000"/>
          </a:bodyPr>
          <a:lstStyle/>
          <a:p>
            <a:pPr marL="609600" indent="-166688" algn="ctr">
              <a:buNone/>
              <a:defRPr/>
            </a:pPr>
            <a:endParaRPr lang="ru-RU" sz="4000" b="1" i="1" dirty="0" smtClean="0">
              <a:solidFill>
                <a:srgbClr val="0033CC"/>
              </a:solidFill>
            </a:endParaRPr>
          </a:p>
          <a:p>
            <a:pPr marL="609600" indent="-166688" algn="ctr">
              <a:buNone/>
              <a:defRPr/>
            </a:pPr>
            <a:r>
              <a:rPr lang="ru-RU" sz="5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marL="609600" indent="-166688" algn="ctr">
              <a:buNone/>
              <a:defRPr/>
            </a:pPr>
            <a:r>
              <a:rPr lang="ru-RU" sz="5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Удачи всем</a:t>
            </a:r>
          </a:p>
          <a:p>
            <a:pPr marL="609600" indent="-166688" algn="ctr">
              <a:buNone/>
              <a:defRPr/>
            </a:pPr>
            <a:r>
              <a:rPr lang="ru-RU" sz="5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творческих успехов!</a:t>
            </a:r>
          </a:p>
          <a:p>
            <a:pPr marL="609600" indent="-166688">
              <a:buNone/>
              <a:defRPr/>
            </a:pPr>
            <a:endParaRPr lang="ru-RU" sz="5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166688" eaLnBrk="1" hangingPunct="1">
              <a:buFont typeface="Wingdings" pitchFamily="2" charset="2"/>
              <a:buNone/>
              <a:defRPr/>
            </a:pP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P-13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8782" y="0"/>
            <a:ext cx="1585218" cy="1296144"/>
          </a:xfrm>
          <a:prstGeom prst="rect">
            <a:avLst/>
          </a:prstGeom>
          <a:noFill/>
        </p:spPr>
      </p:pic>
      <p:pic>
        <p:nvPicPr>
          <p:cNvPr id="5122" name="Picture 2" descr="http://www.samara.edu.ru/upload/iblock/e7f/e7f9da1730715b86b108b9a1145db7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483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503920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Тьюторство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сопровождение ребенка  в процессе образования, поддержка его индивидуального развития. Сущность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сопровождения заключается в целенаправленном создании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тьютором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ситуации осмысления учеником собственных образовательных выборов и действий.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.mycdn.me/image?t=3&amp;bid=816464446971&amp;id=816464446971&amp;plc=WEB&amp;tkn=*YfqTWwi8bUQ_6La-xBuWu3X2r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266174" cy="216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https://i.mycdn.me/image?t=3&amp;bid=816464425723&amp;id=816464425723&amp;plc=WEB&amp;tkn=*pEo8Hjc3mGRztVLKhrFCkxl0QM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502793" cy="2226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2766048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обсуждает с ребенком, как тот сам достигает собственных целей: как выбирает цель, как определяет способы ее достижения, как действует, что получается, что не получается, каковы результаты его действий, насколько эти результаты удовлетворяют ученика, какое имеют значение для его жизни и что меняют в его образовательных потребностях.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Documents and Settings\Виктория\Мои документы\2015\Новая папка (5)\DSC_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3166939" cy="209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vv-muzruk.narod.ru/attestacij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2215060" cy="1656184"/>
          </a:xfrm>
          <a:prstGeom prst="rect">
            <a:avLst/>
          </a:prstGeom>
          <a:noFill/>
        </p:spPr>
      </p:pic>
      <p:pic>
        <p:nvPicPr>
          <p:cNvPr id="1028" name="Picture 4" descr="https://2.bp.blogspot.com/-6OOQnVoaDEQ/V9_ZsuneH8I/AAAAAAAABtc/ydSldkZ9JeYUD1_sGdAAoWg2MuzRojUWgCEw/s1600/45438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1585690" cy="2088232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395536" y="476672"/>
            <a:ext cx="8352928" cy="432048"/>
          </a:xfrm>
          <a:prstGeom prst="homePlate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Индивидуальная образовательная траектория учащегося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51520" y="1412776"/>
            <a:ext cx="3600400" cy="1296144"/>
          </a:xfrm>
          <a:prstGeom prst="wedgeRoundRectCallout">
            <a:avLst>
              <a:gd name="adj1" fmla="val 28023"/>
              <a:gd name="adj2" fmla="val 6577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Способы учения, которые наиболее соответствуют  его индивидуальным  способностям</a:t>
            </a:r>
            <a:endParaRPr lang="ru-RU" sz="2000" b="1" dirty="0">
              <a:solidFill>
                <a:srgbClr val="3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156176" y="1484784"/>
            <a:ext cx="2376264" cy="1224136"/>
          </a:xfrm>
          <a:prstGeom prst="wedgeRoundRectCallout">
            <a:avLst>
              <a:gd name="adj1" fmla="val -91164"/>
              <a:gd name="adj2" fmla="val 603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Формы и темпы обучения</a:t>
            </a:r>
            <a:endParaRPr lang="ru-RU" sz="2000" b="1" dirty="0">
              <a:solidFill>
                <a:srgbClr val="3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012160" y="3068960"/>
            <a:ext cx="2880320" cy="1584176"/>
          </a:xfrm>
          <a:prstGeom prst="wedgeRoundRectCallout">
            <a:avLst>
              <a:gd name="adj1" fmla="val -125671"/>
              <a:gd name="adj2" fmla="val -224"/>
              <a:gd name="adj3" fmla="val 16667"/>
            </a:avLst>
          </a:pr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Полученных</a:t>
            </a:r>
          </a:p>
          <a:p>
            <a:pPr algn="ctr"/>
            <a:r>
              <a:rPr lang="ru-RU" sz="2000" b="1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результатов  </a:t>
            </a:r>
            <a:endParaRPr lang="ru-RU" sz="2000" b="1" dirty="0">
              <a:solidFill>
                <a:srgbClr val="3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364088" y="5013176"/>
            <a:ext cx="3528392" cy="1080120"/>
          </a:xfrm>
          <a:prstGeom prst="wedgeRoundRectCallout">
            <a:avLst>
              <a:gd name="adj1" fmla="val -83920"/>
              <a:gd name="adj2" fmla="val -10900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Оценки и корректировки  своей деятельности</a:t>
            </a:r>
            <a:endParaRPr lang="ru-RU" sz="2000" b="1" dirty="0">
              <a:solidFill>
                <a:srgbClr val="3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1772816"/>
            <a:ext cx="13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endParaRPr lang="ru-RU" sz="2400" b="1" dirty="0">
              <a:solidFill>
                <a:srgbClr val="3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3356992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ОСОЗНАНИЕ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5373216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ОСУЩЕСТВЛЕНИЕ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484784"/>
            <a:ext cx="289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реализации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661248"/>
            <a:ext cx="5040560" cy="720080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1.Направление маршрута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941168"/>
            <a:ext cx="5040560" cy="720080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2.Конечный результат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4221088"/>
            <a:ext cx="5040560" cy="720080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3.План действий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3501008"/>
            <a:ext cx="5040560" cy="720080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4.План, с промежуточными срезами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2780928"/>
            <a:ext cx="5040560" cy="720080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5.Получение обучающимся знаний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2060848"/>
            <a:ext cx="5040560" cy="720080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6.Демонстрация. Рефлексия.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2" descr="https://i.mycdn.me/image?t=3&amp;bid=834086974459&amp;id=834086974459&amp;plc=WEB&amp;tkn=*x7FgAAJz-BnK-TmMD8SrEO2qU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016224" cy="2264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7744" y="1916832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Расписание учащегося на неделю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2780928"/>
          <a:ext cx="8534752" cy="291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84"/>
                <a:gridCol w="1296144"/>
                <a:gridCol w="1404156"/>
                <a:gridCol w="1404156"/>
                <a:gridCol w="1728192"/>
                <a:gridCol w="1080120"/>
              </a:tblGrid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Работотехника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Доп.занятие по немецкому языку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олимпиаде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Занятие в ДШИ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Хореографическое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отделение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консультации по математике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Доп.занятие по немецкому языку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55576" y="1556792"/>
            <a:ext cx="784887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индивидуального маршрута  обучения (корректировка)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Шорниковой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Миланы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Александровны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  класса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Белоярской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№1»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3140968"/>
          <a:ext cx="7200801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направления  занятий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отчёта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часов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Немецкая грамматика 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тестирование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Употребление глаголов прошедшего времени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Работа в группе, в парах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Дневник наблюдений за реализацией индивидуального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маршрута развития обучающегося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49289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01.09.16г.          </a:t>
            </a:r>
            <a:r>
              <a:rPr lang="ru-RU" sz="2000" b="1" dirty="0" smtClean="0">
                <a:solidFill>
                  <a:srgbClr val="36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25.05.2017г.</a:t>
            </a:r>
          </a:p>
          <a:p>
            <a:pPr algn="just"/>
            <a:r>
              <a:rPr lang="ru-RU" sz="2000" b="1" dirty="0" smtClean="0">
                <a:solidFill>
                  <a:srgbClr val="360000"/>
                </a:solidFill>
                <a:latin typeface="Times New Roman" pitchFamily="18" charset="0"/>
                <a:cs typeface="Times New Roman" pitchFamily="18" charset="0"/>
              </a:rPr>
              <a:t>Наименование мероприятие по индивидуальному плану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Школьная олимпиада </a:t>
            </a:r>
          </a:p>
          <a:p>
            <a:pPr algn="just"/>
            <a:r>
              <a:rPr lang="ru-RU" sz="2000" b="1" dirty="0" smtClean="0">
                <a:solidFill>
                  <a:srgbClr val="360000"/>
                </a:solidFill>
                <a:latin typeface="Times New Roman" pitchFamily="18" charset="0"/>
                <a:cs typeface="Times New Roman" pitchFamily="18" charset="0"/>
              </a:rPr>
              <a:t>Проблема этапа деятельности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Прошедшее время</a:t>
            </a:r>
          </a:p>
          <a:p>
            <a:pPr algn="just"/>
            <a:r>
              <a:rPr lang="ru-RU" sz="2000" b="1" dirty="0" smtClean="0">
                <a:solidFill>
                  <a:srgbClr val="360000"/>
                </a:solidFill>
                <a:latin typeface="Times New Roman" pitchFamily="18" charset="0"/>
                <a:cs typeface="Times New Roman" pitchFamily="18" charset="0"/>
              </a:rPr>
              <a:t>Степень проявления интереса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Средняя</a:t>
            </a:r>
          </a:p>
          <a:p>
            <a:pPr algn="just"/>
            <a:r>
              <a:rPr lang="ru-RU" sz="2000" b="1" dirty="0" smtClean="0">
                <a:solidFill>
                  <a:srgbClr val="360000"/>
                </a:solidFill>
                <a:latin typeface="Times New Roman" pitchFamily="18" charset="0"/>
                <a:cs typeface="Times New Roman" pitchFamily="18" charset="0"/>
              </a:rPr>
              <a:t>Степень овладения навыками данной деятельности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 балла 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Фильмдля Ви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4437112"/>
            <a:ext cx="3215346" cy="1925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Нельзя сопровождать стоящего, а только идущего.</a:t>
            </a:r>
          </a:p>
          <a:p>
            <a:pPr algn="r"/>
            <a:r>
              <a:rPr lang="ru-RU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Т.М.Ковалева</a:t>
            </a:r>
            <a:r>
              <a:rPr lang="ru-RU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3" y="2390016"/>
          <a:ext cx="8208913" cy="38440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63941"/>
                <a:gridCol w="1516864"/>
                <a:gridCol w="2528108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индивидуального изучения предмета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содержание, изучаемое самостоятельно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Творческие задания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Коррекция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Самооценка учащегося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162880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по немецкому языку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6292</TotalTime>
  <Words>639</Words>
  <Application>Microsoft Office PowerPoint</Application>
  <PresentationFormat>Экран (4:3)</PresentationFormat>
  <Paragraphs>167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Муниципальное  бюджетное общеобразовательное учреждение «Белоярская средняя общеобразовательная школа №1» Томская область, Верхнекетский район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Карта достижений « Индивидуальный образовательный маршрут» Ученицы: Шорникова Милана  за 2015-2016 учебный год. Руководитель: Монголина Виктория Анатольевна. </vt:lpstr>
      <vt:lpstr>Слайд 11</vt:lpstr>
      <vt:lpstr>Слайд 12</vt:lpstr>
      <vt:lpstr>Слайд 13</vt:lpstr>
      <vt:lpstr>Слайд 14</vt:lpstr>
      <vt:lpstr>Слайд 15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Виктория</cp:lastModifiedBy>
  <cp:revision>420</cp:revision>
  <dcterms:created xsi:type="dcterms:W3CDTF">2012-11-14T04:02:47Z</dcterms:created>
  <dcterms:modified xsi:type="dcterms:W3CDTF">2017-08-23T16:38:23Z</dcterms:modified>
</cp:coreProperties>
</file>