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1" r:id="rId3"/>
    <p:sldId id="258" r:id="rId4"/>
    <p:sldId id="257" r:id="rId5"/>
    <p:sldId id="282" r:id="rId6"/>
    <p:sldId id="283" r:id="rId7"/>
    <p:sldId id="261" r:id="rId8"/>
    <p:sldId id="260" r:id="rId9"/>
    <p:sldId id="259" r:id="rId10"/>
    <p:sldId id="263" r:id="rId11"/>
    <p:sldId id="284" r:id="rId12"/>
    <p:sldId id="266" r:id="rId13"/>
    <p:sldId id="262" r:id="rId14"/>
    <p:sldId id="285" r:id="rId15"/>
  </p:sldIdLst>
  <p:sldSz cx="9144000" cy="6858000" type="screen4x3"/>
  <p:notesSz cx="6858000" cy="9144000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3643314"/>
            <a:ext cx="7772400" cy="857256"/>
          </a:xfrm>
        </p:spPr>
        <p:txBody>
          <a:bodyPr/>
          <a:lstStyle>
            <a:lvl1pPr algn="l">
              <a:defRPr b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  <a:ea typeface="Batang" pitchFamily="18" charset="-127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4500570"/>
            <a:ext cx="6400800" cy="714380"/>
          </a:xfrm>
        </p:spPr>
        <p:txBody>
          <a:bodyPr/>
          <a:lstStyle>
            <a:lvl1pPr marL="0" indent="0" algn="l">
              <a:buNone/>
              <a:defRPr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kern="1200">
          <a:solidFill>
            <a:schemeClr val="tx2">
              <a:lumMod val="40000"/>
              <a:lumOff val="60000"/>
            </a:schemeClr>
          </a:solidFill>
          <a:latin typeface="Century Gothic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7769" y="0"/>
            <a:ext cx="8496944" cy="2880320"/>
          </a:xfrm>
        </p:spPr>
        <p:txBody>
          <a:bodyPr>
            <a:normAutofit/>
          </a:bodyPr>
          <a:lstStyle/>
          <a:p>
            <a:r>
              <a:rPr lang="ru-RU" sz="4800" b="1" i="1" dirty="0" smtClean="0"/>
              <a:t>   Слагаемые</a:t>
            </a:r>
            <a:br>
              <a:rPr lang="ru-RU" sz="4800" b="1" i="1" dirty="0" smtClean="0"/>
            </a:br>
            <a:r>
              <a:rPr lang="ru-RU" sz="4800" b="1" i="1" dirty="0" smtClean="0"/>
              <a:t>                  успешного </a:t>
            </a:r>
            <a:br>
              <a:rPr lang="ru-RU" sz="4800" b="1" i="1" dirty="0" smtClean="0"/>
            </a:br>
            <a:r>
              <a:rPr lang="ru-RU" sz="4800" b="1" i="1" dirty="0" smtClean="0"/>
              <a:t>                              урока</a:t>
            </a:r>
            <a:endParaRPr lang="ru-RU" sz="48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5313218"/>
            <a:ext cx="8534752" cy="1512168"/>
          </a:xfrm>
        </p:spPr>
        <p:txBody>
          <a:bodyPr>
            <a:noAutofit/>
          </a:bodyPr>
          <a:lstStyle/>
          <a:p>
            <a:pPr algn="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Лазарева С.В., учитель </a:t>
            </a:r>
            <a:r>
              <a:rPr lang="ru-RU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англ.языка</a:t>
            </a: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МАОУ лицея №7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708920"/>
            <a:ext cx="2612437" cy="2337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2349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СКАФФОЛДИНГ</a:t>
            </a:r>
            <a:endParaRPr lang="ru-RU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8856984" cy="4709160"/>
          </a:xfrm>
        </p:spPr>
        <p:txBody>
          <a:bodyPr/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ресурсы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-задания в соответствии уровню (ЗБР)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-примеры, образцы, инструкции и 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руководства</a:t>
            </a:r>
          </a:p>
          <a:p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-листы обратной связи</a:t>
            </a:r>
          </a:p>
          <a:p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-игра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09120"/>
            <a:ext cx="2808400" cy="210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7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гра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260648"/>
            <a:ext cx="8832206" cy="5328592"/>
          </a:xfrm>
        </p:spPr>
      </p:pic>
    </p:spTree>
    <p:extLst>
      <p:ext uri="{BB962C8B-B14F-4D97-AF65-F5344CB8AC3E}">
        <p14:creationId xmlns:p14="http://schemas.microsoft.com/office/powerpoint/2010/main" val="345277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928992" cy="666936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Формирующее оценивание</a:t>
            </a:r>
          </a:p>
          <a:p>
            <a:endParaRPr lang="ru-RU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259632" y="908720"/>
            <a:ext cx="86409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1376" y="2023917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Критериальный</a:t>
            </a:r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подход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559648" y="875735"/>
            <a:ext cx="432048" cy="22262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1560" y="3071499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Разноуровневые</a:t>
            </a:r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задания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995936" y="914759"/>
            <a:ext cx="0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077954" y="3147007"/>
            <a:ext cx="243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Таблицы </a:t>
            </a:r>
            <a:r>
              <a:rPr lang="ru-RU" sz="24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самооценивания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43912" y="1844824"/>
            <a:ext cx="1527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Балльная </a:t>
            </a:r>
          </a:p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7017730" y="764704"/>
            <a:ext cx="914400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92080" y="3094538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Портфолио ученика</a:t>
            </a:r>
            <a:endParaRPr lang="ru-RU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5050904" y="888200"/>
            <a:ext cx="914400" cy="20882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/>
          <p:cNvCxnSpPr/>
          <p:nvPr/>
        </p:nvCxnSpPr>
        <p:spPr>
          <a:xfrm>
            <a:off x="5965304" y="914759"/>
            <a:ext cx="1415008" cy="20616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33936" y="3094537"/>
            <a:ext cx="1907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Таблицы </a:t>
            </a:r>
            <a:r>
              <a:rPr lang="ru-RU" sz="2400" b="1" dirty="0" err="1" smtClean="0">
                <a:solidFill>
                  <a:schemeClr val="bg1"/>
                </a:solidFill>
              </a:rPr>
              <a:t>образоват</a:t>
            </a:r>
            <a:r>
              <a:rPr lang="ru-RU" sz="24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результатов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652" t="18500" r="16925" b="21650"/>
          <a:stretch/>
        </p:blipFill>
        <p:spPr>
          <a:xfrm>
            <a:off x="2993897" y="4148579"/>
            <a:ext cx="3469636" cy="253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3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8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правил технологии «Оцениваем» по ФГОС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5141168"/>
          </a:xfrm>
        </p:spPr>
        <p:txBody>
          <a:bodyPr>
            <a:normAutofit fontScale="85000" lnSpcReduction="20000"/>
          </a:bodyPr>
          <a:lstStyle/>
          <a:p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ЧТО?</a:t>
            </a:r>
            <a:r>
              <a:rPr lang="ru-RU" dirty="0"/>
              <a:t> Все действия! Но отметка – за решение конкретной задачи</a:t>
            </a:r>
          </a:p>
          <a:p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КТО?</a:t>
            </a:r>
            <a:r>
              <a:rPr lang="ru-RU" dirty="0"/>
              <a:t> Ученик + учитель  в диалоге</a:t>
            </a:r>
          </a:p>
          <a:p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СКОЛЬКО?</a:t>
            </a:r>
            <a:r>
              <a:rPr lang="ru-RU" dirty="0"/>
              <a:t> Одна задача – одна отметка</a:t>
            </a:r>
          </a:p>
          <a:p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ГДЕ?</a:t>
            </a:r>
            <a:r>
              <a:rPr lang="ru-RU" dirty="0"/>
              <a:t> В таблицах образовательных результатов и в портфеле достижений школьника</a:t>
            </a:r>
          </a:p>
          <a:p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КОГДА?</a:t>
            </a:r>
            <a:r>
              <a:rPr lang="ru-RU" u="sng" dirty="0"/>
              <a:t> </a:t>
            </a:r>
            <a:r>
              <a:rPr lang="ru-RU" dirty="0"/>
              <a:t>Текущие – по желанию, тематические – обязательны (+право пересдачи)</a:t>
            </a:r>
          </a:p>
          <a:p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КАК?</a:t>
            </a:r>
            <a:r>
              <a:rPr lang="ru-RU" dirty="0"/>
              <a:t> По критериям уровней успешности (с переводом в любой тип отметок)</a:t>
            </a:r>
          </a:p>
          <a:p>
            <a:r>
              <a:rPr lang="ru-RU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ПРЕДМЕТНЫЕ</a:t>
            </a:r>
            <a:r>
              <a:rPr lang="ru-RU" dirty="0"/>
              <a:t>– по таблице образовательных результатов, а итоговая – по всем накопленным результатам портфеля достижений и диагностик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7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2636912"/>
            <a:ext cx="24384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23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Современный урок ???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636912"/>
            <a:ext cx="4608512" cy="30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06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426170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Основополагающие принципы современного урока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870" y="1844824"/>
            <a:ext cx="8784976" cy="4680520"/>
          </a:xfrm>
        </p:spPr>
        <p:txBody>
          <a:bodyPr>
            <a:noAutofit/>
          </a:bodyPr>
          <a:lstStyle/>
          <a:p>
            <a:pPr lvl="0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мотивации;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постановка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реально достигаемой и легко проверяемой цели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урока самими учащимися; 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выполнение продуктивных видов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работы; применение стратегии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скаффолдинга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 педагогики сотворчества;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новой системы  оценивания, рефлексии.</a:t>
            </a:r>
            <a:endParaRPr lang="ru-RU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6590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282154"/>
          </a:xfrm>
        </p:spPr>
        <p:txBody>
          <a:bodyPr>
            <a:noAutofit/>
          </a:bodyPr>
          <a:lstStyle/>
          <a:p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Современный урок-проблемный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712968" cy="5184576"/>
          </a:xfrm>
        </p:spPr>
        <p:txBody>
          <a:bodyPr/>
          <a:lstStyle/>
          <a:p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этап мотивационный </a:t>
            </a:r>
          </a:p>
          <a:p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этап осмысления информации</a:t>
            </a:r>
          </a:p>
          <a:p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этап включение в систему знаний и повторение</a:t>
            </a:r>
          </a:p>
          <a:p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этап «рефлексия»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3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Мотивация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Видео/картинки</a:t>
            </a:r>
          </a:p>
          <a:p>
            <a:r>
              <a:rPr lang="ru-RU" dirty="0" smtClean="0"/>
              <a:t>Цитаты, фразы, пословицы, загадки,…</a:t>
            </a:r>
          </a:p>
          <a:p>
            <a:r>
              <a:rPr lang="ru-RU" dirty="0" smtClean="0"/>
              <a:t>…….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429000"/>
            <a:ext cx="4170040" cy="312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1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начало урока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8832206" cy="5472608"/>
          </a:xfrm>
        </p:spPr>
      </p:pic>
    </p:spTree>
    <p:extLst>
      <p:ext uri="{BB962C8B-B14F-4D97-AF65-F5344CB8AC3E}">
        <p14:creationId xmlns:p14="http://schemas.microsoft.com/office/powerpoint/2010/main" val="42913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1384648" y="332656"/>
            <a:ext cx="676875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400" dirty="0">
                <a:solidFill>
                  <a:schemeClr val="folHlink"/>
                </a:solidFill>
                <a:latin typeface="Helvetica"/>
              </a:rPr>
              <a:t> </a:t>
            </a:r>
            <a:r>
              <a:rPr lang="ru-RU" sz="48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Реверсивный урок</a:t>
            </a:r>
            <a:endParaRPr lang="en-US" sz="4800" b="1" i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02245" name="AutoShape 5"/>
          <p:cNvSpPr>
            <a:spLocks noChangeArrowheads="1"/>
          </p:cNvSpPr>
          <p:nvPr/>
        </p:nvSpPr>
        <p:spPr bwMode="auto">
          <a:xfrm>
            <a:off x="762000" y="1676400"/>
            <a:ext cx="2133600" cy="1066800"/>
          </a:xfrm>
          <a:prstGeom prst="roundRect">
            <a:avLst>
              <a:gd name="adj" fmla="val 12370"/>
            </a:avLst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 algn="ctr">
              <a:buFontTx/>
              <a:buAutoNum type="arabicPeriod"/>
            </a:pPr>
            <a:endParaRPr lang="en-US" sz="2400">
              <a:latin typeface="Tahoma" pitchFamily="34" charset="0"/>
            </a:endParaRPr>
          </a:p>
          <a:p>
            <a:pPr marL="457200" indent="-457200" algn="ctr"/>
            <a:endParaRPr lang="en-US" sz="2400">
              <a:latin typeface="Tahoma" pitchFamily="34" charset="0"/>
            </a:endParaRPr>
          </a:p>
        </p:txBody>
      </p:sp>
      <p:sp>
        <p:nvSpPr>
          <p:cNvPr id="1802246" name="AutoShape 6"/>
          <p:cNvSpPr>
            <a:spLocks noChangeArrowheads="1"/>
          </p:cNvSpPr>
          <p:nvPr/>
        </p:nvSpPr>
        <p:spPr bwMode="auto">
          <a:xfrm>
            <a:off x="2895600" y="3200400"/>
            <a:ext cx="2819400" cy="1676400"/>
          </a:xfrm>
          <a:prstGeom prst="roundRect">
            <a:avLst>
              <a:gd name="adj" fmla="val 1237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 algn="ctr"/>
            <a:endParaRPr lang="en-US" sz="2400">
              <a:latin typeface="Tahoma" pitchFamily="34" charset="0"/>
            </a:endParaRPr>
          </a:p>
          <a:p>
            <a:pPr marL="457200" indent="-457200" algn="ctr"/>
            <a:endParaRPr lang="en-US" sz="2400">
              <a:latin typeface="Tahoma" pitchFamily="34" charset="0"/>
            </a:endParaRPr>
          </a:p>
        </p:txBody>
      </p:sp>
      <p:sp>
        <p:nvSpPr>
          <p:cNvPr id="1802247" name="AutoShape 7"/>
          <p:cNvSpPr>
            <a:spLocks noChangeArrowheads="1"/>
          </p:cNvSpPr>
          <p:nvPr/>
        </p:nvSpPr>
        <p:spPr bwMode="auto">
          <a:xfrm>
            <a:off x="6019800" y="4737862"/>
            <a:ext cx="2133600" cy="1447800"/>
          </a:xfrm>
          <a:prstGeom prst="roundRect">
            <a:avLst>
              <a:gd name="adj" fmla="val 12370"/>
            </a:avLst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 algn="ctr">
              <a:buFontTx/>
              <a:buAutoNum type="arabicPeriod"/>
            </a:pPr>
            <a:endParaRPr lang="en-US" sz="2400">
              <a:latin typeface="Tahoma" pitchFamily="34" charset="0"/>
            </a:endParaRPr>
          </a:p>
          <a:p>
            <a:pPr marL="457200" indent="-457200" algn="ctr"/>
            <a:endParaRPr lang="en-US" sz="2400">
              <a:latin typeface="Tahoma" pitchFamily="34" charset="0"/>
            </a:endParaRPr>
          </a:p>
        </p:txBody>
      </p:sp>
      <p:sp>
        <p:nvSpPr>
          <p:cNvPr id="1802248" name="Text Box 8"/>
          <p:cNvSpPr txBox="1">
            <a:spLocks noChangeArrowheads="1"/>
          </p:cNvSpPr>
          <p:nvPr/>
        </p:nvSpPr>
        <p:spPr bwMode="auto">
          <a:xfrm>
            <a:off x="685800" y="1798637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400" dirty="0">
                <a:latin typeface="Tahoma" pitchFamily="34" charset="0"/>
              </a:rPr>
              <a:t>1. </a:t>
            </a:r>
            <a:r>
              <a:rPr lang="ru-RU" sz="2400" dirty="0">
                <a:latin typeface="Tahoma" pitchFamily="34" charset="0"/>
              </a:rPr>
              <a:t>Ожидаемые результаты</a:t>
            </a:r>
            <a:endParaRPr lang="en-US" sz="2400" dirty="0">
              <a:latin typeface="Tahoma" pitchFamily="34" charset="0"/>
            </a:endParaRPr>
          </a:p>
        </p:txBody>
      </p:sp>
      <p:sp>
        <p:nvSpPr>
          <p:cNvPr id="1802249" name="Text Box 9"/>
          <p:cNvSpPr txBox="1">
            <a:spLocks noChangeArrowheads="1"/>
          </p:cNvSpPr>
          <p:nvPr/>
        </p:nvSpPr>
        <p:spPr bwMode="auto">
          <a:xfrm>
            <a:off x="2667000" y="3185287"/>
            <a:ext cx="2971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400" dirty="0">
                <a:latin typeface="Tahoma" pitchFamily="34" charset="0"/>
              </a:rPr>
              <a:t>2. </a:t>
            </a:r>
            <a:r>
              <a:rPr lang="ru-RU" sz="2400" dirty="0">
                <a:latin typeface="Tahoma" pitchFamily="34" charset="0"/>
              </a:rPr>
              <a:t>Свидетельства достижения поставленных целей</a:t>
            </a:r>
            <a:endParaRPr lang="en-US" sz="2400" dirty="0">
              <a:latin typeface="Tahoma" pitchFamily="34" charset="0"/>
            </a:endParaRPr>
          </a:p>
        </p:txBody>
      </p:sp>
      <p:sp>
        <p:nvSpPr>
          <p:cNvPr id="1802250" name="Text Box 10"/>
          <p:cNvSpPr txBox="1">
            <a:spLocks noChangeArrowheads="1"/>
          </p:cNvSpPr>
          <p:nvPr/>
        </p:nvSpPr>
        <p:spPr bwMode="auto">
          <a:xfrm>
            <a:off x="6055536" y="5050599"/>
            <a:ext cx="1981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sz="2400" dirty="0">
                <a:latin typeface="Tahoma" pitchFamily="34" charset="0"/>
              </a:rPr>
              <a:t>3. </a:t>
            </a:r>
            <a:r>
              <a:rPr lang="ru-RU" sz="2400" dirty="0">
                <a:latin typeface="Tahoma" pitchFamily="34" charset="0"/>
              </a:rPr>
              <a:t>План действий</a:t>
            </a:r>
            <a:endParaRPr lang="en-US" sz="2400" dirty="0">
              <a:latin typeface="Tahoma" pitchFamily="34" charset="0"/>
            </a:endParaRPr>
          </a:p>
        </p:txBody>
      </p:sp>
      <p:sp>
        <p:nvSpPr>
          <p:cNvPr id="1802251" name="AutoShape 11"/>
          <p:cNvSpPr>
            <a:spLocks noChangeArrowheads="1"/>
          </p:cNvSpPr>
          <p:nvPr/>
        </p:nvSpPr>
        <p:spPr bwMode="auto">
          <a:xfrm rot="5341875">
            <a:off x="3338045" y="1820861"/>
            <a:ext cx="914400" cy="1600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02252" name="AutoShape 12"/>
          <p:cNvSpPr>
            <a:spLocks noChangeArrowheads="1"/>
          </p:cNvSpPr>
          <p:nvPr/>
        </p:nvSpPr>
        <p:spPr bwMode="auto">
          <a:xfrm rot="5341875">
            <a:off x="6146651" y="3371001"/>
            <a:ext cx="914400" cy="1600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3" name="Text Box 13"/>
          <p:cNvSpPr txBox="1">
            <a:spLocks noChangeArrowheads="1"/>
          </p:cNvSpPr>
          <p:nvPr/>
        </p:nvSpPr>
        <p:spPr bwMode="auto">
          <a:xfrm>
            <a:off x="762000" y="2908266"/>
            <a:ext cx="229314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</a:rPr>
              <a:t>Учебные цели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  <a:latin typeface="Arial" pitchFamily="34" charset="0"/>
            </a:endParaRPr>
          </a:p>
        </p:txBody>
      </p:sp>
      <p:sp>
        <p:nvSpPr>
          <p:cNvPr id="13324" name="Rectangle 14"/>
          <p:cNvSpPr>
            <a:spLocks noChangeArrowheads="1"/>
          </p:cNvSpPr>
          <p:nvPr/>
        </p:nvSpPr>
        <p:spPr bwMode="auto">
          <a:xfrm>
            <a:off x="3071234" y="5050598"/>
            <a:ext cx="219551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</a:rPr>
              <a:t>Констатирующее </a:t>
            </a:r>
          </a:p>
          <a:p>
            <a:pPr eaLnBrk="0" hangingPunct="0">
              <a:spcBef>
                <a:spcPct val="50000"/>
              </a:spcBef>
            </a:pP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</a:rPr>
              <a:t>оценивание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  <a:latin typeface="Arial" pitchFamily="34" charset="0"/>
            </a:endParaRPr>
          </a:p>
        </p:txBody>
      </p:sp>
      <p:sp>
        <p:nvSpPr>
          <p:cNvPr id="13325" name="Rectangle 15"/>
          <p:cNvSpPr>
            <a:spLocks noChangeArrowheads="1"/>
          </p:cNvSpPr>
          <p:nvPr/>
        </p:nvSpPr>
        <p:spPr bwMode="auto">
          <a:xfrm>
            <a:off x="6663531" y="6337298"/>
            <a:ext cx="846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</a:rPr>
              <a:t>уроки</a:t>
            </a:r>
            <a:endParaRPr lang="en-US" b="1" dirty="0">
              <a:solidFill>
                <a:schemeClr val="tx2">
                  <a:lumMod val="40000"/>
                  <a:lumOff val="60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613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02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2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02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02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02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02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02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02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02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02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02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02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0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0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45" grpId="0" animBg="1" autoUpdateAnimBg="0"/>
      <p:bldP spid="1802246" grpId="0" animBg="1" autoUpdateAnimBg="0"/>
      <p:bldP spid="1802247" grpId="0" animBg="1" autoUpdateAnimBg="0"/>
      <p:bldP spid="1802248" grpId="0" autoUpdateAnimBg="0"/>
      <p:bldP spid="1802249" grpId="0" autoUpdateAnimBg="0"/>
      <p:bldP spid="1802250" grpId="0" autoUpdateAnimBg="0"/>
      <p:bldP spid="1802251" grpId="0" animBg="1"/>
      <p:bldP spid="18022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6" name="AutoShape 6"/>
          <p:cNvSpPr>
            <a:spLocks noChangeArrowheads="1"/>
          </p:cNvSpPr>
          <p:nvPr/>
        </p:nvSpPr>
        <p:spPr bwMode="auto">
          <a:xfrm>
            <a:off x="533400" y="3429000"/>
            <a:ext cx="2362200" cy="1295400"/>
          </a:xfrm>
          <a:prstGeom prst="roundRect">
            <a:avLst>
              <a:gd name="adj" fmla="val 1237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 algn="ctr"/>
            <a:endParaRPr lang="en-US" sz="2400">
              <a:latin typeface="Tahoma" pitchFamily="34" charset="0"/>
            </a:endParaRPr>
          </a:p>
          <a:p>
            <a:pPr marL="457200" indent="-457200" algn="ctr"/>
            <a:endParaRPr lang="en-US" sz="2400">
              <a:latin typeface="Tahoma" pitchFamily="34" charset="0"/>
            </a:endParaRPr>
          </a:p>
        </p:txBody>
      </p:sp>
      <p:sp>
        <p:nvSpPr>
          <p:cNvPr id="2" name="AutoShape 6"/>
          <p:cNvSpPr>
            <a:spLocks noChangeArrowheads="1"/>
          </p:cNvSpPr>
          <p:nvPr/>
        </p:nvSpPr>
        <p:spPr bwMode="auto">
          <a:xfrm>
            <a:off x="3200400" y="5029200"/>
            <a:ext cx="2362200" cy="1295400"/>
          </a:xfrm>
          <a:prstGeom prst="roundRect">
            <a:avLst>
              <a:gd name="adj" fmla="val 12370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 algn="ctr"/>
            <a:endParaRPr lang="en-US" sz="2400">
              <a:latin typeface="Tahoma" pitchFamily="34" charset="0"/>
            </a:endParaRPr>
          </a:p>
          <a:p>
            <a:pPr marL="457200" indent="-457200" algn="ctr"/>
            <a:endParaRPr lang="en-US" sz="2400">
              <a:latin typeface="Tahoma" pitchFamily="34" charset="0"/>
            </a:endParaRPr>
          </a:p>
        </p:txBody>
      </p:sp>
      <p:sp>
        <p:nvSpPr>
          <p:cNvPr id="1802247" name="AutoShape 7"/>
          <p:cNvSpPr>
            <a:spLocks noChangeArrowheads="1"/>
          </p:cNvSpPr>
          <p:nvPr/>
        </p:nvSpPr>
        <p:spPr bwMode="auto">
          <a:xfrm>
            <a:off x="6172200" y="3429000"/>
            <a:ext cx="2133600" cy="1447800"/>
          </a:xfrm>
          <a:prstGeom prst="roundRect">
            <a:avLst>
              <a:gd name="adj" fmla="val 12370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 algn="ctr">
              <a:buFontTx/>
              <a:buAutoNum type="arabicPeriod"/>
            </a:pPr>
            <a:endParaRPr lang="en-US" sz="2400">
              <a:latin typeface="Tahoma" pitchFamily="34" charset="0"/>
            </a:endParaRPr>
          </a:p>
          <a:p>
            <a:pPr marL="457200" indent="-457200" algn="ctr"/>
            <a:endParaRPr lang="en-US" sz="2400">
              <a:latin typeface="Tahoma" pitchFamily="34" charset="0"/>
            </a:endParaRPr>
          </a:p>
        </p:txBody>
      </p:sp>
      <p:sp>
        <p:nvSpPr>
          <p:cNvPr id="1802245" name="AutoShape 5"/>
          <p:cNvSpPr>
            <a:spLocks noChangeArrowheads="1"/>
          </p:cNvSpPr>
          <p:nvPr/>
        </p:nvSpPr>
        <p:spPr bwMode="auto">
          <a:xfrm>
            <a:off x="3352800" y="2286000"/>
            <a:ext cx="2133600" cy="1066800"/>
          </a:xfrm>
          <a:prstGeom prst="roundRect">
            <a:avLst>
              <a:gd name="adj" fmla="val 12370"/>
            </a:avLst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457200" indent="-457200" algn="ctr">
              <a:buFontTx/>
              <a:buAutoNum type="arabicPeriod"/>
            </a:pPr>
            <a:endParaRPr lang="en-US" sz="2400">
              <a:latin typeface="Tahoma" pitchFamily="34" charset="0"/>
            </a:endParaRPr>
          </a:p>
          <a:p>
            <a:pPr marL="457200" indent="-457200" algn="ctr"/>
            <a:endParaRPr lang="en-US" sz="2400">
              <a:latin typeface="Tahoma" pitchFamily="34" charset="0"/>
            </a:endParaRPr>
          </a:p>
        </p:txBody>
      </p:sp>
      <p:sp>
        <p:nvSpPr>
          <p:cNvPr id="9222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ru-RU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Циклограмма деятельности учителя</a:t>
            </a:r>
          </a:p>
        </p:txBody>
      </p:sp>
      <p:sp>
        <p:nvSpPr>
          <p:cNvPr id="9223" name="Text Box 4"/>
          <p:cNvSpPr txBox="1">
            <a:spLocks noChangeArrowheads="1"/>
          </p:cNvSpPr>
          <p:nvPr/>
        </p:nvSpPr>
        <p:spPr bwMode="auto">
          <a:xfrm>
            <a:off x="3336925" y="2632075"/>
            <a:ext cx="2178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ru-RU" dirty="0"/>
              <a:t>ПЛАНИРОВАНИЕ</a:t>
            </a:r>
          </a:p>
        </p:txBody>
      </p:sp>
      <p:sp>
        <p:nvSpPr>
          <p:cNvPr id="9224" name="Text Box 5"/>
          <p:cNvSpPr txBox="1">
            <a:spLocks noChangeArrowheads="1"/>
          </p:cNvSpPr>
          <p:nvPr/>
        </p:nvSpPr>
        <p:spPr bwMode="auto">
          <a:xfrm>
            <a:off x="6248400" y="3733800"/>
            <a:ext cx="20748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ru-RU"/>
              <a:t>ОРГАНИЗАЦИЯ</a:t>
            </a:r>
          </a:p>
          <a:p>
            <a:pPr eaLnBrk="1" hangingPunct="1"/>
            <a:r>
              <a:rPr lang="ru-RU"/>
              <a:t>УЧЕБНОЙ </a:t>
            </a:r>
          </a:p>
          <a:p>
            <a:pPr eaLnBrk="1" hangingPunct="1"/>
            <a:r>
              <a:rPr lang="ru-RU"/>
              <a:t>ДЕЯТЕЛЬНОСТИ</a:t>
            </a:r>
          </a:p>
        </p:txBody>
      </p:sp>
      <p:sp>
        <p:nvSpPr>
          <p:cNvPr id="9225" name="Text Box 6"/>
          <p:cNvSpPr txBox="1">
            <a:spLocks noChangeArrowheads="1"/>
          </p:cNvSpPr>
          <p:nvPr/>
        </p:nvSpPr>
        <p:spPr bwMode="auto">
          <a:xfrm>
            <a:off x="3505200" y="5257800"/>
            <a:ext cx="19208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ru-RU" dirty="0"/>
              <a:t>ОЦЕНИВАНИЕ </a:t>
            </a:r>
          </a:p>
          <a:p>
            <a:pPr eaLnBrk="1" hangingPunct="1"/>
            <a:r>
              <a:rPr lang="ru-RU" dirty="0"/>
              <a:t>ДОСТИЖЕНИЙ</a:t>
            </a:r>
          </a:p>
          <a:p>
            <a:pPr eaLnBrk="1" hangingPunct="1"/>
            <a:r>
              <a:rPr lang="ru-RU" dirty="0"/>
              <a:t>УЧАЩИХСЯ</a:t>
            </a:r>
          </a:p>
        </p:txBody>
      </p:sp>
      <p:sp>
        <p:nvSpPr>
          <p:cNvPr id="9226" name="Text Box 7"/>
          <p:cNvSpPr txBox="1">
            <a:spLocks noChangeArrowheads="1"/>
          </p:cNvSpPr>
          <p:nvPr/>
        </p:nvSpPr>
        <p:spPr bwMode="auto">
          <a:xfrm>
            <a:off x="838200" y="3657600"/>
            <a:ext cx="20748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ru-RU" dirty="0"/>
              <a:t>АНАЛИЗ </a:t>
            </a:r>
          </a:p>
          <a:p>
            <a:pPr eaLnBrk="1" hangingPunct="1"/>
            <a:r>
              <a:rPr lang="ru-RU" dirty="0"/>
              <a:t>СОБСТВЕННОЙ</a:t>
            </a:r>
          </a:p>
          <a:p>
            <a:pPr eaLnBrk="1" hangingPunct="1"/>
            <a:r>
              <a:rPr lang="ru-RU" dirty="0"/>
              <a:t>ДЕЯТЕЛЬНОСТИ</a:t>
            </a:r>
          </a:p>
        </p:txBody>
      </p:sp>
      <p:sp>
        <p:nvSpPr>
          <p:cNvPr id="9227" name="AutoShape 13"/>
          <p:cNvSpPr>
            <a:spLocks noChangeArrowheads="1"/>
          </p:cNvSpPr>
          <p:nvPr/>
        </p:nvSpPr>
        <p:spPr bwMode="auto">
          <a:xfrm rot="5400000">
            <a:off x="6324600" y="1905000"/>
            <a:ext cx="762000" cy="2133600"/>
          </a:xfrm>
          <a:custGeom>
            <a:avLst/>
            <a:gdLst>
              <a:gd name="T0" fmla="*/ 18824648 w 21600"/>
              <a:gd name="T1" fmla="*/ 0 h 21600"/>
              <a:gd name="T2" fmla="*/ 18824648 w 21600"/>
              <a:gd name="T3" fmla="*/ 118626191 h 21600"/>
              <a:gd name="T4" fmla="*/ 4028510 w 21600"/>
              <a:gd name="T5" fmla="*/ 210752289 h 21600"/>
              <a:gd name="T6" fmla="*/ 26881666 w 21600"/>
              <a:gd name="T7" fmla="*/ 59313095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8" name="AutoShape 14"/>
          <p:cNvSpPr>
            <a:spLocks noChangeArrowheads="1"/>
          </p:cNvSpPr>
          <p:nvPr/>
        </p:nvSpPr>
        <p:spPr bwMode="auto">
          <a:xfrm rot="10800000">
            <a:off x="5638800" y="5029200"/>
            <a:ext cx="1790700" cy="990600"/>
          </a:xfrm>
          <a:custGeom>
            <a:avLst/>
            <a:gdLst>
              <a:gd name="T0" fmla="*/ 103959009 w 21600"/>
              <a:gd name="T1" fmla="*/ 0 h 21600"/>
              <a:gd name="T2" fmla="*/ 103959009 w 21600"/>
              <a:gd name="T3" fmla="*/ 25571195 h 21600"/>
              <a:gd name="T4" fmla="*/ 22247460 w 21600"/>
              <a:gd name="T5" fmla="*/ 45430012 h 21600"/>
              <a:gd name="T6" fmla="*/ 148453992 w 21600"/>
              <a:gd name="T7" fmla="*/ 1278562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9" name="AutoShape 15"/>
          <p:cNvSpPr>
            <a:spLocks noChangeArrowheads="1"/>
          </p:cNvSpPr>
          <p:nvPr/>
        </p:nvSpPr>
        <p:spPr bwMode="auto">
          <a:xfrm rot="-5400000">
            <a:off x="1571625" y="4467225"/>
            <a:ext cx="1143000" cy="1809750"/>
          </a:xfrm>
          <a:custGeom>
            <a:avLst/>
            <a:gdLst>
              <a:gd name="T0" fmla="*/ 42355397 w 21600"/>
              <a:gd name="T1" fmla="*/ 0 h 21600"/>
              <a:gd name="T2" fmla="*/ 42355397 w 21600"/>
              <a:gd name="T3" fmla="*/ 85347716 h 21600"/>
              <a:gd name="T4" fmla="*/ 9064149 w 21600"/>
              <a:gd name="T5" fmla="*/ 151629388 h 21600"/>
              <a:gd name="T6" fmla="*/ 60483755 w 21600"/>
              <a:gd name="T7" fmla="*/ 42673816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30" name="AutoShape 16"/>
          <p:cNvSpPr>
            <a:spLocks noChangeArrowheads="1"/>
          </p:cNvSpPr>
          <p:nvPr/>
        </p:nvSpPr>
        <p:spPr bwMode="auto">
          <a:xfrm>
            <a:off x="1371600" y="2590800"/>
            <a:ext cx="1752600" cy="762000"/>
          </a:xfrm>
          <a:custGeom>
            <a:avLst/>
            <a:gdLst>
              <a:gd name="T0" fmla="*/ 99582331 w 21600"/>
              <a:gd name="T1" fmla="*/ 0 h 21600"/>
              <a:gd name="T2" fmla="*/ 99582331 w 21600"/>
              <a:gd name="T3" fmla="*/ 15130885 h 21600"/>
              <a:gd name="T4" fmla="*/ 21310888 w 21600"/>
              <a:gd name="T5" fmla="*/ 26881666 h 21600"/>
              <a:gd name="T6" fmla="*/ 142204006 w 21600"/>
              <a:gd name="T7" fmla="*/ 7565460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6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02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02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02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02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46" grpId="0" animBg="1" autoUpdateAnimBg="0"/>
      <p:bldP spid="2" grpId="0" animBg="1" autoUpdateAnimBg="0"/>
      <p:bldP spid="1802247" grpId="0" animBg="1" autoUpdateAnimBg="0"/>
      <p:bldP spid="1802245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Скаффолдинг</a:t>
            </a:r>
            <a:endParaRPr lang="ru-RU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544" y="1412776"/>
            <a:ext cx="8496944" cy="4713387"/>
          </a:xfrm>
        </p:spPr>
        <p:txBody>
          <a:bodyPr/>
          <a:lstStyle/>
          <a:p>
            <a:pPr marL="0" indent="0">
              <a:buNone/>
            </a:pPr>
            <a: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Учебный </a:t>
            </a:r>
            <a:r>
              <a:rPr lang="ru-RU" sz="4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скаффолдинг</a:t>
            </a:r>
            <a: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-это 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предоставление достаточной поддержки для стимулирования в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обучении, когда общие представления и понятия даны ученикам.</a:t>
            </a:r>
          </a:p>
          <a:p>
            <a:endParaRPr lang="ru-RU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046" y="4365104"/>
            <a:ext cx="3367939" cy="2757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8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b44e663bd468ed97ce8eaafb5ef46aa90474a9d"/>
</p:tagLst>
</file>

<file path=ppt/theme/theme1.xml><?xml version="1.0" encoding="utf-8"?>
<a:theme xmlns:a="http://schemas.openxmlformats.org/drawingml/2006/main" name="Тема1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Тема10</Template>
  <TotalTime>162</TotalTime>
  <Words>278</Words>
  <Application>Microsoft Office PowerPoint</Application>
  <PresentationFormat>Экран (4:3)</PresentationFormat>
  <Paragraphs>64</Paragraphs>
  <Slides>14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Batang</vt:lpstr>
      <vt:lpstr>Arial</vt:lpstr>
      <vt:lpstr>Calibri</vt:lpstr>
      <vt:lpstr>Century Gothic</vt:lpstr>
      <vt:lpstr>Comic Sans MS</vt:lpstr>
      <vt:lpstr>Helvetica</vt:lpstr>
      <vt:lpstr>Tahoma</vt:lpstr>
      <vt:lpstr>Тема10</vt:lpstr>
      <vt:lpstr>   Слагаемые                   успешного                                урока</vt:lpstr>
      <vt:lpstr>Современный урок ???</vt:lpstr>
      <vt:lpstr>Основополагающие принципы современного урока</vt:lpstr>
      <vt:lpstr>Современный урок-проблемный урок</vt:lpstr>
      <vt:lpstr>Мотивация</vt:lpstr>
      <vt:lpstr>Презентация PowerPoint</vt:lpstr>
      <vt:lpstr>Презентация PowerPoint</vt:lpstr>
      <vt:lpstr>Циклограмма деятельности учителя</vt:lpstr>
      <vt:lpstr>Скаффолдинг</vt:lpstr>
      <vt:lpstr>СКАФФОЛДИНГ</vt:lpstr>
      <vt:lpstr>Презентация PowerPoint</vt:lpstr>
      <vt:lpstr>Презентация PowerPoint</vt:lpstr>
      <vt:lpstr>7 правил технологии «Оцениваем» по ФГОС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Педмастерская «Современный урок иностранного языка. Слагаемые успеха.»  </dc:title>
  <dc:creator>Sveta</dc:creator>
  <cp:lastModifiedBy>Лазарева</cp:lastModifiedBy>
  <cp:revision>21</cp:revision>
  <dcterms:created xsi:type="dcterms:W3CDTF">2015-12-10T04:06:50Z</dcterms:created>
  <dcterms:modified xsi:type="dcterms:W3CDTF">2017-08-24T08:37:54Z</dcterms:modified>
</cp:coreProperties>
</file>