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2" r:id="rId3"/>
    <p:sldId id="400" r:id="rId4"/>
    <p:sldId id="403" r:id="rId5"/>
    <p:sldId id="401" r:id="rId6"/>
    <p:sldId id="308" r:id="rId7"/>
    <p:sldId id="309" r:id="rId8"/>
    <p:sldId id="411" r:id="rId9"/>
    <p:sldId id="410" r:id="rId10"/>
    <p:sldId id="391" r:id="rId11"/>
    <p:sldId id="310" r:id="rId12"/>
    <p:sldId id="390" r:id="rId13"/>
    <p:sldId id="311" r:id="rId14"/>
    <p:sldId id="312" r:id="rId15"/>
    <p:sldId id="388" r:id="rId16"/>
    <p:sldId id="387" r:id="rId17"/>
    <p:sldId id="314" r:id="rId18"/>
    <p:sldId id="315" r:id="rId19"/>
    <p:sldId id="317" r:id="rId20"/>
    <p:sldId id="318" r:id="rId21"/>
    <p:sldId id="322" r:id="rId22"/>
    <p:sldId id="325" r:id="rId23"/>
    <p:sldId id="326" r:id="rId24"/>
    <p:sldId id="330" r:id="rId25"/>
    <p:sldId id="392" r:id="rId26"/>
    <p:sldId id="393" r:id="rId27"/>
    <p:sldId id="333" r:id="rId28"/>
    <p:sldId id="335" r:id="rId29"/>
    <p:sldId id="339" r:id="rId30"/>
    <p:sldId id="343" r:id="rId31"/>
    <p:sldId id="347" r:id="rId32"/>
    <p:sldId id="349" r:id="rId33"/>
    <p:sldId id="350" r:id="rId34"/>
    <p:sldId id="351" r:id="rId35"/>
    <p:sldId id="353" r:id="rId36"/>
    <p:sldId id="354" r:id="rId37"/>
    <p:sldId id="356" r:id="rId38"/>
    <p:sldId id="357" r:id="rId39"/>
    <p:sldId id="358" r:id="rId40"/>
    <p:sldId id="359" r:id="rId41"/>
    <p:sldId id="360" r:id="rId42"/>
    <p:sldId id="394" r:id="rId43"/>
    <p:sldId id="365" r:id="rId44"/>
    <p:sldId id="367" r:id="rId45"/>
    <p:sldId id="373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3" r:id="rId62"/>
    <p:sldId id="294" r:id="rId63"/>
    <p:sldId id="295" r:id="rId64"/>
    <p:sldId id="278" r:id="rId65"/>
    <p:sldId id="417" r:id="rId66"/>
    <p:sldId id="280" r:id="rId67"/>
    <p:sldId id="418" r:id="rId68"/>
    <p:sldId id="416" r:id="rId6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90" autoAdjust="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3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280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10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4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4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614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13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68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52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62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81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F0AD9-92C9-4D29-B511-69CF1ACDE28E}" type="datetimeFigureOut">
              <a:rPr lang="ru-RU" smtClean="0"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2C346-F5D1-4FEB-8BB6-5625A0495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59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inostr@edu.tomsk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toipkro.ru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4160" y="1122363"/>
            <a:ext cx="786384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«Новые принципы и подходы в обучении иностранным языкам»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40480" y="3602038"/>
            <a:ext cx="6827520" cy="165576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Печерица Э.И., </a:t>
            </a:r>
            <a:r>
              <a:rPr lang="ru-RU" dirty="0" err="1" smtClean="0"/>
              <a:t>к.п.н</a:t>
            </a:r>
            <a:r>
              <a:rPr lang="ru-RU" dirty="0" smtClean="0"/>
              <a:t>., доцент кафедры гуманитарного образования ТОИПКРО</a:t>
            </a:r>
          </a:p>
          <a:p>
            <a:r>
              <a:rPr lang="en-US" dirty="0" smtClean="0">
                <a:hlinkClick r:id="rId2"/>
              </a:rPr>
              <a:t>inostr@edu.tomsk.ru</a:t>
            </a:r>
            <a:endParaRPr lang="en-US" dirty="0" smtClean="0"/>
          </a:p>
          <a:p>
            <a:r>
              <a:rPr lang="en-US" dirty="0" smtClean="0"/>
              <a:t>(3822) 90 20 46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3475" y="16023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 descr="ТОИПКРО лого полноцвет (прозрачный фон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18" y="951290"/>
            <a:ext cx="2261834" cy="255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77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ПАРАДИГМА ВЗАИМОДЕЙСТВИЯ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306" y="1398494"/>
            <a:ext cx="10923494" cy="47784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Обучающего и обучающегося в личностно ориентированной парадигме</a:t>
            </a:r>
          </a:p>
          <a:p>
            <a:pPr marL="0" indent="0">
              <a:buNone/>
            </a:pPr>
            <a:r>
              <a:rPr lang="ru-RU" dirty="0"/>
              <a:t>•ФГОС: осознание учащимся собственной ценности как участника образовательного процесса</a:t>
            </a:r>
          </a:p>
          <a:p>
            <a:pPr marL="0" indent="0">
              <a:buNone/>
            </a:pPr>
            <a:r>
              <a:rPr lang="ru-RU" dirty="0"/>
              <a:t>•Включенность обучающихся в </a:t>
            </a:r>
            <a:r>
              <a:rPr lang="ru-RU" dirty="0" smtClean="0"/>
              <a:t>процесс</a:t>
            </a:r>
          </a:p>
          <a:p>
            <a:r>
              <a:rPr lang="ru-RU" b="1" dirty="0"/>
              <a:t>Чёткость / понятность / краткость / формулировок заданий и установок</a:t>
            </a:r>
          </a:p>
          <a:p>
            <a:pPr marL="0" indent="0">
              <a:buNone/>
            </a:pPr>
            <a:r>
              <a:rPr lang="ru-RU" dirty="0"/>
              <a:t>•Ориентация на достигнутый уровень формируемых умений</a:t>
            </a:r>
          </a:p>
          <a:p>
            <a:pPr marL="0" indent="0">
              <a:buNone/>
            </a:pPr>
            <a:r>
              <a:rPr lang="ru-RU" dirty="0"/>
              <a:t>•Терпеливое толерантное отношение к </a:t>
            </a:r>
            <a:r>
              <a:rPr lang="ru-RU" dirty="0" smtClean="0"/>
              <a:t>ошибкам</a:t>
            </a:r>
          </a:p>
          <a:p>
            <a:r>
              <a:rPr lang="ru-RU" dirty="0"/>
              <a:t>Позитивная оценка вместо концентрации на ошибках / исправления ошибок</a:t>
            </a:r>
          </a:p>
          <a:p>
            <a:pPr marL="0" indent="0">
              <a:buNone/>
            </a:pPr>
            <a:r>
              <a:rPr lang="ru-RU" dirty="0"/>
              <a:t>•Дифференциация заданий внутри малых </a:t>
            </a:r>
            <a:r>
              <a:rPr lang="ru-RU" dirty="0" smtClean="0"/>
              <a:t>групп</a:t>
            </a:r>
          </a:p>
          <a:p>
            <a:r>
              <a:rPr lang="ru-RU" dirty="0"/>
              <a:t>Формирование и рефлексия стратегий учения /овладения общением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15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60" t="12482" r="27598" b="3662"/>
          <a:stretch/>
        </p:blipFill>
        <p:spPr>
          <a:xfrm>
            <a:off x="1663336" y="118341"/>
            <a:ext cx="8543109" cy="63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8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учиться учить в новых условиях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осознание адекватности общемирового формата: один ИЯ изучается 2-3 года с недельной сеткой 2-3 часа в неделю</a:t>
            </a:r>
          </a:p>
          <a:p>
            <a:r>
              <a:rPr lang="ru-RU" dirty="0"/>
              <a:t>•вместо ожидания дополнительных часов - использование резервов расписания и школьного формата дополнительного образования</a:t>
            </a:r>
          </a:p>
          <a:p>
            <a:r>
              <a:rPr lang="ru-RU" dirty="0"/>
              <a:t>•вместо изолированного контроля лексики и грамматики – тренировка только в контексте и в ситуации</a:t>
            </a:r>
          </a:p>
          <a:p>
            <a:r>
              <a:rPr lang="ru-RU" dirty="0"/>
              <a:t>•вместо повторения правил на РЯ – дополнительно два-три упражнения</a:t>
            </a:r>
          </a:p>
          <a:p>
            <a:r>
              <a:rPr lang="ru-RU" dirty="0"/>
              <a:t>•вместо пересказа всем известного текста – творческие/ изобретательные задания (смена перспективы/ ситуации или переход к другому виду общения)</a:t>
            </a:r>
          </a:p>
          <a:p>
            <a:r>
              <a:rPr lang="ru-RU" dirty="0"/>
              <a:t>•вместо фронтальных видов работы - предпочтительно парное и групповое взаимодействие обучающихся</a:t>
            </a:r>
          </a:p>
          <a:p>
            <a:r>
              <a:rPr lang="ru-RU" dirty="0"/>
              <a:t>•вместо монотонности аналогичных заданий – разнообразие д-</a:t>
            </a:r>
            <a:r>
              <a:rPr lang="ru-RU" dirty="0" err="1"/>
              <a:t>ти</a:t>
            </a:r>
            <a:endParaRPr lang="ru-RU" dirty="0"/>
          </a:p>
          <a:p>
            <a:r>
              <a:rPr lang="ru-RU" dirty="0"/>
              <a:t>•Вместо контроля –самоконтроль /самооценка и самостоятельно подобранные /составленные упражнения</a:t>
            </a:r>
          </a:p>
        </p:txBody>
      </p:sp>
    </p:spTree>
    <p:extLst>
      <p:ext uri="{BB962C8B-B14F-4D97-AF65-F5344CB8AC3E}">
        <p14:creationId xmlns:p14="http://schemas.microsoft.com/office/powerpoint/2010/main" val="367858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22" t="12081" r="27485" b="13869"/>
          <a:stretch/>
        </p:blipFill>
        <p:spPr>
          <a:xfrm>
            <a:off x="426719" y="135939"/>
            <a:ext cx="5753116" cy="37742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651" y="2463929"/>
            <a:ext cx="5446945" cy="409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5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60" t="11681" r="27259" b="3662"/>
          <a:stretch/>
        </p:blipFill>
        <p:spPr>
          <a:xfrm>
            <a:off x="1170038" y="121921"/>
            <a:ext cx="8616809" cy="63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15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35" y="257779"/>
            <a:ext cx="5315567" cy="5919184"/>
          </a:xfrm>
        </p:spPr>
      </p:pic>
    </p:spTree>
    <p:extLst>
      <p:ext uri="{BB962C8B-B14F-4D97-AF65-F5344CB8AC3E}">
        <p14:creationId xmlns:p14="http://schemas.microsoft.com/office/powerpoint/2010/main" val="1483720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10" t="12280" r="27710" b="4863"/>
          <a:stretch/>
        </p:blipFill>
        <p:spPr>
          <a:xfrm>
            <a:off x="661850" y="209005"/>
            <a:ext cx="5495069" cy="4040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534" y="2366806"/>
            <a:ext cx="5569352" cy="405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76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10" t="12082" r="27034" b="3661"/>
          <a:stretch/>
        </p:blipFill>
        <p:spPr>
          <a:xfrm>
            <a:off x="1863634" y="110488"/>
            <a:ext cx="8734699" cy="646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3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4" t="12081" r="27597" b="3261"/>
          <a:stretch/>
        </p:blipFill>
        <p:spPr>
          <a:xfrm>
            <a:off x="1154391" y="287382"/>
            <a:ext cx="5663166" cy="4232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119" y="2619640"/>
            <a:ext cx="5523698" cy="411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1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22" t="11681" r="27372" b="3662"/>
          <a:stretch/>
        </p:blipFill>
        <p:spPr>
          <a:xfrm>
            <a:off x="1449576" y="139337"/>
            <a:ext cx="8774287" cy="65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5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787" y="268942"/>
            <a:ext cx="10486712" cy="58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61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48" t="11481" r="27259" b="3262"/>
          <a:stretch/>
        </p:blipFill>
        <p:spPr>
          <a:xfrm>
            <a:off x="0" y="0"/>
            <a:ext cx="5799909" cy="43807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11" y="0"/>
            <a:ext cx="4883319" cy="36823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071" y="2975557"/>
            <a:ext cx="4938188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3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988" y="365125"/>
            <a:ext cx="10247811" cy="6102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УМК – Второй иностранный язык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60" t="11881" r="27260" b="4062"/>
          <a:stretch/>
        </p:blipFill>
        <p:spPr>
          <a:xfrm>
            <a:off x="278674" y="905691"/>
            <a:ext cx="5346522" cy="398852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8910" t="11881" r="27710" b="3863"/>
          <a:stretch/>
        </p:blipFill>
        <p:spPr>
          <a:xfrm>
            <a:off x="5816235" y="975360"/>
            <a:ext cx="5240658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65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72" t="11481" r="27259" b="3862"/>
          <a:stretch/>
        </p:blipFill>
        <p:spPr>
          <a:xfrm>
            <a:off x="3030459" y="322218"/>
            <a:ext cx="7733335" cy="57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43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48" t="12082" r="27259" b="4462"/>
          <a:stretch/>
        </p:blipFill>
        <p:spPr>
          <a:xfrm>
            <a:off x="0" y="0"/>
            <a:ext cx="4911635" cy="363147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8460" t="11481" r="27259" b="7464"/>
          <a:stretch/>
        </p:blipFill>
        <p:spPr>
          <a:xfrm>
            <a:off x="4911636" y="1"/>
            <a:ext cx="4972594" cy="3526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5" y="3268166"/>
            <a:ext cx="4893550" cy="3680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720" y="3268166"/>
            <a:ext cx="4956478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22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11" t="11880" r="27259" b="3662"/>
          <a:stretch/>
        </p:blipFill>
        <p:spPr>
          <a:xfrm>
            <a:off x="0" y="0"/>
            <a:ext cx="4937761" cy="3675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275" y="0"/>
            <a:ext cx="4589416" cy="3364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32" y="3675018"/>
            <a:ext cx="4545428" cy="33963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761" y="3052843"/>
            <a:ext cx="5636444" cy="40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49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37" t="1474" r="12062" b="1660"/>
          <a:stretch/>
        </p:blipFill>
        <p:spPr>
          <a:xfrm>
            <a:off x="1569342" y="87086"/>
            <a:ext cx="9050507" cy="655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31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12" t="2674" r="12512"/>
          <a:stretch/>
        </p:blipFill>
        <p:spPr>
          <a:xfrm>
            <a:off x="727224" y="139337"/>
            <a:ext cx="9235382" cy="674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44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73" t="12152" r="27710" b="4263"/>
          <a:stretch/>
        </p:blipFill>
        <p:spPr>
          <a:xfrm>
            <a:off x="0" y="0"/>
            <a:ext cx="7977051" cy="58861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046" y="779479"/>
            <a:ext cx="4423954" cy="32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79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4" t="12881" r="27372" b="22875"/>
          <a:stretch/>
        </p:blipFill>
        <p:spPr>
          <a:xfrm>
            <a:off x="870857" y="95794"/>
            <a:ext cx="4946469" cy="27954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206" y="95794"/>
            <a:ext cx="4932091" cy="3700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2295"/>
          <a:stretch/>
        </p:blipFill>
        <p:spPr>
          <a:xfrm>
            <a:off x="5355710" y="3796387"/>
            <a:ext cx="4356053" cy="2856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74" y="2873828"/>
            <a:ext cx="5004512" cy="36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63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11" t="12081" r="27259" b="3461"/>
          <a:stretch/>
        </p:blipFill>
        <p:spPr>
          <a:xfrm>
            <a:off x="0" y="0"/>
            <a:ext cx="4937761" cy="3675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303" y="0"/>
            <a:ext cx="4938188" cy="3712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295" y="3259561"/>
            <a:ext cx="4907705" cy="37005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1490"/>
          <a:stretch/>
        </p:blipFill>
        <p:spPr>
          <a:xfrm>
            <a:off x="334854" y="3382483"/>
            <a:ext cx="4759449" cy="34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7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http://www.predmetconcept.ru/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18" y="1398494"/>
            <a:ext cx="5390416" cy="44375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572" y="1398494"/>
            <a:ext cx="4951744" cy="450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00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60" t="11481" r="26922" b="3862"/>
          <a:stretch/>
        </p:blipFill>
        <p:spPr>
          <a:xfrm>
            <a:off x="156754" y="78378"/>
            <a:ext cx="4929051" cy="3683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309" y="1"/>
            <a:ext cx="4850674" cy="3592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925" y="3535218"/>
            <a:ext cx="4484913" cy="3334507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/>
          <a:srcRect l="9022" t="12082" r="27372" b="4062"/>
          <a:stretch/>
        </p:blipFill>
        <p:spPr>
          <a:xfrm>
            <a:off x="6714309" y="3592217"/>
            <a:ext cx="4380411" cy="32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44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60" t="30294" r="27710" b="4062"/>
          <a:stretch/>
        </p:blipFill>
        <p:spPr>
          <a:xfrm>
            <a:off x="5312229" y="191588"/>
            <a:ext cx="4868091" cy="2856412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8798" t="29894" r="27485" b="5062"/>
          <a:stretch/>
        </p:blipFill>
        <p:spPr>
          <a:xfrm>
            <a:off x="5843450" y="3187337"/>
            <a:ext cx="4929052" cy="2830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35" y="191588"/>
            <a:ext cx="4383404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35" t="11681" r="27259" b="3462"/>
          <a:stretch/>
        </p:blipFill>
        <p:spPr>
          <a:xfrm>
            <a:off x="1776548" y="400594"/>
            <a:ext cx="7733212" cy="580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05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60" t="11280" r="27710" b="3862"/>
          <a:stretch/>
        </p:blipFill>
        <p:spPr>
          <a:xfrm>
            <a:off x="1356299" y="0"/>
            <a:ext cx="9041735" cy="676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27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4" t="12281" r="27372" b="4262"/>
          <a:stretch/>
        </p:blipFill>
        <p:spPr>
          <a:xfrm>
            <a:off x="243840" y="130629"/>
            <a:ext cx="4946469" cy="36314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241" y="192322"/>
            <a:ext cx="5734431" cy="367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92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35" t="11681" r="27147" b="4062"/>
          <a:stretch/>
        </p:blipFill>
        <p:spPr>
          <a:xfrm>
            <a:off x="1153753" y="0"/>
            <a:ext cx="8974316" cy="66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91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47" t="12082" r="27485" b="4062"/>
          <a:stretch/>
        </p:blipFill>
        <p:spPr>
          <a:xfrm>
            <a:off x="95794" y="0"/>
            <a:ext cx="4894218" cy="3648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108" y="0"/>
            <a:ext cx="494428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39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4" t="11681" r="27372" b="3862"/>
          <a:stretch/>
        </p:blipFill>
        <p:spPr>
          <a:xfrm>
            <a:off x="870857" y="2177"/>
            <a:ext cx="9227744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37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22" t="11881" r="27597" b="4062"/>
          <a:stretch/>
        </p:blipFill>
        <p:spPr>
          <a:xfrm>
            <a:off x="1299133" y="121920"/>
            <a:ext cx="8498402" cy="633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27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22" t="11280" r="27485" b="4062"/>
          <a:stretch/>
        </p:blipFill>
        <p:spPr>
          <a:xfrm>
            <a:off x="1373052" y="95794"/>
            <a:ext cx="8615677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96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296652"/>
            <a:ext cx="7886700" cy="489654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325" dirty="0"/>
              <a:t/>
            </a:r>
            <a:br>
              <a:rPr lang="ru-RU" sz="2325" dirty="0"/>
            </a:br>
            <a:r>
              <a:rPr lang="ru-RU" sz="2325" dirty="0"/>
              <a:t/>
            </a:r>
            <a:br>
              <a:rPr lang="ru-RU" sz="2325" dirty="0"/>
            </a:br>
            <a:r>
              <a:rPr lang="ru-RU" sz="4000" b="1" dirty="0">
                <a:solidFill>
                  <a:srgbClr val="002060"/>
                </a:solidFill>
              </a:rPr>
              <a:t>Концепция представляет собой </a:t>
            </a:r>
            <a:r>
              <a:rPr lang="ru-RU" sz="4000" dirty="0">
                <a:solidFill>
                  <a:srgbClr val="002060"/>
                </a:solidFill>
              </a:rPr>
              <a:t>научно-обоснованную </a:t>
            </a:r>
            <a:r>
              <a:rPr lang="ru-RU" sz="4000" u="sng" dirty="0">
                <a:solidFill>
                  <a:srgbClr val="002060"/>
                </a:solidFill>
              </a:rPr>
              <a:t>стратегию развития иноязычного образования </a:t>
            </a:r>
            <a:r>
              <a:rPr lang="ru-RU" sz="4000" dirty="0">
                <a:solidFill>
                  <a:srgbClr val="002060"/>
                </a:solidFill>
              </a:rPr>
              <a:t>в Российской Федерации, в которой определены цели, задачи и основные направления реализации данной стратегии на ближайшие годы.</a:t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en-US" sz="4000" u="sng" dirty="0">
                <a:solidFill>
                  <a:srgbClr val="002060"/>
                </a:solidFill>
              </a:rPr>
              <a:t>Predmetconcept.edu.ru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>
                <a:solidFill>
                  <a:schemeClr val="tx2"/>
                </a:solidFill>
              </a:rPr>
              <a:t/>
            </a:r>
            <a:br>
              <a:rPr lang="ru-RU" sz="4000" dirty="0">
                <a:solidFill>
                  <a:schemeClr val="tx2"/>
                </a:solidFill>
              </a:rPr>
            </a:br>
            <a:r>
              <a:rPr lang="ru-RU" sz="2700" b="1" dirty="0"/>
              <a:t/>
            </a:r>
            <a:br>
              <a:rPr lang="ru-RU" sz="2700" b="1" dirty="0"/>
            </a:b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17719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22" t="12081" r="26923" b="3862"/>
          <a:stretch/>
        </p:blipFill>
        <p:spPr>
          <a:xfrm>
            <a:off x="1324991" y="148046"/>
            <a:ext cx="8659757" cy="63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42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35" t="12081" r="27372" b="3461"/>
          <a:stretch/>
        </p:blipFill>
        <p:spPr>
          <a:xfrm>
            <a:off x="0" y="0"/>
            <a:ext cx="5468983" cy="4092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6" y="200298"/>
            <a:ext cx="4381384" cy="3299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169" y="3499859"/>
            <a:ext cx="4152119" cy="30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55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4" y="365126"/>
            <a:ext cx="4362994" cy="1115331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https://toipkro.ru</a:t>
            </a:r>
            <a:r>
              <a:rPr lang="en-US" dirty="0" smtClean="0"/>
              <a:t>/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924" y="1628503"/>
            <a:ext cx="4389500" cy="3962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469" y="365126"/>
            <a:ext cx="6323791" cy="4178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469" y="3870753"/>
            <a:ext cx="573073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99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33" t="16084" r="19605" b="10606"/>
          <a:stretch/>
        </p:blipFill>
        <p:spPr>
          <a:xfrm>
            <a:off x="1916165" y="400595"/>
            <a:ext cx="9169847" cy="51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78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9" t="11081" r="19942" b="8065"/>
          <a:stretch/>
        </p:blipFill>
        <p:spPr>
          <a:xfrm>
            <a:off x="261258" y="192107"/>
            <a:ext cx="5159186" cy="2969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19" y="413121"/>
            <a:ext cx="4759062" cy="26261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143" y="3382298"/>
            <a:ext cx="51332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66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08" t="14283" r="28273" b="14869"/>
          <a:stretch/>
        </p:blipFill>
        <p:spPr>
          <a:xfrm>
            <a:off x="1059633" y="135688"/>
            <a:ext cx="4998720" cy="30828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2338"/>
          <a:stretch/>
        </p:blipFill>
        <p:spPr>
          <a:xfrm>
            <a:off x="818604" y="3218522"/>
            <a:ext cx="5480779" cy="3361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458" y="926907"/>
            <a:ext cx="5303980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2" t="13465" r="22766" b="17518"/>
          <a:stretch/>
        </p:blipFill>
        <p:spPr>
          <a:xfrm>
            <a:off x="1286959" y="340658"/>
            <a:ext cx="9614126" cy="547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80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04" t="25825" r="28677" b="25348"/>
          <a:stretch/>
        </p:blipFill>
        <p:spPr>
          <a:xfrm>
            <a:off x="1352014" y="824753"/>
            <a:ext cx="9683541" cy="39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8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1" t="12228" r="19174" b="3715"/>
          <a:stretch/>
        </p:blipFill>
        <p:spPr>
          <a:xfrm>
            <a:off x="1018638" y="475130"/>
            <a:ext cx="9290774" cy="555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59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28" r="19637" b="33382"/>
          <a:stretch/>
        </p:blipFill>
        <p:spPr>
          <a:xfrm>
            <a:off x="458897" y="627530"/>
            <a:ext cx="11114540" cy="42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89" y="152401"/>
            <a:ext cx="11826209" cy="600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93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80" t="15731" r="21491" b="41211"/>
          <a:stretch/>
        </p:blipFill>
        <p:spPr>
          <a:xfrm>
            <a:off x="131085" y="502024"/>
            <a:ext cx="12060915" cy="415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66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47" t="11404" r="24852" b="23905"/>
          <a:stretch/>
        </p:blipFill>
        <p:spPr>
          <a:xfrm>
            <a:off x="675432" y="188259"/>
            <a:ext cx="10277898" cy="53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66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5" t="10580" r="24736" b="3715"/>
          <a:stretch/>
        </p:blipFill>
        <p:spPr>
          <a:xfrm>
            <a:off x="519395" y="143436"/>
            <a:ext cx="9656795" cy="625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40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8" t="11403" r="19753" b="42909"/>
          <a:stretch/>
        </p:blipFill>
        <p:spPr>
          <a:xfrm>
            <a:off x="2268071" y="0"/>
            <a:ext cx="7628963" cy="25101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497" r="6293"/>
          <a:stretch/>
        </p:blipFill>
        <p:spPr>
          <a:xfrm>
            <a:off x="2653553" y="2584009"/>
            <a:ext cx="6598023" cy="395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58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48" t="11481" r="27372" b="3862"/>
          <a:stretch/>
        </p:blipFill>
        <p:spPr>
          <a:xfrm>
            <a:off x="683280" y="48152"/>
            <a:ext cx="8908955" cy="66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50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10" t="11481" r="27597" b="3662"/>
          <a:stretch/>
        </p:blipFill>
        <p:spPr>
          <a:xfrm>
            <a:off x="962439" y="107576"/>
            <a:ext cx="8486361" cy="63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865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73" t="11681" r="27484" b="3462"/>
          <a:stretch/>
        </p:blipFill>
        <p:spPr>
          <a:xfrm>
            <a:off x="1213940" y="80682"/>
            <a:ext cx="8721515" cy="651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72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11" t="11880" r="26809" b="3662"/>
          <a:stretch/>
        </p:blipFill>
        <p:spPr>
          <a:xfrm>
            <a:off x="2169460" y="129630"/>
            <a:ext cx="8741614" cy="646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784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5" t="12882" r="28385" b="23274"/>
          <a:stretch/>
        </p:blipFill>
        <p:spPr>
          <a:xfrm>
            <a:off x="757646" y="199674"/>
            <a:ext cx="5068388" cy="2892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764" t="49069" r="27663" b="5788"/>
          <a:stretch/>
        </p:blipFill>
        <p:spPr>
          <a:xfrm>
            <a:off x="2115062" y="3021875"/>
            <a:ext cx="6889601" cy="2751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827" y="4719528"/>
            <a:ext cx="4478173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578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35" t="30894" r="27484" b="28278"/>
          <a:stretch/>
        </p:blipFill>
        <p:spPr>
          <a:xfrm>
            <a:off x="1078840" y="600890"/>
            <a:ext cx="5191331" cy="1881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134" y="2838398"/>
            <a:ext cx="4938188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6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98" t="13282" r="27597"/>
          <a:stretch/>
        </p:blipFill>
        <p:spPr>
          <a:xfrm>
            <a:off x="1310139" y="0"/>
            <a:ext cx="8887597" cy="681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750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11" t="11481" r="27259" b="3462"/>
          <a:stretch/>
        </p:blipFill>
        <p:spPr>
          <a:xfrm>
            <a:off x="1097280" y="0"/>
            <a:ext cx="8891451" cy="666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795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22" t="11880" r="27710" b="3662"/>
          <a:stretch/>
        </p:blipFill>
        <p:spPr>
          <a:xfrm>
            <a:off x="1990165" y="304350"/>
            <a:ext cx="8062345" cy="605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844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98" t="11481" r="27710" b="3462"/>
          <a:stretch/>
        </p:blipFill>
        <p:spPr>
          <a:xfrm>
            <a:off x="1384208" y="62753"/>
            <a:ext cx="8282819" cy="624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613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47" t="12281" r="27485" b="3462"/>
          <a:stretch/>
        </p:blipFill>
        <p:spPr>
          <a:xfrm>
            <a:off x="1292787" y="116541"/>
            <a:ext cx="8355798" cy="6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216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341" y="71718"/>
            <a:ext cx="11205883" cy="648148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9999"/>
                </a:solidFill>
              </a:rPr>
              <a:t>Урок</a:t>
            </a:r>
            <a:r>
              <a:rPr lang="ru-RU" sz="3600" b="1" dirty="0"/>
              <a:t> </a:t>
            </a:r>
            <a:r>
              <a:rPr lang="ru-RU" sz="3600" dirty="0"/>
              <a:t>— это диалектический феномен; он </a:t>
            </a:r>
            <a:r>
              <a:rPr lang="ru-RU" sz="3600" dirty="0">
                <a:solidFill>
                  <a:srgbClr val="009999"/>
                </a:solidFill>
              </a:rPr>
              <a:t>является </a:t>
            </a:r>
            <a:r>
              <a:rPr lang="ru-RU" sz="4000" b="1" dirty="0">
                <a:solidFill>
                  <a:srgbClr val="009999"/>
                </a:solidFill>
              </a:rPr>
              <a:t>частью</a:t>
            </a:r>
            <a:r>
              <a:rPr lang="ru-RU" sz="3600" b="1" dirty="0">
                <a:solidFill>
                  <a:srgbClr val="009999"/>
                </a:solidFill>
              </a:rPr>
              <a:t> </a:t>
            </a:r>
            <a:r>
              <a:rPr lang="ru-RU" sz="3600" dirty="0">
                <a:solidFill>
                  <a:srgbClr val="009999"/>
                </a:solidFill>
              </a:rPr>
              <a:t>учеб­ного процесса </a:t>
            </a:r>
            <a:r>
              <a:rPr lang="ru-RU" sz="3600" b="1" dirty="0">
                <a:solidFill>
                  <a:srgbClr val="009999"/>
                </a:solidFill>
              </a:rPr>
              <a:t>и</a:t>
            </a:r>
            <a:r>
              <a:rPr lang="ru-RU" sz="3600" dirty="0">
                <a:solidFill>
                  <a:srgbClr val="009999"/>
                </a:solidFill>
              </a:rPr>
              <a:t> одновременно его </a:t>
            </a:r>
            <a:r>
              <a:rPr lang="ru-RU" sz="4000" b="1" dirty="0">
                <a:solidFill>
                  <a:srgbClr val="009999"/>
                </a:solidFill>
              </a:rPr>
              <a:t>целым</a:t>
            </a:r>
            <a:r>
              <a:rPr lang="ru-RU" sz="3600" dirty="0">
                <a:solidFill>
                  <a:srgbClr val="009999"/>
                </a:solidFill>
              </a:rPr>
              <a:t>. </a:t>
            </a:r>
            <a:r>
              <a:rPr lang="ru-RU" sz="3600" dirty="0"/>
              <a:t>Как часть учебного процес­са он позволяет решать промежуточные задачи; в этом смысле каж­дый отдельно взятый урок находится в горизонтальном ряду других уроков</a:t>
            </a:r>
            <a:r>
              <a:rPr lang="ru-RU" sz="3600" dirty="0" smtClean="0"/>
              <a:t>.</a:t>
            </a:r>
          </a:p>
          <a:p>
            <a:r>
              <a:rPr lang="ru-RU" sz="3600" dirty="0"/>
              <a:t>В этой серии уроков горизонтального ряда осуществляется дина­мика учебного процесса: </a:t>
            </a:r>
            <a:r>
              <a:rPr lang="ru-RU" sz="3600" b="1" i="1" dirty="0">
                <a:solidFill>
                  <a:srgbClr val="009999"/>
                </a:solidFill>
              </a:rPr>
              <a:t>то, что было целью предыдущего урока,</a:t>
            </a:r>
            <a:r>
              <a:rPr lang="ru-RU" sz="3600" b="1" i="1" dirty="0"/>
              <a:t> </a:t>
            </a:r>
            <a:r>
              <a:rPr lang="ru-RU" sz="3600" b="1" i="1" dirty="0">
                <a:solidFill>
                  <a:srgbClr val="009999"/>
                </a:solidFill>
              </a:rPr>
              <a:t>становится средством </a:t>
            </a:r>
            <a:r>
              <a:rPr lang="ru-RU" sz="3600" b="1" i="1" dirty="0" smtClean="0">
                <a:solidFill>
                  <a:srgbClr val="009999"/>
                </a:solidFill>
              </a:rPr>
              <a:t>последующего. </a:t>
            </a:r>
            <a:r>
              <a:rPr lang="ru-RU" b="1" dirty="0"/>
              <a:t>Э</a:t>
            </a:r>
            <a:r>
              <a:rPr lang="ru-RU" dirty="0" smtClean="0"/>
              <a:t>то </a:t>
            </a:r>
            <a:r>
              <a:rPr lang="ru-RU" dirty="0"/>
              <a:t>обусловливает тесную взаимосвязь уроков, естественную вариативную повторяемость из урока в урок, обеспечивающую поступательное движение к конечным учебно-воспитательным целям.</a:t>
            </a:r>
          </a:p>
        </p:txBody>
      </p:sp>
    </p:spTree>
    <p:extLst>
      <p:ext uri="{BB962C8B-B14F-4D97-AF65-F5344CB8AC3E}">
        <p14:creationId xmlns:p14="http://schemas.microsoft.com/office/powerpoint/2010/main" val="15021019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ja-JP" sz="4000">
                <a:solidFill>
                  <a:schemeClr val="accent2"/>
                </a:solidFill>
              </a:rPr>
              <a:t>ПЛАНИРОВАНИЕ ОБУЧЕНИЯ </a:t>
            </a:r>
            <a:br>
              <a:rPr lang="ru-RU" altLang="ja-JP" sz="4000">
                <a:solidFill>
                  <a:schemeClr val="accent2"/>
                </a:solidFill>
              </a:rPr>
            </a:br>
            <a:r>
              <a:rPr lang="ru-RU" altLang="ja-JP" sz="4000">
                <a:solidFill>
                  <a:schemeClr val="accent2"/>
                </a:solidFill>
              </a:rPr>
              <a:t>В ОБРАТНОМ ПОРЯДКЕ</a:t>
            </a:r>
            <a:endParaRPr lang="ru-RU" altLang="ru-RU" sz="4000">
              <a:solidFill>
                <a:schemeClr val="accent2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/>
              <a:t>состоит из трех основных этапов: </a:t>
            </a:r>
          </a:p>
          <a:p>
            <a:pPr>
              <a:lnSpc>
                <a:spcPct val="90000"/>
              </a:lnSpc>
            </a:pPr>
            <a:r>
              <a:rPr lang="ru-RU" altLang="ru-RU"/>
              <a:t>Определение ожидаемых результатов (identify desired outcomes). </a:t>
            </a:r>
          </a:p>
          <a:p>
            <a:pPr>
              <a:lnSpc>
                <a:spcPct val="90000"/>
              </a:lnSpc>
            </a:pPr>
            <a:r>
              <a:rPr lang="ru-RU" altLang="ru-RU"/>
              <a:t>Подбор подходящих форм контроля, «свидетельств» оценки знаний (determine acceptable assessment evidence). </a:t>
            </a:r>
          </a:p>
          <a:p>
            <a:pPr>
              <a:lnSpc>
                <a:spcPct val="90000"/>
              </a:lnSpc>
            </a:pPr>
            <a:r>
              <a:rPr lang="ru-RU" altLang="ru-RU"/>
              <a:t>Составление учебного плана (learning plan experience). </a:t>
            </a:r>
          </a:p>
        </p:txBody>
      </p:sp>
    </p:spTree>
    <p:extLst>
      <p:ext uri="{BB962C8B-B14F-4D97-AF65-F5344CB8AC3E}">
        <p14:creationId xmlns:p14="http://schemas.microsoft.com/office/powerpoint/2010/main" val="24605989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9999"/>
                </a:solidFill>
              </a:rPr>
              <a:t>Речевое и неречевое поведение учителя</a:t>
            </a:r>
            <a:endParaRPr lang="ru-RU" b="1" dirty="0">
              <a:solidFill>
                <a:srgbClr val="0099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177" y="1515035"/>
            <a:ext cx="5746376" cy="525331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000" b="1" dirty="0"/>
              <a:t>Речевое поведение учителя</a:t>
            </a:r>
            <a:r>
              <a:rPr lang="ru-RU" sz="3000" b="1" dirty="0" smtClean="0"/>
              <a:t>: </a:t>
            </a:r>
            <a:endParaRPr lang="ru-RU" sz="3000" b="1" dirty="0"/>
          </a:p>
          <a:p>
            <a:r>
              <a:rPr lang="ru-RU" sz="3000" dirty="0"/>
              <a:t>Ведется ли урок на иностранном языке? Кто говорит на уроке больше учитель или ученики?</a:t>
            </a:r>
          </a:p>
          <a:p>
            <a:endParaRPr lang="ru-RU" sz="3000" dirty="0"/>
          </a:p>
          <a:p>
            <a:r>
              <a:rPr lang="ru-RU" sz="3000" dirty="0"/>
              <a:t>Какова была речь учителя:</a:t>
            </a:r>
          </a:p>
          <a:p>
            <a:endParaRPr lang="ru-RU" sz="3000" dirty="0"/>
          </a:p>
          <a:p>
            <a:r>
              <a:rPr lang="ru-RU" sz="3000" dirty="0"/>
              <a:t>- доступной и понятной;</a:t>
            </a:r>
          </a:p>
          <a:p>
            <a:endParaRPr lang="ru-RU" sz="3000" dirty="0"/>
          </a:p>
          <a:p>
            <a:r>
              <a:rPr lang="ru-RU" sz="3000" dirty="0"/>
              <a:t>- правильной (соответствовала нормам языка);</a:t>
            </a:r>
          </a:p>
          <a:p>
            <a:endParaRPr lang="ru-RU" sz="3000" dirty="0"/>
          </a:p>
          <a:p>
            <a:r>
              <a:rPr lang="ru-RU" sz="3000" dirty="0"/>
              <a:t>- адаптивной к уровню языковой подготовки учащихся ( темп, словарный запас, произношение)?</a:t>
            </a:r>
          </a:p>
          <a:p>
            <a:endParaRPr lang="ru-RU" sz="3000" dirty="0"/>
          </a:p>
          <a:p>
            <a:r>
              <a:rPr lang="ru-RU" sz="3000" dirty="0"/>
              <a:t>Соответствовала ли речь учителя целям и интересам учащихся?</a:t>
            </a:r>
          </a:p>
          <a:p>
            <a:endParaRPr lang="ru-RU" sz="3000" dirty="0"/>
          </a:p>
          <a:p>
            <a:r>
              <a:rPr lang="ru-RU" sz="3000" dirty="0"/>
              <a:t>Соответствовала ли она теме и содержанию урока?</a:t>
            </a:r>
          </a:p>
          <a:p>
            <a:endParaRPr lang="ru-RU" sz="3000" dirty="0"/>
          </a:p>
          <a:p>
            <a:r>
              <a:rPr lang="ru-RU" sz="3000" dirty="0"/>
              <a:t>Как учитель обеспечивал учащимся возможность ощущать успешность обучения, как гарантировалась мотивация успешности обучения? Чувствовалась ли психологическая поддержка учеников учителем? Стимулировал ли учитель активность учащихся?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04212" y="1825625"/>
            <a:ext cx="41058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Неречевое поведение учителя:</a:t>
            </a:r>
          </a:p>
          <a:p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 smtClean="0"/>
              <a:t>взаимодействие </a:t>
            </a:r>
            <a:r>
              <a:rPr lang="ru-RU" sz="1400" dirty="0"/>
              <a:t>учителя и учащихся (отношение учителя к учащимся, реакция на вопросы, </a:t>
            </a:r>
            <a:endParaRPr lang="ru-RU" sz="1400" dirty="0" smtClean="0"/>
          </a:p>
          <a:p>
            <a:pPr marL="285750" indent="-285750">
              <a:buFontTx/>
              <a:buChar char="-"/>
            </a:pPr>
            <a:r>
              <a:rPr lang="ru-RU" sz="1400" dirty="0" smtClean="0"/>
              <a:t>высказывания</a:t>
            </a:r>
            <a:r>
              <a:rPr lang="ru-RU" sz="1400" dirty="0"/>
              <a:t>, непредвиденные обстоятельства и т.д.)</a:t>
            </a:r>
          </a:p>
          <a:p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 smtClean="0"/>
              <a:t>манеру </a:t>
            </a:r>
            <a:r>
              <a:rPr lang="ru-RU" sz="1400" dirty="0"/>
              <a:t>обращения и поведение учителя ( дружелюбная, открытая, терпеливая</a:t>
            </a:r>
            <a:r>
              <a:rPr lang="ru-RU" sz="1400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 </a:t>
            </a:r>
            <a:r>
              <a:rPr lang="ru-RU" sz="1400" dirty="0"/>
              <a:t>мотивирующая к каким – либо действиям, угнетающая и т.д.)</a:t>
            </a:r>
          </a:p>
          <a:p>
            <a:endParaRPr lang="ru-RU" sz="1400" dirty="0"/>
          </a:p>
          <a:p>
            <a:r>
              <a:rPr lang="ru-RU" sz="1400" dirty="0"/>
              <a:t>- отношение учителя к проводимому им уроку и к самим учащимся;</a:t>
            </a:r>
          </a:p>
          <a:p>
            <a:endParaRPr lang="ru-RU" sz="1400" dirty="0"/>
          </a:p>
          <a:p>
            <a:r>
              <a:rPr lang="ru-RU" sz="1400" dirty="0"/>
              <a:t>Целесообразны ли голос, мимика, жесты, позы, движение учителя по классу?</a:t>
            </a:r>
          </a:p>
        </p:txBody>
      </p:sp>
    </p:spTree>
    <p:extLst>
      <p:ext uri="{BB962C8B-B14F-4D97-AF65-F5344CB8AC3E}">
        <p14:creationId xmlns:p14="http://schemas.microsoft.com/office/powerpoint/2010/main" val="39288072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328" y="365125"/>
            <a:ext cx="10421471" cy="925793"/>
          </a:xfrm>
        </p:spPr>
        <p:txBody>
          <a:bodyPr/>
          <a:lstStyle/>
          <a:p>
            <a:r>
              <a:rPr lang="ru-RU" b="1" dirty="0" smtClean="0">
                <a:solidFill>
                  <a:srgbClr val="009999"/>
                </a:solidFill>
              </a:rPr>
              <a:t>ПЛАН 2017-2018</a:t>
            </a:r>
            <a:endParaRPr lang="ru-RU" b="1" dirty="0">
              <a:solidFill>
                <a:srgbClr val="0099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424" y="1129553"/>
            <a:ext cx="10699376" cy="5047410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>
                <a:solidFill>
                  <a:srgbClr val="009999"/>
                </a:solidFill>
              </a:rPr>
              <a:t>Обсуждение концепции ИЯ - участвовать</a:t>
            </a:r>
          </a:p>
          <a:p>
            <a:r>
              <a:rPr lang="ru-RU" dirty="0" smtClean="0"/>
              <a:t>Региональный конкурс «Лучшие </a:t>
            </a:r>
            <a:r>
              <a:rPr lang="ru-RU" dirty="0" err="1" smtClean="0"/>
              <a:t>стажировочные</a:t>
            </a:r>
            <a:r>
              <a:rPr lang="ru-RU" dirty="0" smtClean="0"/>
              <a:t> практики образовательных организаций» </a:t>
            </a:r>
          </a:p>
          <a:p>
            <a:r>
              <a:rPr lang="ru-RU" dirty="0" smtClean="0">
                <a:solidFill>
                  <a:srgbClr val="009999"/>
                </a:solidFill>
              </a:rPr>
              <a:t>Курсы ПК и переподготовки </a:t>
            </a:r>
            <a:r>
              <a:rPr lang="ru-RU" dirty="0" smtClean="0"/>
              <a:t>– следить за информацией на сайте ТОИПКРО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://toipkro.ru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ru-RU" dirty="0" smtClean="0"/>
              <a:t>Принимать участие в </a:t>
            </a:r>
            <a:r>
              <a:rPr lang="ru-RU" dirty="0" smtClean="0">
                <a:solidFill>
                  <a:srgbClr val="009999"/>
                </a:solidFill>
              </a:rPr>
              <a:t>семинарах </a:t>
            </a:r>
            <a:r>
              <a:rPr lang="ru-RU" dirty="0" smtClean="0"/>
              <a:t>– ближайшие по подготовке к олимпиаде (ВСОШ) и ОГЭ, ЕГЭ</a:t>
            </a:r>
          </a:p>
          <a:p>
            <a:r>
              <a:rPr lang="ru-RU" dirty="0" smtClean="0"/>
              <a:t>Принимать участие в профессиональных </a:t>
            </a:r>
            <a:r>
              <a:rPr lang="ru-RU" dirty="0" smtClean="0">
                <a:solidFill>
                  <a:srgbClr val="009999"/>
                </a:solidFill>
              </a:rPr>
              <a:t>конкурсах</a:t>
            </a:r>
            <a:r>
              <a:rPr lang="ru-RU" dirty="0" smtClean="0"/>
              <a:t> кафедры гуманитарного образования (КГО ИЯ) ТОИПКРО</a:t>
            </a:r>
          </a:p>
          <a:p>
            <a:r>
              <a:rPr lang="ru-RU" dirty="0" smtClean="0"/>
              <a:t>Готовиться к </a:t>
            </a:r>
            <a:r>
              <a:rPr lang="ru-RU" dirty="0" smtClean="0">
                <a:solidFill>
                  <a:srgbClr val="009999"/>
                </a:solidFill>
              </a:rPr>
              <a:t>конференции </a:t>
            </a:r>
            <a:r>
              <a:rPr lang="ru-RU" dirty="0" smtClean="0"/>
              <a:t>в марте «Иностранный язык как средство коммуникации и познания мира» (поэтапно)</a:t>
            </a:r>
          </a:p>
          <a:p>
            <a:r>
              <a:rPr lang="ru-RU" dirty="0" smtClean="0"/>
              <a:t>Детско-юношеская </a:t>
            </a:r>
            <a:r>
              <a:rPr lang="ru-RU" dirty="0" smtClean="0">
                <a:solidFill>
                  <a:srgbClr val="009999"/>
                </a:solidFill>
              </a:rPr>
              <a:t>Ассамблея «Гражданин </a:t>
            </a:r>
            <a:r>
              <a:rPr lang="en-US" dirty="0" smtClean="0">
                <a:solidFill>
                  <a:srgbClr val="009999"/>
                </a:solidFill>
              </a:rPr>
              <a:t>XXI </a:t>
            </a:r>
            <a:r>
              <a:rPr lang="ru-RU" dirty="0" smtClean="0">
                <a:solidFill>
                  <a:srgbClr val="009999"/>
                </a:solidFill>
              </a:rPr>
              <a:t>века» </a:t>
            </a:r>
            <a:r>
              <a:rPr lang="ru-RU" dirty="0" smtClean="0"/>
              <a:t>–ПОБЕДИТЕЛЬ федерального </a:t>
            </a:r>
            <a:r>
              <a:rPr lang="ru-RU" dirty="0" smtClean="0"/>
              <a:t>уровня – приглашает к участию (</a:t>
            </a:r>
            <a:r>
              <a:rPr lang="ru-RU" err="1" smtClean="0"/>
              <a:t>ИЯ</a:t>
            </a:r>
            <a:r>
              <a:rPr lang="ru-RU" smtClean="0"/>
              <a:t>: </a:t>
            </a:r>
            <a:r>
              <a:rPr lang="ru-RU" smtClean="0"/>
              <a:t>английски</a:t>
            </a:r>
            <a:r>
              <a:rPr lang="ru-RU" smtClean="0"/>
              <a:t>й</a:t>
            </a:r>
            <a:r>
              <a:rPr lang="ru-RU" dirty="0" smtClean="0"/>
              <a:t>, немецкий, французский)</a:t>
            </a:r>
            <a:endParaRPr lang="ru-RU" dirty="0" smtClean="0"/>
          </a:p>
          <a:p>
            <a:r>
              <a:rPr lang="ru-RU" dirty="0" smtClean="0"/>
              <a:t>Инновационные </a:t>
            </a:r>
            <a:r>
              <a:rPr lang="ru-RU" dirty="0" smtClean="0"/>
              <a:t>площадки</a:t>
            </a:r>
            <a:endParaRPr lang="en-US" dirty="0" smtClean="0"/>
          </a:p>
          <a:p>
            <a:r>
              <a:rPr lang="ru-RU" dirty="0" smtClean="0"/>
              <a:t>Ассоциация учителей иностранного языка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7933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757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35" t="11081" r="27597" b="3462"/>
          <a:stretch/>
        </p:blipFill>
        <p:spPr>
          <a:xfrm>
            <a:off x="2229394" y="391885"/>
            <a:ext cx="8072845" cy="61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7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35" t="12882" r="27709" b="4604"/>
          <a:stretch/>
        </p:blipFill>
        <p:spPr>
          <a:xfrm>
            <a:off x="1493703" y="435429"/>
            <a:ext cx="7693839" cy="565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2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412" y="143434"/>
            <a:ext cx="10950388" cy="64814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Личностно ориентированная модель обучения (акценты)</a:t>
            </a:r>
          </a:p>
          <a:p>
            <a:pPr marL="0" indent="0">
              <a:buNone/>
            </a:pPr>
            <a:r>
              <a:rPr lang="ru-RU" dirty="0"/>
              <a:t>Современный образовательный контекст – ФГОС:</a:t>
            </a:r>
          </a:p>
          <a:p>
            <a:r>
              <a:rPr lang="ru-RU" dirty="0"/>
              <a:t>смена парадигмы преподавания и изучения ИЯ</a:t>
            </a:r>
          </a:p>
          <a:p>
            <a:r>
              <a:rPr lang="ru-RU" dirty="0"/>
              <a:t>- овладение ИЯ - владение общением (носитель ИЯ)</a:t>
            </a:r>
          </a:p>
          <a:p>
            <a:r>
              <a:rPr lang="ru-RU" dirty="0"/>
              <a:t>- коммуникативные умения в разных видах РД -</a:t>
            </a:r>
          </a:p>
          <a:p>
            <a:r>
              <a:rPr lang="ru-RU" dirty="0"/>
              <a:t>- коммуникативные компетенции в разных сферах общения: (повседневно-бытовая, учебная, социокультурная, профессиональная)</a:t>
            </a:r>
          </a:p>
          <a:p>
            <a:r>
              <a:rPr lang="ru-RU" sz="4700" dirty="0" smtClean="0"/>
              <a:t>приоритет </a:t>
            </a:r>
            <a:r>
              <a:rPr lang="ru-RU" sz="4700" dirty="0"/>
              <a:t>результативного аспекта:</a:t>
            </a:r>
          </a:p>
          <a:p>
            <a:pPr marL="0" indent="0">
              <a:buNone/>
            </a:pPr>
            <a:r>
              <a:rPr lang="ru-RU" dirty="0" smtClean="0"/>
              <a:t>ПЛАНИРУЕМЫЕ </a:t>
            </a:r>
            <a:r>
              <a:rPr lang="ru-RU" dirty="0"/>
              <a:t>РЕЗУЛЬТАТЫ</a:t>
            </a:r>
          </a:p>
          <a:p>
            <a:r>
              <a:rPr lang="ru-RU" dirty="0"/>
              <a:t>-формулируются в формате умений (дескрипторы)</a:t>
            </a:r>
          </a:p>
          <a:p>
            <a:r>
              <a:rPr lang="ru-RU" dirty="0"/>
              <a:t>-прозрачны /понятны для уч-ся</a:t>
            </a:r>
          </a:p>
          <a:p>
            <a:r>
              <a:rPr lang="ru-RU" dirty="0"/>
              <a:t>-пригодны для (само) оценки (Я умею /могу)</a:t>
            </a:r>
          </a:p>
          <a:p>
            <a:r>
              <a:rPr lang="ru-RU" dirty="0"/>
              <a:t>-ориентированы на ситуацию урока (конкретный тип текста – рассказ /сказка</a:t>
            </a:r>
          </a:p>
          <a:p>
            <a:pPr marL="0" indent="0">
              <a:buNone/>
            </a:pPr>
            <a:r>
              <a:rPr lang="ru-RU" b="1" dirty="0" smtClean="0"/>
              <a:t>Учитель- </a:t>
            </a:r>
            <a:r>
              <a:rPr lang="ru-RU" b="1" dirty="0"/>
              <a:t>обучаемый: обучающий- обучающийся</a:t>
            </a:r>
          </a:p>
          <a:p>
            <a:r>
              <a:rPr lang="ru-RU" dirty="0"/>
              <a:t>-автономность обучающегося</a:t>
            </a:r>
          </a:p>
        </p:txBody>
      </p:sp>
    </p:spTree>
    <p:extLst>
      <p:ext uri="{BB962C8B-B14F-4D97-AF65-F5344CB8AC3E}">
        <p14:creationId xmlns:p14="http://schemas.microsoft.com/office/powerpoint/2010/main" val="17479151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752</Words>
  <Application>Microsoft Office PowerPoint</Application>
  <PresentationFormat>Широкоэкранный</PresentationFormat>
  <Paragraphs>88</Paragraphs>
  <Slides>68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3" baseType="lpstr">
      <vt:lpstr>ＭＳ Ｐゴシック</vt:lpstr>
      <vt:lpstr>Arial</vt:lpstr>
      <vt:lpstr>Calibri</vt:lpstr>
      <vt:lpstr>Calibri Light</vt:lpstr>
      <vt:lpstr>Тема Office</vt:lpstr>
      <vt:lpstr>«Новые принципы и подходы в обучении иностранным языкам»</vt:lpstr>
      <vt:lpstr>Презентация PowerPoint</vt:lpstr>
      <vt:lpstr>http://www.predmetconcept.ru/</vt:lpstr>
      <vt:lpstr>  Концепция представляет собой научно-обоснованную стратегию развития иноязычного образования в Российской Федерации, в которой определены цели, задачи и основные направления реализации данной стратегии на ближайшие годы.  Predmetconcept.edu.ru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ПАРАДИГМА ВЗАИМОДЕЙСТВИЯ</vt:lpstr>
      <vt:lpstr>Презентация PowerPoint</vt:lpstr>
      <vt:lpstr>учиться учить в новых условиях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УМК – Второй иностранный язык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https://toipkro.ru/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ПЛАНИРОВАНИЕ ОБУЧЕНИЯ  В ОБРАТНОМ ПОРЯДКЕ</vt:lpstr>
      <vt:lpstr>Речевое и неречевое поведение учителя</vt:lpstr>
      <vt:lpstr>ПЛАН 2017-2018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Иностранный язык</dc:creator>
  <cp:lastModifiedBy>Иностранный язык</cp:lastModifiedBy>
  <cp:revision>60</cp:revision>
  <dcterms:created xsi:type="dcterms:W3CDTF">2017-08-23T07:38:02Z</dcterms:created>
  <dcterms:modified xsi:type="dcterms:W3CDTF">2017-08-28T04:58:11Z</dcterms:modified>
</cp:coreProperties>
</file>