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73" r:id="rId2"/>
    <p:sldId id="376" r:id="rId3"/>
    <p:sldId id="390" r:id="rId4"/>
    <p:sldId id="394" r:id="rId5"/>
    <p:sldId id="414" r:id="rId6"/>
    <p:sldId id="391" r:id="rId7"/>
    <p:sldId id="392" r:id="rId8"/>
    <p:sldId id="393" r:id="rId9"/>
    <p:sldId id="396" r:id="rId10"/>
    <p:sldId id="395" r:id="rId11"/>
    <p:sldId id="397" r:id="rId12"/>
    <p:sldId id="398" r:id="rId13"/>
    <p:sldId id="399" r:id="rId14"/>
    <p:sldId id="406" r:id="rId15"/>
    <p:sldId id="400" r:id="rId16"/>
    <p:sldId id="407" r:id="rId17"/>
    <p:sldId id="401" r:id="rId18"/>
    <p:sldId id="410" r:id="rId19"/>
    <p:sldId id="402" r:id="rId20"/>
    <p:sldId id="403" r:id="rId21"/>
    <p:sldId id="411" r:id="rId22"/>
    <p:sldId id="404" r:id="rId23"/>
    <p:sldId id="409" r:id="rId24"/>
    <p:sldId id="412" r:id="rId25"/>
    <p:sldId id="413" r:id="rId26"/>
    <p:sldId id="388" r:id="rId27"/>
    <p:sldId id="377" r:id="rId28"/>
    <p:sldId id="379" r:id="rId29"/>
    <p:sldId id="378" r:id="rId30"/>
    <p:sldId id="380" r:id="rId31"/>
    <p:sldId id="381" r:id="rId32"/>
    <p:sldId id="384" r:id="rId33"/>
    <p:sldId id="382" r:id="rId34"/>
    <p:sldId id="383" r:id="rId35"/>
    <p:sldId id="385" r:id="rId36"/>
    <p:sldId id="386" r:id="rId37"/>
    <p:sldId id="38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626" autoAdjust="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CDD78-4434-4A93-84C1-C559E8D33E3A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1AB91-3C8D-48EB-99EC-453BF1A9A7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140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3784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z="40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открытия новых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знаний: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отбор содержания изучаемого материала для достижения целей урока и планируемых результатов 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14313" y="5715000"/>
            <a:ext cx="8715375" cy="9286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mtClean="0"/>
              <a:t>	</a:t>
            </a:r>
            <a:endParaRPr lang="ru-RU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785938" y="5445224"/>
            <a:ext cx="678656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Мячина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Н.Г.,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Русинова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Н.Н.,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Набатова Р.И.,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русского языка и литературы МАОУ гимназии № 26 города Томска </a:t>
            </a:r>
          </a:p>
          <a:p>
            <a:pPr>
              <a:defRPr/>
            </a:pPr>
            <a:r>
              <a:rPr lang="ru-RU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5125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Приёмы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txBody>
          <a:bodyPr>
            <a:noAutofit/>
          </a:bodyPr>
          <a:lstStyle/>
          <a:p>
            <a:pPr lvl="0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"Столкновение противоречий"               "Вопрос к тексту"</a:t>
            </a:r>
          </a:p>
          <a:p>
            <a:pPr lvl="0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"Лови ошибку"                                         "Мозговой штурм"</a:t>
            </a:r>
          </a:p>
          <a:p>
            <a:pPr lvl="0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"Почини цепочку"                                    "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Да-нет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lvl="0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Инсерт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                                                    "Практичность теории"</a:t>
            </a: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"Пресс - конференция"                            "Сравнение"                                    </a:t>
            </a:r>
          </a:p>
          <a:p>
            <a:pPr lvl="0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"Информационная карта урока"             "Проведи исследование"</a:t>
            </a:r>
          </a:p>
          <a:p>
            <a:pPr lvl="0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"Раздели на группы"                                "Дай информацию"</a:t>
            </a:r>
          </a:p>
          <a:p>
            <a:pPr lvl="0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"Слепой текст"                                          "Придумай название"</a:t>
            </a:r>
          </a:p>
          <a:p>
            <a:pPr lvl="0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"Собери модель"                                       "Игры в случайность"</a:t>
            </a: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"Идеал"</a:t>
            </a: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"Просмотр видеофрагментов по изучаемым темам"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Раздели на группы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451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К_сит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глазами, заплести 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к_су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сенок_силка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к_снётся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рукой, слегка 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к_сается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прик_сновение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к_сательная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None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Да-нет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Учитель загадывает нечто (число, предмет, литературного героя, историческое лицо и др.). Учащиеся пытаются найти ответ, задавая вопросы, на которые учитель может ответить только словами: "да", "нет", "и да и нет".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Пример.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На уроке по теме “Планета Земля” загадывается определенная планета, и ребята начинают задавать учителю вопросы: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Это планета земной группы? - нет;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Это планета – гигант? – да;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Эта планета имеет гигантские кольца? – нет;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Это самая большая планета? – да.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Ребята делают вывод, что это планета Юпитер.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Выявление места и причины затруднения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осознание того, в чем именно состоит недостаточность их знаний, умений или способностей.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реализации этой цели необходимо, чтобы учащиеся: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●проанализировали шаг за шагом с опорой на знаковую запись и проговорили вслух, что и как они делали;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●зафиксировали операцию, шаг, на котором возникло затруднение </a:t>
            </a: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(место затруднения);</a:t>
            </a:r>
            <a:b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●соотнесли свои действия на этом шаге с изученными способами и зафиксировали, какого знания или умения недостает </a:t>
            </a: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решения исходной задачи и задач такого класса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или типа вообще </a:t>
            </a: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(причина затруднения).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"Составление алгоритма"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"Слепая таблица"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"Птичий базар"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"Цепочка"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"Расшифруй!"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"Кластер"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"Починить цепочку"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Построение проекта выхода из затруднения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/>
              <a:t> </a:t>
            </a:r>
            <a:r>
              <a:rPr lang="ru-RU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8245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постановка целей учебной деятельности, выбор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способа и средств их реализации.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этого необходимо, чтобы учащиеся:</a:t>
            </a:r>
            <a:b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●сформулировали 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своих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будущих учебных действий, устраняющих причину возникшего затруднения (то есть сформулировали, какие знания им нужно построить и чему научиться);</a:t>
            </a:r>
            <a:b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●предложили и согласовали 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тему урока;</a:t>
            </a:r>
            <a:b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●выбрали 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 построения нового знания (как?) – метод уточнения (если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новый способ действий можно сконструировать из ранее изученных) или метод 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дополнения (если изученных аналогов нет и требуется введение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принципиально нового знака или способа действий);</a:t>
            </a:r>
            <a:b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●выбрали 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 для построения нового знания (с помощью чего? -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изученные понятия, алгоритмы, модели, формулы, и т.д.)</a:t>
            </a:r>
            <a:endParaRPr lang="ru-RU" sz="2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"Яркое пятно"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"Разрешение парадоксов"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"Помощники"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"Тема в виде проблемного вопроса"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"Отгадай ребус, загадку, шараду…"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"Проблемная ситуация"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"Подводящий диалог"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"Работа над понятием"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"Группировка"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Реализация построенного проекта </a:t>
            </a:r>
            <a:r>
              <a:rPr lang="ru-RU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5365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«Открытие» нового знания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Цель: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построение обучающимися нового способа действий и формирование умений применять его при решении задачи, вызвавшей затруднение.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реализации этой цели учащиеся должны: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●на основе выбранного метода выдвинуть и обосновать гипотезы;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●применить новый способ действий для решения задачи, вызвавшей затруднение;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●зафиксировать в обобщенном виде новый способ действий в речи 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знаково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●зафиксировать преодоление возникшего ранее затруднения.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"Мини – рассказ"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"Упрости!"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"Создай коллекцию"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"Проблемный поиск"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"Пары сменного состава"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"Послушать – договориться – обсудить"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"Облако мыслей"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"Ромб ассоциаций"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«Проблемный поиск»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39248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endParaRPr lang="ru-RU" sz="4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ru-RU" sz="4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1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к_саться</a:t>
            </a:r>
            <a:r>
              <a:rPr lang="ru-RU" sz="4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1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к_снуться</a:t>
            </a:r>
            <a:endParaRPr lang="ru-RU" sz="41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4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1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прик_саться</a:t>
            </a:r>
            <a:r>
              <a:rPr lang="ru-RU" sz="4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1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прик_снуться</a:t>
            </a:r>
            <a:endParaRPr lang="ru-RU" sz="41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4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1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предл_жение-предл_гать</a:t>
            </a:r>
            <a:endParaRPr lang="ru-RU" sz="41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4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1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изл_жение</a:t>
            </a:r>
            <a:r>
              <a:rPr lang="ru-RU" sz="4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1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изл_гать</a:t>
            </a:r>
            <a:endParaRPr lang="ru-RU" sz="41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4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514350" indent="-514350"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2617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открытия новых знаний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68052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Деятельностная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цель: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формирование у учащихся умений реализации новых способов действия.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Содержательная цель: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расширение понятийной базы за счет включения в нее новых элементов.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1216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Первичное закрепление с проговариванием во внешней речи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6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усвоение нового способа действия. </a:t>
            </a:r>
          </a:p>
          <a:p>
            <a:pPr>
              <a:buNone/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Для реализации этой цели необходимо, чтобы обучающиеся: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 решили (фронтально, в группах, в парах, индивидуально) несколько типовых заданий на новый способ действия, проговаривая вслух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решения.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"Составь меню"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"Аукцион"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"Феномен"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"Чего больше?"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"Реклама"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"Учимся сообща"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"Я беру тебя с собой"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Самостоятельная работа с самопроверкой по эталону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797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присвоение нового способа действия.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этого необходимо: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●организовать самостоятельное выполнение обучающимися типовых заданий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новый способ действия;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●организовать самопроверку по эталону;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●учащимся, допустившим ошибки, предоставить возможность выявления причин ошибок и их исправления.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Фактологический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диктант"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"Цифровой диктант"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"Буквенный диктант"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"Тренировочная работа"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Блиц-контрольная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"Творческий тест"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"Соответствие фактов и понятий"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"Рядом с художником"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Включение в систему знаний и повторение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8568952" cy="5257800"/>
          </a:xfrm>
        </p:spPr>
        <p:txBody>
          <a:bodyPr>
            <a:normAutofit fontScale="40000" lnSpcReduction="20000"/>
          </a:bodyPr>
          <a:lstStyle/>
          <a:p>
            <a:pPr lvl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7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Определяется, когда можно применять новые знания, как они могут пригодиться в будущем.</a:t>
            </a:r>
          </a:p>
          <a:p>
            <a:pPr lvl="0">
              <a:buNone/>
            </a:pPr>
            <a:endParaRPr lang="ru-RU" sz="6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"Создай презентацию"           "Своя опора"</a:t>
            </a:r>
          </a:p>
          <a:p>
            <a:pPr lvl="0"/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"Повторяем с контролем"      "Повторяем с расширением"</a:t>
            </a:r>
          </a:p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"Свои примеры"                     "Составь"</a:t>
            </a:r>
          </a:p>
          <a:p>
            <a:pPr lvl="0"/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"Приведи примеры"               "Составление текста"</a:t>
            </a:r>
          </a:p>
          <a:p>
            <a:pPr lvl="0"/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"Починить цепочку"               «Магический квадрат»</a:t>
            </a:r>
          </a:p>
          <a:p>
            <a:pPr lvl="0"/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"Уравнение"                             "Пропорция"</a:t>
            </a:r>
          </a:p>
          <a:p>
            <a:pPr lvl="0"/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"Дай информацию"                 "Восстанови текст"</a:t>
            </a:r>
          </a:p>
          <a:p>
            <a:pPr lvl="0"/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"Составь систему"                   "Назвать одним словом"</a:t>
            </a:r>
          </a:p>
          <a:p>
            <a:pPr lvl="0"/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"Кроссворд"                             "Немая схема"</a:t>
            </a:r>
          </a:p>
          <a:p>
            <a:pPr lvl="0"/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"Собери модель"</a:t>
            </a:r>
          </a:p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"Перевод «с русского на русский»"</a:t>
            </a:r>
          </a:p>
          <a:p>
            <a:pPr lvl="0"/>
            <a:endParaRPr lang="ru-RU" sz="6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Рефлексия учебной деятельности на уроке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06916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Фиксируется новое содержание, изученное на уроке. Организуется самоанализ и самооценка обучающимися своей учебной деятельности. Соотносятся цель и результаты. </a:t>
            </a:r>
          </a:p>
          <a:p>
            <a:pPr lvl="0"/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«Опрос – итог</a:t>
            </a:r>
            <a:r>
              <a:rPr lang="ru-RU" sz="45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                     </a:t>
            </a:r>
            <a:r>
              <a:rPr lang="ru-RU" sz="4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«Три М»</a:t>
            </a:r>
          </a:p>
          <a:p>
            <a:pPr lvl="0"/>
            <a:r>
              <a:rPr lang="ru-RU" sz="4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«Пантомима»                          «Дерево чувств»</a:t>
            </a:r>
          </a:p>
          <a:p>
            <a:pPr lvl="0"/>
            <a:r>
              <a:rPr lang="ru-RU" sz="4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«Азбука»                                  «Одним словом»</a:t>
            </a:r>
          </a:p>
          <a:p>
            <a:pPr lvl="0"/>
            <a:r>
              <a:rPr lang="ru-RU" sz="4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«Анкета»                                  «По кругу»</a:t>
            </a:r>
          </a:p>
          <a:p>
            <a:pPr lvl="0"/>
            <a:r>
              <a:rPr lang="ru-RU" sz="4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"Цветные поля"</a:t>
            </a:r>
          </a:p>
          <a:p>
            <a:pPr lvl="0"/>
            <a:r>
              <a:rPr lang="ru-RU" sz="4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"Увеличение – уменьшение"</a:t>
            </a:r>
          </a:p>
          <a:p>
            <a:pPr lvl="0"/>
            <a:r>
              <a:rPr lang="ru-RU" sz="4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45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4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lvl="0"/>
            <a:r>
              <a:rPr lang="ru-RU" sz="4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"Толстый и тонкий вопрос"</a:t>
            </a:r>
          </a:p>
          <a:p>
            <a:pPr lvl="0"/>
            <a:r>
              <a:rPr lang="ru-RU" sz="4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"Телеграмма"</a:t>
            </a:r>
          </a:p>
          <a:p>
            <a:r>
              <a:rPr lang="ru-RU" sz="4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"Шкатулка"</a:t>
            </a:r>
            <a:endParaRPr lang="ru-RU" sz="45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ПРИЛОЖЕНИЕ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597666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35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5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Технологическая карта урока открытия новых знаний</a:t>
            </a:r>
          </a:p>
          <a:p>
            <a:pPr>
              <a:buNone/>
            </a:pPr>
            <a:endParaRPr lang="ru-RU" sz="4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   6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  русский язык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урока   Деепричастие как часть речи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урока   открытие новых знаний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6693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урока: 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условия для усвоения новой части речи, формирования умения определять и выделять деепричастие среди других частей речи.</a:t>
            </a:r>
          </a:p>
          <a:p>
            <a:pPr>
              <a:buNone/>
            </a:pP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УУД Регулятивные: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управление своей деятельностью; контроль и коррекция; инициативность и самостоятельность.</a:t>
            </a:r>
          </a:p>
          <a:p>
            <a:pPr>
              <a:buNone/>
            </a:pP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Коммуникативные: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речевая деятельность; навыки сотрудничества.</a:t>
            </a:r>
          </a:p>
          <a:p>
            <a:pPr>
              <a:buNone/>
            </a:pP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Познавательные: 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исследование задач «зелёных аксиом», работа с информацией.</a:t>
            </a:r>
          </a:p>
          <a:p>
            <a:pPr>
              <a:buNone/>
            </a:pP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Воспитательная: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Взаимодействовать в совместной речевой деятельности,  расширять знания учеников об экологии.</a:t>
            </a:r>
          </a:p>
          <a:p>
            <a:pPr>
              <a:buNone/>
            </a:pP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Прививать любовь к  природе, родному языку, духовным ценностям, воспитывать бережное отношение к природе, формировать активную позицию обучающихся. </a:t>
            </a:r>
          </a:p>
          <a:p>
            <a:pPr>
              <a:buNone/>
            </a:pP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обучения: </a:t>
            </a:r>
            <a:r>
              <a:rPr lang="ru-RU" sz="23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обучения.</a:t>
            </a:r>
            <a:endParaRPr lang="ru-RU" sz="23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организации познавательной деятельности обучающихся: 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Коллективная творческая деятельность, работа в группе, парах, индивидуальная работа </a:t>
            </a:r>
            <a:r>
              <a:rPr lang="ru-RU" sz="2300" dirty="0" smtClean="0"/>
              <a:t> </a:t>
            </a:r>
            <a:endParaRPr lang="ru-RU" sz="2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мотивирование: актуализация опорных знаний и фиксирование затруднений в пробных действиях.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90221" y="37492"/>
          <a:ext cx="8730251" cy="6820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Слайд" r:id="rId3" imgW="4570541" imgH="3427323" progId="PowerPoint.Slide.12">
                  <p:embed/>
                </p:oleObj>
              </mc:Choice>
              <mc:Fallback>
                <p:oleObj name="Слайд" r:id="rId3" imgW="4570541" imgH="3427323" progId="PowerPoint.Slide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21" y="37492"/>
                        <a:ext cx="8730251" cy="68205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Содержание основных этапов урока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4536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Этап мотивации (самоопределения) к учебной деятельности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Цель: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выработка на личностно значимом уровне внутренней готовности выполнения нормативных требований учебной деятельности.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реализации этой цели необходимо: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●создать условия для возникновения внутренней потребности включения в деятельность («хочу»);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●актуализировать требования к ученику со стороны учебной деятельности («надо»);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●установить тематические рамки учебной деятельности («могу»).</a:t>
            </a:r>
          </a:p>
          <a:p>
            <a:pPr>
              <a:buNone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вами «зелёные аксиомы».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вы думаете, что такое «зеленая аксиома»?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(Зеленая аксиома – определенное нравственное правило сохранения гармоничного взаимодействия человека и природы.)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Чему они нас учат?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(Не делать резких движений в условиях неустойчивого мира. Считаться с тем, что есть граница дозволенного природой. Не раскачивать лодку конфликтами, уважать культурное разнообразие. Оглядываться на свой экологический след, учиться «зелёному» потреблению).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нужно относиться к природе, людям, миру?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2 – Рефлексия изменившихся условий: понимание места и причины затруднения, определение границы между знанием и незнанием.</a:t>
            </a:r>
          </a:p>
          <a:p>
            <a:pPr>
              <a:buNone/>
            </a:pPr>
            <a:endParaRPr lang="ru-RU" sz="4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3 – постановка обучающимися цели урока как собственной учебной задачи.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этап – открытие новых знаний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60000" lnSpcReduction="20000"/>
          </a:bodyPr>
          <a:lstStyle/>
          <a:p>
            <a:pPr>
              <a:buNone/>
            </a:pPr>
            <a:r>
              <a:rPr lang="ru-RU" sz="4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4 </a:t>
            </a:r>
            <a:r>
              <a:rPr lang="ru-RU" sz="4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проекта  выхода из затруднения (цель, способ, алгоритм, план, средство …).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есть идеи?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Составим совместный план работы.</a:t>
            </a:r>
          </a:p>
          <a:p>
            <a:pPr>
              <a:buNone/>
            </a:pPr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 «Спрятанное слово»: </a:t>
            </a:r>
          </a:p>
          <a:p>
            <a:pPr>
              <a:buNone/>
            </a:pP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Загадку эту отгадать совсем несложно!</a:t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Меня с _______(наречием) порою спутать можно.</a:t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помните: чтобы вопрос вас не подвел, </a:t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по значению похоже на _______(глагол)!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новым термином: деепричастие.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5 –реализация готового проекта, открытие новых знаний.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Групповая работа.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Каждая из групп работает с текстом,  определяет деепричастия, находит в них признаки глагола, признаки наречия, определяет синтаксическую роль.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признаки деепричастие взяло от глагола, а какие – от наречия?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Составляем таблицу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доске.</a:t>
            </a:r>
          </a:p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«Лови ошибку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Вернёмся к выписанным деепричастиям.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ли ошибки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вопросы?</a:t>
            </a:r>
          </a:p>
          <a:p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Подводим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работы гру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пп, фиксируем ваши результаты открытия нового знания, заполняя план-таблицу.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6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–первичное закрепление с проговариванием во внешней речи.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Заключительный этап – применение знаний, рефлексия</a:t>
            </a:r>
            <a:endParaRPr lang="ru-RU" sz="4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7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самостоятельная работа с самопроверкой по эталону.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8 – включение в систему знаний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творческое задание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1835696" y="2780928"/>
          <a:ext cx="5272586" cy="3940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Слайд" r:id="rId3" imgW="4570530" imgH="3427618" progId="PowerPoint.Slide.12">
                  <p:embed/>
                </p:oleObj>
              </mc:Choice>
              <mc:Fallback>
                <p:oleObj name="Слайд" r:id="rId3" imgW="4570530" imgH="3427618" progId="PowerPoint.Slide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780928"/>
                        <a:ext cx="5272586" cy="39407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9 –  рефлексия учебной деятельности на уроке, включая экспресс-диагностику учителя и самоанализ учащихся.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Позитивное начало урока: как настроить обучающихся на плодотворную работу?</a:t>
            </a:r>
            <a:r>
              <a:rPr lang="ru-RU" sz="40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40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608512"/>
          </a:xfrm>
        </p:spPr>
        <p:txBody>
          <a:bodyPr>
            <a:noAutofit/>
          </a:bodyPr>
          <a:lstStyle/>
          <a:p>
            <a:pPr lvl="0"/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Музыкальное произведение.</a:t>
            </a:r>
          </a:p>
          <a:p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Иллюстрации, фотографии, рисунки. </a:t>
            </a:r>
          </a:p>
          <a:p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Поэтические минутки. </a:t>
            </a:r>
          </a:p>
          <a:p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Исторические факты.</a:t>
            </a:r>
          </a:p>
          <a:p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Жизненные ситуации.</a:t>
            </a:r>
          </a:p>
          <a:p>
            <a:pPr lvl="0"/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Сообщение о какой-то памятной дате (день рождения писателя, композитора, политического деятеля; годовщина исторического события, открытия, выхода в свет книги).</a:t>
            </a:r>
          </a:p>
          <a:p>
            <a:pPr lvl="0"/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Загадки, пословицы, поговорки, афоризмы.</a:t>
            </a:r>
          </a:p>
          <a:p>
            <a:pPr lvl="0"/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Отрывки из литературных произведений.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Позитивное начало урока: как настроить обучающихся на плодотворную работу?</a:t>
            </a:r>
            <a:r>
              <a:rPr lang="ru-RU" sz="40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40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941168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buSzPts val="1000"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"Побуждение"                                          "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Интрига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"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	"Фантастическая добавка"                      "Удивляй"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"Привлекательная цель"                          "Отсроченная отгадка"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"Проблемная ситуация "                          "Театрализация"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"Рифмованное начало уроков"                "Эпиграф к уроку"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"Оратор"                                                    "Фантазёр"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"Индуктор"                                                "Ассоциативный ряд"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"Психологический тренинг"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3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Эпиграф к уроку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8457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Пословицы, поговорки, крылатые выражения и т.д.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Уметь разборчиво писать – первое правило вежливости. 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В.О.Ключевский.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Обращаться с языком кое-как – значит и мыслить кое-как: неточно, приблизительно, неверно. 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А.Н. Толстой.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Мало иметь хороший ум, главное – хорошо его применять. 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Р.Декарт.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Грамоте учиться – всегда пригодится.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Красна птица пеньем, а человек – ученьем.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Делу время, потехе час.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Доброе слово душу радует, злое слово душу уродует.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Кто говорит, тот сеет; кто слушает – собирает.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Умную речь хорошо и слушать.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Ученье – свет, 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неученье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тьма.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Ученье лучше богатства.         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Отсроченная отгадка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8457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Загадка (удивительный факт) даётся в конце урока, чтобы начать с неё следующее занятие, например: "А на следующем уроке мы познакомимся с самым тяжёлым корнем и самой большой почкой, которые растут у нас на огороде".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Загадка: месть короля Казимира – причина плесневые грибы. 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Удивляй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находит угол зрения, при котором даже обыденное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становится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удивительным.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Например, учитель сообщает, что в Юго-Восточной Азии  растут необычные пальмы.  Листья достигают 8 м в длину и 6 м в ширину. Одним таким листом можно накрыть половину волейбольной площадки. Из них делают красивые и прочные зонты, расписные веера.</a:t>
            </a:r>
          </a:p>
          <a:p>
            <a:pPr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Актуализация знаний и осуществление первого пробного действия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941168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Цель: подготовка и мотивация обучающихся к выполнению пробного действия.</a:t>
            </a:r>
          </a:p>
          <a:p>
            <a:pPr lvl="0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реализации этой цели необходимо, чтобы учащиеся: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●воспроизвели и зафиксировали знания, умения и навыки, достаточные для построения нового способа действий;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●активизировали соответствующие мыслительные операции (анализ, синтез, сравнение, обобщение, классификация, аналогия и т.д.) и познавательные процессы (внимание, память и т.д.);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●актуализировали норму пробного учебного действия («надо» — «хочу» — «могу»);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●попытались самостоятельно выполнить индивидуальное задание на применение нового знания;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●зафиксировали возникшее затруднение в выполнении пробного действия.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2829</TotalTime>
  <Words>863</Words>
  <Application>Microsoft Office PowerPoint</Application>
  <PresentationFormat>Экран (4:3)</PresentationFormat>
  <Paragraphs>212</Paragraphs>
  <Slides>37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Слайд</vt:lpstr>
      <vt:lpstr>         Мастер-класс  Урок открытия новых знаний: отбор содержания изучаемого материала для достижения целей урока и планируемых результатов       </vt:lpstr>
      <vt:lpstr>Урок открытия новых знаний</vt:lpstr>
      <vt:lpstr>  Содержание основных этапов урока  </vt:lpstr>
      <vt:lpstr> Позитивное начало урока: как настроить обучающихся на плодотворную работу? </vt:lpstr>
      <vt:lpstr> Позитивное начало урока: как настроить обучающихся на плодотворную работу? </vt:lpstr>
      <vt:lpstr> Эпиграф к уроку </vt:lpstr>
      <vt:lpstr>  Отсроченная отгадка  </vt:lpstr>
      <vt:lpstr>Удивляй</vt:lpstr>
      <vt:lpstr>   2. Актуализация знаний и осуществление первого пробного действия   </vt:lpstr>
      <vt:lpstr>Приёмы</vt:lpstr>
      <vt:lpstr>«Раздели на группы»</vt:lpstr>
      <vt:lpstr>«Да-нет»</vt:lpstr>
      <vt:lpstr>   3. Выявление места и причины затруднения  </vt:lpstr>
      <vt:lpstr>Приёмы</vt:lpstr>
      <vt:lpstr>   4. Построение проекта выхода из затруднения   </vt:lpstr>
      <vt:lpstr>Приёмы</vt:lpstr>
      <vt:lpstr>  5. Реализация построенного проекта  </vt:lpstr>
      <vt:lpstr>Приёмы</vt:lpstr>
      <vt:lpstr>«Проблемный поиск»</vt:lpstr>
      <vt:lpstr> 6. Первичное закрепление с проговариванием во внешней речи </vt:lpstr>
      <vt:lpstr>Приёмы</vt:lpstr>
      <vt:lpstr>   7. Самостоятельная работа с самопроверкой по эталону </vt:lpstr>
      <vt:lpstr>Приёмы</vt:lpstr>
      <vt:lpstr>8. Включение в систему знаний и повторение</vt:lpstr>
      <vt:lpstr>9. Рефлексия учебной деятельности на уроке</vt:lpstr>
      <vt:lpstr>ПРИЛОЖЕНИЕ </vt:lpstr>
      <vt:lpstr>Презентация PowerPoint</vt:lpstr>
      <vt:lpstr>Подготовительный этап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  Шаг 5 –реализация готового проекта, открытие новых знаний.   </vt:lpstr>
      <vt:lpstr>Презентация PowerPoint</vt:lpstr>
      <vt:lpstr> Шаг 8 – включение в систему знаний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Халфина Мария Леонтьевна</dc:title>
  <dc:creator>Юлия</dc:creator>
  <cp:lastModifiedBy>Отдел гуманитарного образования</cp:lastModifiedBy>
  <cp:revision>343</cp:revision>
  <dcterms:created xsi:type="dcterms:W3CDTF">2016-11-20T11:59:20Z</dcterms:created>
  <dcterms:modified xsi:type="dcterms:W3CDTF">2019-11-21T06:21:32Z</dcterms:modified>
</cp:coreProperties>
</file>