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82" r:id="rId9"/>
    <p:sldId id="283" r:id="rId10"/>
    <p:sldId id="264" r:id="rId11"/>
    <p:sldId id="266" r:id="rId12"/>
    <p:sldId id="267" r:id="rId13"/>
    <p:sldId id="268" r:id="rId14"/>
    <p:sldId id="284" r:id="rId15"/>
    <p:sldId id="281" r:id="rId16"/>
    <p:sldId id="269" r:id="rId17"/>
    <p:sldId id="270" r:id="rId18"/>
    <p:sldId id="271" r:id="rId19"/>
    <p:sldId id="272" r:id="rId20"/>
    <p:sldId id="274" r:id="rId21"/>
    <p:sldId id="275" r:id="rId22"/>
    <p:sldId id="276" r:id="rId23"/>
    <p:sldId id="273" r:id="rId24"/>
    <p:sldId id="277" r:id="rId25"/>
    <p:sldId id="279" r:id="rId26"/>
    <p:sldId id="278" r:id="rId27"/>
    <p:sldId id="265" r:id="rId28"/>
    <p:sldId id="280" r:id="rId29"/>
    <p:sldId id="285" r:id="rId30"/>
    <p:sldId id="286" r:id="rId31"/>
    <p:sldId id="288" r:id="rId32"/>
    <p:sldId id="289" r:id="rId33"/>
    <p:sldId id="290" r:id="rId34"/>
    <p:sldId id="291" r:id="rId35"/>
    <p:sldId id="287" r:id="rId36"/>
    <p:sldId id="292" r:id="rId37"/>
    <p:sldId id="293" r:id="rId38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3" d="100"/>
          <a:sy n="103" d="100"/>
        </p:scale>
        <p:origin x="-1544" y="-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A9A7-A5D0-7145-85CD-E491F87A795E}" type="datetimeFigureOut">
              <a:rPr lang="ru-RU" smtClean="0"/>
              <a:t>22.08.19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D0D1-7B5C-6C41-8E3A-7E8F49857467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A9A7-A5D0-7145-85CD-E491F87A795E}" type="datetimeFigureOut">
              <a:rPr lang="ru-RU" smtClean="0"/>
              <a:t>22.08.19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D0D1-7B5C-6C41-8E3A-7E8F498574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A9A7-A5D0-7145-85CD-E491F87A795E}" type="datetimeFigureOut">
              <a:rPr lang="ru-RU" smtClean="0"/>
              <a:t>22.08.19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D0D1-7B5C-6C41-8E3A-7E8F498574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A9A7-A5D0-7145-85CD-E491F87A795E}" type="datetimeFigureOut">
              <a:rPr lang="ru-RU" smtClean="0"/>
              <a:t>22.08.19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D0D1-7B5C-6C41-8E3A-7E8F498574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A9A7-A5D0-7145-85CD-E491F87A795E}" type="datetimeFigureOut">
              <a:rPr lang="ru-RU" smtClean="0"/>
              <a:t>22.08.19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D0D1-7B5C-6C41-8E3A-7E8F49857467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A9A7-A5D0-7145-85CD-E491F87A795E}" type="datetimeFigureOut">
              <a:rPr lang="ru-RU" smtClean="0"/>
              <a:t>22.08.19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D0D1-7B5C-6C41-8E3A-7E8F498574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A9A7-A5D0-7145-85CD-E491F87A795E}" type="datetimeFigureOut">
              <a:rPr lang="ru-RU" smtClean="0"/>
              <a:t>22.08.19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D0D1-7B5C-6C41-8E3A-7E8F49857467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A9A7-A5D0-7145-85CD-E491F87A795E}" type="datetimeFigureOut">
              <a:rPr lang="ru-RU" smtClean="0"/>
              <a:t>22.08.19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D0D1-7B5C-6C41-8E3A-7E8F498574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A9A7-A5D0-7145-85CD-E491F87A795E}" type="datetimeFigureOut">
              <a:rPr lang="ru-RU" smtClean="0"/>
              <a:t>22.08.19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D0D1-7B5C-6C41-8E3A-7E8F498574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A9A7-A5D0-7145-85CD-E491F87A795E}" type="datetimeFigureOut">
              <a:rPr lang="ru-RU" smtClean="0"/>
              <a:t>22.08.19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D0D1-7B5C-6C41-8E3A-7E8F49857467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A9A7-A5D0-7145-85CD-E491F87A795E}" type="datetimeFigureOut">
              <a:rPr lang="ru-RU" smtClean="0"/>
              <a:t>22.08.19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D0D1-7B5C-6C41-8E3A-7E8F498574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E9BA9A7-A5D0-7145-85CD-E491F87A795E}" type="datetimeFigureOut">
              <a:rPr lang="ru-RU" smtClean="0"/>
              <a:t>22.08.19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E1DD0D1-7B5C-6C41-8E3A-7E8F4985746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eb-web.ru/feb/ushakov/ush-abc/13/us229104.htm" TargetMode="External"/><Relationship Id="rId3" Type="http://schemas.openxmlformats.org/officeDocument/2006/relationships/hyperlink" Target="http://feb-web.ru/feb/ushakov/ush-abc/13/us229103.ht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Орфография за страницами школьного </a:t>
            </a:r>
            <a:r>
              <a:rPr lang="ru-RU" sz="4000" dirty="0" smtClean="0"/>
              <a:t>учебника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r>
              <a:rPr lang="ru-RU" dirty="0"/>
              <a:t>Е. В. Арутюнова, </a:t>
            </a:r>
          </a:p>
          <a:p>
            <a:r>
              <a:rPr lang="ru-RU" dirty="0" smtClean="0"/>
              <a:t>ст</a:t>
            </a:r>
            <a:r>
              <a:rPr lang="ru-RU" dirty="0"/>
              <a:t>. науч. </a:t>
            </a:r>
            <a:r>
              <a:rPr lang="ru-RU" dirty="0" err="1"/>
              <a:t>сотр</a:t>
            </a:r>
            <a:r>
              <a:rPr lang="ru-RU" dirty="0"/>
              <a:t>. Института русского языка </a:t>
            </a:r>
          </a:p>
          <a:p>
            <a:r>
              <a:rPr lang="ru-RU" dirty="0"/>
              <a:t>им. В. В. Виноградова РАН ,</a:t>
            </a:r>
          </a:p>
          <a:p>
            <a:r>
              <a:rPr lang="ru-RU" dirty="0"/>
              <a:t>зам.  гл. ред. портала «</a:t>
            </a:r>
            <a:r>
              <a:rPr lang="ru-RU" dirty="0" err="1"/>
              <a:t>Грамота.ру</a:t>
            </a:r>
            <a:r>
              <a:rPr lang="ru-RU" dirty="0"/>
              <a:t>»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Томск, 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4178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i="1" dirty="0" smtClean="0"/>
              <a:t>У </a:t>
            </a:r>
            <a:r>
              <a:rPr lang="ru-RU" i="1" dirty="0"/>
              <a:t>нас не то что школа, то свое правописание </a:t>
            </a:r>
            <a:r>
              <a:rPr lang="ru-RU" i="1" dirty="0" smtClean="0"/>
              <a:t>(у </a:t>
            </a:r>
            <a:r>
              <a:rPr lang="ru-RU" i="1" dirty="0"/>
              <a:t>всякого монастыря, значит, свой устав), но и что учитель, то свое излюбленное </a:t>
            </a:r>
            <a:r>
              <a:rPr lang="ru-RU" i="1" dirty="0" smtClean="0"/>
              <a:t>написание</a:t>
            </a:r>
          </a:p>
          <a:p>
            <a:pPr algn="r"/>
            <a:r>
              <a:rPr lang="ru-RU" dirty="0" smtClean="0"/>
              <a:t>1885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1211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Яков Карлович Грот </a:t>
            </a:r>
            <a:br>
              <a:rPr lang="ru-RU" sz="3600" dirty="0" smtClean="0"/>
            </a:br>
            <a:r>
              <a:rPr lang="ru-RU" sz="3600" dirty="0" smtClean="0"/>
              <a:t>(1812–1893)</a:t>
            </a:r>
            <a:endParaRPr lang="ru-RU" sz="3600" dirty="0"/>
          </a:p>
        </p:txBody>
      </p:sp>
      <p:pic>
        <p:nvPicPr>
          <p:cNvPr id="67586" name="Picture 2" descr="Yakob Gro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104774"/>
            <a:ext cx="3168352" cy="355647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72000" y="1866304"/>
            <a:ext cx="43204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Спорные вопросы </a:t>
            </a:r>
            <a:r>
              <a:rPr lang="ru-RU" sz="2400" dirty="0" err="1" smtClean="0"/>
              <a:t>русскаго</a:t>
            </a:r>
            <a:r>
              <a:rPr lang="ru-RU" sz="2400" dirty="0" smtClean="0"/>
              <a:t> </a:t>
            </a:r>
            <a:r>
              <a:rPr lang="ru-RU" sz="2400" dirty="0" err="1" smtClean="0"/>
              <a:t>правописанiя</a:t>
            </a:r>
            <a:r>
              <a:rPr lang="ru-RU" sz="2400" dirty="0" smtClean="0"/>
              <a:t> </a:t>
            </a:r>
            <a:r>
              <a:rPr lang="ru-RU" sz="2400" dirty="0" err="1" smtClean="0"/>
              <a:t>отъ</a:t>
            </a:r>
            <a:r>
              <a:rPr lang="ru-RU" sz="2400" dirty="0" smtClean="0"/>
              <a:t> Петра </a:t>
            </a:r>
            <a:r>
              <a:rPr lang="ru-RU" sz="2400" dirty="0" err="1" smtClean="0"/>
              <a:t>Великаго</a:t>
            </a:r>
            <a:r>
              <a:rPr lang="ru-RU" sz="2400" dirty="0" smtClean="0"/>
              <a:t> </a:t>
            </a:r>
            <a:r>
              <a:rPr lang="ru-RU" sz="2400" dirty="0" err="1" smtClean="0"/>
              <a:t>донынѣ</a:t>
            </a:r>
            <a:r>
              <a:rPr lang="ru-RU" sz="2400" dirty="0" smtClean="0"/>
              <a:t>. Филологическое </a:t>
            </a:r>
            <a:r>
              <a:rPr lang="ru-RU" sz="2400" dirty="0" err="1" smtClean="0"/>
              <a:t>разысканiе</a:t>
            </a:r>
            <a:endParaRPr lang="ru-RU" sz="2400" dirty="0" smtClean="0"/>
          </a:p>
          <a:p>
            <a:r>
              <a:rPr lang="ru-RU" sz="2400" dirty="0" smtClean="0"/>
              <a:t> Я. Грота</a:t>
            </a:r>
          </a:p>
          <a:p>
            <a:endParaRPr lang="ru-RU" sz="2400" dirty="0" smtClean="0"/>
          </a:p>
          <a:p>
            <a:r>
              <a:rPr lang="ru-RU" sz="2400" dirty="0" smtClean="0"/>
              <a:t>Русское </a:t>
            </a:r>
            <a:r>
              <a:rPr lang="ru-RU" sz="2400" dirty="0" err="1" smtClean="0"/>
              <a:t>правописанiе</a:t>
            </a:r>
            <a:r>
              <a:rPr lang="ru-RU" sz="2400" dirty="0" smtClean="0"/>
              <a:t>. Руководство, составленное по </a:t>
            </a:r>
            <a:r>
              <a:rPr lang="ru-RU" sz="2400" dirty="0" err="1" smtClean="0"/>
              <a:t>порученiю</a:t>
            </a:r>
            <a:r>
              <a:rPr lang="ru-RU" sz="2400" dirty="0" smtClean="0"/>
              <a:t> Второго </a:t>
            </a:r>
            <a:r>
              <a:rPr lang="ru-RU" sz="2400" dirty="0" err="1" smtClean="0"/>
              <a:t>отдѣленiя </a:t>
            </a:r>
            <a:r>
              <a:rPr lang="ru-RU" sz="2400" dirty="0" smtClean="0"/>
              <a:t>Императорской </a:t>
            </a:r>
            <a:r>
              <a:rPr lang="ru-RU" sz="2400" dirty="0" err="1" smtClean="0"/>
              <a:t>Академiи</a:t>
            </a:r>
            <a:r>
              <a:rPr lang="ru-RU" sz="2400" dirty="0" smtClean="0"/>
              <a:t> наук </a:t>
            </a:r>
            <a:r>
              <a:rPr lang="ru-RU" sz="2400" dirty="0" err="1" smtClean="0"/>
              <a:t>академикомъ</a:t>
            </a:r>
            <a:r>
              <a:rPr lang="ru-RU" sz="2400" dirty="0" smtClean="0"/>
              <a:t> Я.К. </a:t>
            </a:r>
            <a:r>
              <a:rPr lang="ru-RU" sz="2400" dirty="0" err="1" smtClean="0"/>
              <a:t>Гротомъ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03862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i="1" dirty="0" smtClean="0"/>
              <a:t>Цель «Спорных вопросов» </a:t>
            </a:r>
            <a:r>
              <a:rPr lang="mr-IN" i="1" dirty="0" smtClean="0"/>
              <a:t>–</a:t>
            </a:r>
            <a:r>
              <a:rPr lang="ru-RU" i="1" dirty="0" smtClean="0"/>
              <a:t> «вовсе </a:t>
            </a:r>
            <a:r>
              <a:rPr lang="ru-RU" i="1" dirty="0"/>
              <a:t>не в каких-либо нововведениях и даже не в </a:t>
            </a:r>
            <a:r>
              <a:rPr lang="ru-RU" i="1" dirty="0" smtClean="0"/>
              <a:t>окончательном </a:t>
            </a:r>
            <a:r>
              <a:rPr lang="ru-RU" i="1" dirty="0"/>
              <a:t>решении всех спорных вопросов нашего правописания (такая задача была бы слишком смела), а в том чтобы историческим путем уяснить мыслящему читателю настоящее состояние русской орфографии и способствовать большему единообразию письма</a:t>
            </a:r>
            <a:r>
              <a:rPr lang="ru-RU" i="1" dirty="0" smtClean="0"/>
              <a:t>».</a:t>
            </a:r>
          </a:p>
          <a:p>
            <a:pPr algn="r"/>
            <a:r>
              <a:rPr lang="ru-RU" dirty="0" smtClean="0"/>
              <a:t>Я. К. Грот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9925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Реформа 1917</a:t>
            </a:r>
            <a:r>
              <a:rPr lang="mr-IN" sz="3600" dirty="0" smtClean="0"/>
              <a:t>–</a:t>
            </a:r>
            <a:r>
              <a:rPr lang="ru-RU" sz="3600" dirty="0" smtClean="0"/>
              <a:t>1918 гг.</a:t>
            </a:r>
            <a:endParaRPr lang="ru-RU" sz="3600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33592"/>
            <a:ext cx="4389322" cy="190346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938" y="3160195"/>
            <a:ext cx="3878651" cy="328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09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Реформа 1917</a:t>
            </a:r>
            <a:r>
              <a:rPr lang="mr-IN" sz="3600" dirty="0" smtClean="0"/>
              <a:t>–</a:t>
            </a:r>
            <a:r>
              <a:rPr lang="ru-RU" sz="3600" dirty="0" smtClean="0"/>
              <a:t>1918 гг.</a:t>
            </a:r>
            <a:endParaRPr lang="ru-RU" sz="3600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162" y="4795977"/>
            <a:ext cx="1949427" cy="1652912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33592"/>
            <a:ext cx="2152131" cy="933287"/>
          </a:xfrm>
          <a:prstGeom prst="rect">
            <a:avLst/>
          </a:prstGeom>
        </p:spPr>
      </p:pic>
      <p:sp>
        <p:nvSpPr>
          <p:cNvPr id="10" name="Содержимое 2"/>
          <p:cNvSpPr>
            <a:spLocks noGrp="1"/>
          </p:cNvSpPr>
          <p:nvPr>
            <p:ph idx="1"/>
          </p:nvPr>
        </p:nvSpPr>
        <p:spPr>
          <a:xfrm>
            <a:off x="2609331" y="2574191"/>
            <a:ext cx="6077469" cy="2949197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err="1">
                <a:solidFill>
                  <a:srgbClr val="292934"/>
                </a:solidFill>
                <a:latin typeface="Avenir Book"/>
                <a:ea typeface="Calibri" panose="020F0502020204030204" pitchFamily="34" charset="0"/>
                <a:cs typeface="Avenir Book"/>
              </a:rPr>
              <a:t>Ѣ</a:t>
            </a:r>
            <a:r>
              <a:rPr lang="ru-RU" sz="2800" dirty="0">
                <a:solidFill>
                  <a:srgbClr val="292934"/>
                </a:solidFill>
                <a:latin typeface="Avenir Book"/>
                <a:ea typeface="Calibri" panose="020F0502020204030204" pitchFamily="34" charset="0"/>
                <a:cs typeface="Avenir Book"/>
              </a:rPr>
              <a:t> </a:t>
            </a:r>
            <a:r>
              <a:rPr lang="ru-RU" sz="2800" dirty="0" err="1">
                <a:solidFill>
                  <a:srgbClr val="292934"/>
                </a:solidFill>
                <a:latin typeface="Avenir Book"/>
                <a:ea typeface="Calibri" panose="020F0502020204030204" pitchFamily="34" charset="0"/>
                <a:cs typeface="Avenir Book"/>
              </a:rPr>
              <a:t>ѣ</a:t>
            </a:r>
            <a:r>
              <a:rPr lang="ru-RU" sz="2800" dirty="0">
                <a:solidFill>
                  <a:srgbClr val="292934"/>
                </a:solidFill>
                <a:latin typeface="Avenir Book"/>
                <a:ea typeface="Calibri" panose="020F0502020204030204" pitchFamily="34" charset="0"/>
                <a:cs typeface="Avenir Book"/>
              </a:rPr>
              <a:t>  </a:t>
            </a:r>
            <a:r>
              <a:rPr lang="ru-RU" sz="2800" dirty="0" err="1">
                <a:solidFill>
                  <a:srgbClr val="292934"/>
                </a:solidFill>
                <a:latin typeface="Avenir Book"/>
                <a:ea typeface="Calibri" panose="020F0502020204030204" pitchFamily="34" charset="0"/>
                <a:cs typeface="Avenir Book"/>
              </a:rPr>
              <a:t>Ѳ</a:t>
            </a:r>
            <a:r>
              <a:rPr lang="ru-RU" sz="2800" dirty="0">
                <a:solidFill>
                  <a:srgbClr val="292934"/>
                </a:solidFill>
                <a:latin typeface="Avenir Book"/>
                <a:ea typeface="Calibri" panose="020F0502020204030204" pitchFamily="34" charset="0"/>
                <a:cs typeface="Avenir Book"/>
              </a:rPr>
              <a:t> </a:t>
            </a:r>
            <a:r>
              <a:rPr lang="ru-RU" sz="2800" dirty="0" err="1">
                <a:solidFill>
                  <a:srgbClr val="292934"/>
                </a:solidFill>
                <a:latin typeface="Avenir Book"/>
                <a:ea typeface="Calibri" panose="020F0502020204030204" pitchFamily="34" charset="0"/>
                <a:cs typeface="Avenir Book"/>
              </a:rPr>
              <a:t>ѳ</a:t>
            </a:r>
            <a:r>
              <a:rPr lang="ru-RU" sz="2800" dirty="0">
                <a:solidFill>
                  <a:srgbClr val="292934"/>
                </a:solidFill>
                <a:latin typeface="Avenir Book"/>
                <a:ea typeface="Calibri" panose="020F0502020204030204" pitchFamily="34" charset="0"/>
                <a:cs typeface="Avenir Book"/>
              </a:rPr>
              <a:t>  </a:t>
            </a:r>
            <a:r>
              <a:rPr lang="en-US" sz="2800" dirty="0">
                <a:solidFill>
                  <a:srgbClr val="292934"/>
                </a:solidFill>
                <a:latin typeface="Avenir Book"/>
                <a:ea typeface="Calibri" panose="020F0502020204030204" pitchFamily="34" charset="0"/>
                <a:cs typeface="Avenir Book"/>
              </a:rPr>
              <a:t>I </a:t>
            </a:r>
            <a:r>
              <a:rPr lang="en-US" sz="2800" dirty="0" err="1">
                <a:solidFill>
                  <a:srgbClr val="292934"/>
                </a:solidFill>
                <a:latin typeface="Avenir Book"/>
                <a:ea typeface="Calibri" panose="020F0502020204030204" pitchFamily="34" charset="0"/>
                <a:cs typeface="Avenir Book"/>
              </a:rPr>
              <a:t>i</a:t>
            </a:r>
            <a:endParaRPr lang="ru-RU" dirty="0">
              <a:latin typeface="Avenir Book"/>
              <a:ea typeface="Calibri" panose="020F0502020204030204" pitchFamily="34" charset="0"/>
              <a:cs typeface="Avenir Book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venir Book"/>
                <a:ea typeface="Calibri" panose="020F0502020204030204" pitchFamily="34" charset="0"/>
                <a:cs typeface="Avenir Book"/>
              </a:rPr>
              <a:t>-</a:t>
            </a:r>
            <a:r>
              <a:rPr lang="ru-RU" dirty="0" err="1" smtClean="0">
                <a:latin typeface="Avenir Book"/>
                <a:ea typeface="Calibri" panose="020F0502020204030204" pitchFamily="34" charset="0"/>
                <a:cs typeface="Avenir Book"/>
              </a:rPr>
              <a:t>аго</a:t>
            </a:r>
            <a:r>
              <a:rPr lang="ru-RU" dirty="0" smtClean="0">
                <a:latin typeface="Avenir Book"/>
                <a:ea typeface="Calibri" panose="020F0502020204030204" pitchFamily="34" charset="0"/>
                <a:cs typeface="Avenir Book"/>
              </a:rPr>
              <a:t>  </a:t>
            </a:r>
            <a:r>
              <a:rPr lang="ru-RU" dirty="0">
                <a:latin typeface="Avenir Book"/>
                <a:ea typeface="Calibri" panose="020F0502020204030204" pitchFamily="34" charset="0"/>
                <a:cs typeface="Avenir Book"/>
              </a:rPr>
              <a:t>-</a:t>
            </a:r>
            <a:r>
              <a:rPr lang="ru-RU" dirty="0" err="1">
                <a:latin typeface="Avenir Book"/>
                <a:ea typeface="Calibri" panose="020F0502020204030204" pitchFamily="34" charset="0"/>
                <a:cs typeface="Avenir Book"/>
              </a:rPr>
              <a:t>яго</a:t>
            </a:r>
            <a:r>
              <a:rPr lang="ru-RU" dirty="0">
                <a:latin typeface="Avenir Book"/>
                <a:ea typeface="Calibri" panose="020F0502020204030204" pitchFamily="34" charset="0"/>
                <a:cs typeface="Avenir Book"/>
              </a:rPr>
              <a:t> </a:t>
            </a:r>
            <a:r>
              <a:rPr lang="ru-RU" dirty="0" smtClean="0">
                <a:latin typeface="Avenir Book"/>
                <a:ea typeface="Calibri" panose="020F0502020204030204" pitchFamily="34" charset="0"/>
                <a:cs typeface="Avenir Book"/>
              </a:rPr>
              <a:t> -</a:t>
            </a:r>
            <a:r>
              <a:rPr lang="ru-RU" dirty="0" err="1">
                <a:latin typeface="Avenir Book"/>
                <a:ea typeface="Calibri" panose="020F0502020204030204" pitchFamily="34" charset="0"/>
                <a:cs typeface="Avenir Book"/>
              </a:rPr>
              <a:t>ыя</a:t>
            </a:r>
            <a:r>
              <a:rPr lang="ru-RU" dirty="0">
                <a:latin typeface="Avenir Book"/>
                <a:ea typeface="Calibri" panose="020F0502020204030204" pitchFamily="34" charset="0"/>
                <a:cs typeface="Avenir Book"/>
              </a:rPr>
              <a:t> </a:t>
            </a:r>
            <a:r>
              <a:rPr lang="ru-RU" dirty="0" smtClean="0">
                <a:latin typeface="Avenir Book"/>
                <a:ea typeface="Calibri" panose="020F0502020204030204" pitchFamily="34" charset="0"/>
                <a:cs typeface="Avenir Book"/>
              </a:rPr>
              <a:t> -</a:t>
            </a:r>
            <a:r>
              <a:rPr lang="ru-RU" dirty="0" err="1">
                <a:latin typeface="Avenir Book"/>
                <a:ea typeface="Calibri" panose="020F0502020204030204" pitchFamily="34" charset="0"/>
                <a:cs typeface="Avenir Book"/>
              </a:rPr>
              <a:t>iя</a:t>
            </a:r>
            <a:r>
              <a:rPr lang="ru-RU" dirty="0">
                <a:latin typeface="Avenir Book"/>
                <a:ea typeface="Calibri" panose="020F0502020204030204" pitchFamily="34" charset="0"/>
                <a:cs typeface="Avenir Book"/>
              </a:rPr>
              <a:t>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err="1">
                <a:latin typeface="Avenir Book"/>
                <a:ea typeface="Calibri" panose="020F0502020204030204" pitchFamily="34" charset="0"/>
                <a:cs typeface="Avenir Book"/>
              </a:rPr>
              <a:t>ея</a:t>
            </a:r>
            <a:r>
              <a:rPr lang="ru-RU" dirty="0">
                <a:latin typeface="Avenir Book"/>
                <a:ea typeface="Calibri" panose="020F0502020204030204" pitchFamily="34" charset="0"/>
                <a:cs typeface="Avenir Book"/>
              </a:rPr>
              <a:t>  </a:t>
            </a:r>
            <a:r>
              <a:rPr lang="ru-RU" dirty="0" err="1">
                <a:latin typeface="Avenir Book"/>
                <a:ea typeface="Calibri" panose="020F0502020204030204" pitchFamily="34" charset="0"/>
                <a:cs typeface="Avenir Book"/>
              </a:rPr>
              <a:t>онѣ</a:t>
            </a:r>
            <a:r>
              <a:rPr lang="ru-RU" dirty="0">
                <a:latin typeface="Avenir Book"/>
                <a:ea typeface="Calibri" panose="020F0502020204030204" pitchFamily="34" charset="0"/>
                <a:cs typeface="Avenir Book"/>
              </a:rPr>
              <a:t>  </a:t>
            </a:r>
            <a:r>
              <a:rPr lang="ru-RU" dirty="0" err="1">
                <a:latin typeface="Avenir Book"/>
                <a:ea typeface="Calibri" panose="020F0502020204030204" pitchFamily="34" charset="0"/>
                <a:cs typeface="Avenir Book"/>
              </a:rPr>
              <a:t>однѣ</a:t>
            </a:r>
            <a:r>
              <a:rPr lang="ru-RU" dirty="0">
                <a:latin typeface="Avenir Book"/>
                <a:ea typeface="Calibri" panose="020F0502020204030204" pitchFamily="34" charset="0"/>
                <a:cs typeface="Avenir Book"/>
              </a:rPr>
              <a:t>  </a:t>
            </a:r>
            <a:r>
              <a:rPr lang="ru-RU" dirty="0" err="1">
                <a:latin typeface="Avenir Book"/>
                <a:ea typeface="Calibri" panose="020F0502020204030204" pitchFamily="34" charset="0"/>
                <a:cs typeface="Avenir Book"/>
              </a:rPr>
              <a:t>однѣхъ</a:t>
            </a:r>
            <a:r>
              <a:rPr lang="ru-RU" dirty="0">
                <a:latin typeface="Avenir Book"/>
                <a:ea typeface="Calibri" panose="020F0502020204030204" pitchFamily="34" charset="0"/>
                <a:cs typeface="Avenir Book"/>
              </a:rPr>
              <a:t>  </a:t>
            </a:r>
            <a:r>
              <a:rPr lang="ru-RU" dirty="0" err="1">
                <a:latin typeface="Avenir Book"/>
                <a:ea typeface="Calibri" panose="020F0502020204030204" pitchFamily="34" charset="0"/>
                <a:cs typeface="Avenir Book"/>
              </a:rPr>
              <a:t>однѣмъ</a:t>
            </a:r>
            <a:r>
              <a:rPr lang="ru-RU" dirty="0">
                <a:latin typeface="Avenir Book"/>
                <a:ea typeface="Calibri" panose="020F0502020204030204" pitchFamily="34" charset="0"/>
                <a:cs typeface="Avenir Book"/>
              </a:rPr>
              <a:t>  </a:t>
            </a:r>
            <a:r>
              <a:rPr lang="ru-RU" dirty="0" err="1">
                <a:latin typeface="Avenir Book"/>
                <a:ea typeface="Calibri" panose="020F0502020204030204" pitchFamily="34" charset="0"/>
                <a:cs typeface="Avenir Book"/>
              </a:rPr>
              <a:t>однѣми</a:t>
            </a:r>
            <a:r>
              <a:rPr lang="ru-RU" dirty="0">
                <a:latin typeface="Avenir Book"/>
                <a:ea typeface="Calibri" panose="020F0502020204030204" pitchFamily="34" charset="0"/>
                <a:cs typeface="Avenir Book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venir Book"/>
                <a:ea typeface="Calibri" panose="020F0502020204030204" pitchFamily="34" charset="0"/>
                <a:cs typeface="Avenir Book"/>
              </a:rPr>
              <a:t>Правило о приставках на </a:t>
            </a:r>
            <a:r>
              <a:rPr lang="ru-RU" i="1" dirty="0">
                <a:latin typeface="Avenir Book"/>
                <a:ea typeface="Calibri" panose="020F0502020204030204" pitchFamily="34" charset="0"/>
                <a:cs typeface="Avenir Book"/>
              </a:rPr>
              <a:t>з</a:t>
            </a:r>
            <a:r>
              <a:rPr lang="ru-RU" dirty="0">
                <a:latin typeface="Avenir Book"/>
                <a:ea typeface="Calibri" panose="020F0502020204030204" pitchFamily="34" charset="0"/>
                <a:cs typeface="Avenir Book"/>
              </a:rPr>
              <a:t> и </a:t>
            </a:r>
            <a:r>
              <a:rPr lang="ru-RU" i="1" dirty="0">
                <a:latin typeface="Avenir Book"/>
                <a:ea typeface="Calibri" panose="020F0502020204030204" pitchFamily="34" charset="0"/>
                <a:cs typeface="Avenir Book"/>
              </a:rPr>
              <a:t>с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venir Book"/>
                <a:ea typeface="Calibri" panose="020F0502020204030204" pitchFamily="34" charset="0"/>
                <a:cs typeface="Avenir Book"/>
              </a:rPr>
              <a:t>Правила переноса </a:t>
            </a:r>
          </a:p>
        </p:txBody>
      </p:sp>
    </p:spTree>
    <p:extLst>
      <p:ext uri="{BB962C8B-B14F-4D97-AF65-F5344CB8AC3E}">
        <p14:creationId xmlns:p14="http://schemas.microsoft.com/office/powerpoint/2010/main" val="3623260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479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aseline="30000" dirty="0"/>
              <a:t> </a:t>
            </a:r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01" y="533400"/>
            <a:ext cx="4931876" cy="31283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79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aseline="30000" dirty="0"/>
              <a:t> </a:t>
            </a:r>
            <a:endParaRPr lang="ru-RU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324" y="3290501"/>
            <a:ext cx="4712003" cy="335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71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«Есть от чего прийти в отчаяние»</a:t>
            </a:r>
            <a:endParaRPr lang="ru-RU" sz="3600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189778" y="1524000"/>
            <a:ext cx="4335690" cy="5077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и</a:t>
            </a:r>
            <a:r>
              <a:rPr lang="ru-RU" b="1" dirty="0" smtClean="0"/>
              <a:t>д</a:t>
            </a:r>
            <a:r>
              <a:rPr lang="ru-RU" dirty="0" smtClean="0"/>
              <a:t>ти / </a:t>
            </a:r>
            <a:r>
              <a:rPr lang="ru-RU" dirty="0" err="1" smtClean="0"/>
              <a:t>и</a:t>
            </a:r>
            <a:r>
              <a:rPr lang="ru-RU" b="1" dirty="0" err="1" smtClean="0"/>
              <a:t>т</a:t>
            </a:r>
            <a:r>
              <a:rPr lang="ru-RU" dirty="0" err="1" smtClean="0"/>
              <a:t>ти</a:t>
            </a:r>
            <a:r>
              <a:rPr lang="ru-RU" dirty="0" smtClean="0"/>
              <a:t>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при</a:t>
            </a:r>
            <a:r>
              <a:rPr lang="ru-RU" b="1" dirty="0" smtClean="0"/>
              <a:t>й</a:t>
            </a:r>
            <a:r>
              <a:rPr lang="ru-RU" dirty="0" smtClean="0"/>
              <a:t>ти / </a:t>
            </a:r>
            <a:r>
              <a:rPr lang="ru-RU" dirty="0" err="1" smtClean="0"/>
              <a:t>при</a:t>
            </a:r>
            <a:r>
              <a:rPr lang="ru-RU" b="1" dirty="0" err="1" smtClean="0"/>
              <a:t>д</a:t>
            </a:r>
            <a:r>
              <a:rPr lang="ru-RU" dirty="0" err="1" smtClean="0"/>
              <a:t>ти</a:t>
            </a:r>
            <a:r>
              <a:rPr lang="ru-RU" dirty="0" smtClean="0"/>
              <a:t> / </a:t>
            </a:r>
            <a:r>
              <a:rPr lang="ru-RU" dirty="0" err="1" smtClean="0"/>
              <a:t>при</a:t>
            </a:r>
            <a:r>
              <a:rPr lang="ru-RU" b="1" dirty="0" err="1" smtClean="0"/>
              <a:t>т</a:t>
            </a:r>
            <a:r>
              <a:rPr lang="ru-RU" dirty="0" err="1" smtClean="0"/>
              <a:t>ти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err="1"/>
              <a:t>ч</a:t>
            </a:r>
            <a:r>
              <a:rPr lang="ru-RU" b="1" dirty="0" err="1"/>
              <a:t>о</a:t>
            </a:r>
            <a:r>
              <a:rPr lang="ru-RU" dirty="0" err="1"/>
              <a:t>рт</a:t>
            </a:r>
            <a:r>
              <a:rPr lang="ru-RU" dirty="0"/>
              <a:t> / ч</a:t>
            </a:r>
            <a:r>
              <a:rPr lang="ru-RU" b="1" dirty="0"/>
              <a:t>ё</a:t>
            </a:r>
            <a:r>
              <a:rPr lang="ru-RU" dirty="0"/>
              <a:t>рт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танц</a:t>
            </a:r>
            <a:r>
              <a:rPr lang="ru-RU" b="1" dirty="0" smtClean="0"/>
              <a:t>е</a:t>
            </a:r>
            <a:r>
              <a:rPr lang="ru-RU" dirty="0" smtClean="0"/>
              <a:t>вать / </a:t>
            </a:r>
            <a:r>
              <a:rPr lang="ru-RU" dirty="0" err="1" smtClean="0"/>
              <a:t>танц</a:t>
            </a:r>
            <a:r>
              <a:rPr lang="ru-RU" b="1" dirty="0" err="1" smtClean="0"/>
              <a:t>о</a:t>
            </a:r>
            <a:r>
              <a:rPr lang="ru-RU" dirty="0" err="1" smtClean="0"/>
              <a:t>ватъ</a:t>
            </a:r>
            <a:endParaRPr lang="ru-RU" dirty="0" smtClean="0"/>
          </a:p>
          <a:p>
            <a:pPr marL="0" indent="0" algn="ctr">
              <a:buFont typeface="Arial" pitchFamily="34" charset="0"/>
              <a:buNone/>
            </a:pPr>
            <a:r>
              <a:rPr lang="ru-RU" dirty="0" err="1" smtClean="0"/>
              <a:t>ц</a:t>
            </a:r>
            <a:r>
              <a:rPr lang="ru-RU" b="1" dirty="0" err="1" smtClean="0"/>
              <a:t>ы</a:t>
            </a:r>
            <a:r>
              <a:rPr lang="ru-RU" dirty="0" err="1" smtClean="0"/>
              <a:t>рюльник</a:t>
            </a:r>
            <a:r>
              <a:rPr lang="ru-RU" dirty="0" smtClean="0"/>
              <a:t> / ц</a:t>
            </a:r>
            <a:r>
              <a:rPr lang="ru-RU" b="1" dirty="0" smtClean="0"/>
              <a:t>и</a:t>
            </a:r>
            <a:r>
              <a:rPr lang="ru-RU" dirty="0" smtClean="0"/>
              <a:t>рюльник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дерев</a:t>
            </a:r>
            <a:r>
              <a:rPr lang="ru-RU" b="1" dirty="0" smtClean="0"/>
              <a:t>е</a:t>
            </a:r>
            <a:r>
              <a:rPr lang="ru-RU" dirty="0" smtClean="0"/>
              <a:t>неть / </a:t>
            </a:r>
            <a:r>
              <a:rPr lang="ru-RU" dirty="0" err="1" smtClean="0"/>
              <a:t>дерев</a:t>
            </a:r>
            <a:r>
              <a:rPr lang="ru-RU" b="1" dirty="0" err="1" smtClean="0"/>
              <a:t>я</a:t>
            </a:r>
            <a:r>
              <a:rPr lang="ru-RU" dirty="0" err="1" smtClean="0"/>
              <a:t>неть</a:t>
            </a:r>
            <a:endParaRPr lang="ru-RU" dirty="0" smtClean="0"/>
          </a:p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до</a:t>
            </a:r>
            <a:r>
              <a:rPr lang="ru-RU" b="1" dirty="0" smtClean="0"/>
              <a:t>щ</a:t>
            </a:r>
            <a:r>
              <a:rPr lang="ru-RU" dirty="0" smtClean="0"/>
              <a:t>атый / </a:t>
            </a:r>
            <a:r>
              <a:rPr lang="ru-RU" dirty="0" err="1" smtClean="0"/>
              <a:t>до</a:t>
            </a:r>
            <a:r>
              <a:rPr lang="ru-RU" b="1" dirty="0" err="1" smtClean="0"/>
              <a:t>сч</a:t>
            </a:r>
            <a:r>
              <a:rPr lang="ru-RU" dirty="0" err="1" smtClean="0"/>
              <a:t>атый</a:t>
            </a:r>
            <a:endParaRPr lang="ru-RU" dirty="0" smtClean="0"/>
          </a:p>
          <a:p>
            <a:pPr marL="0" indent="0" algn="ctr">
              <a:buFont typeface="Arial" pitchFamily="34" charset="0"/>
              <a:buNone/>
            </a:pPr>
            <a:r>
              <a:rPr lang="ru-RU" dirty="0" err="1" smtClean="0"/>
              <a:t>весну</a:t>
            </a:r>
            <a:r>
              <a:rPr lang="ru-RU" b="1" dirty="0" err="1" smtClean="0"/>
              <a:t>щ</a:t>
            </a:r>
            <a:r>
              <a:rPr lang="ru-RU" dirty="0" err="1" smtClean="0"/>
              <a:t>атый</a:t>
            </a:r>
            <a:r>
              <a:rPr lang="ru-RU" dirty="0" smtClean="0"/>
              <a:t> / весну</a:t>
            </a:r>
            <a:r>
              <a:rPr lang="ru-RU" b="1" dirty="0" smtClean="0"/>
              <a:t>шч</a:t>
            </a:r>
            <a:r>
              <a:rPr lang="ru-RU" dirty="0" smtClean="0"/>
              <a:t>атый</a:t>
            </a:r>
          </a:p>
          <a:p>
            <a:pPr marL="0" indent="0" algn="ctr">
              <a:buNone/>
            </a:pPr>
            <a:r>
              <a:rPr lang="ru-RU" dirty="0" err="1"/>
              <a:t>кухонка</a:t>
            </a:r>
            <a:r>
              <a:rPr lang="ru-RU" dirty="0"/>
              <a:t> / кухон</a:t>
            </a:r>
            <a:r>
              <a:rPr lang="ru-RU" b="1" dirty="0"/>
              <a:t>ь</a:t>
            </a:r>
            <a:r>
              <a:rPr lang="ru-RU" dirty="0"/>
              <a:t>ка</a:t>
            </a:r>
          </a:p>
          <a:p>
            <a:pPr marL="0" indent="0" algn="ctr">
              <a:buNone/>
            </a:pPr>
            <a:r>
              <a:rPr lang="ru-RU" dirty="0" err="1" smtClean="0"/>
              <a:t>пенсн</a:t>
            </a:r>
            <a:r>
              <a:rPr lang="ru-RU" b="1" dirty="0" err="1" smtClean="0"/>
              <a:t>э</a:t>
            </a:r>
            <a:r>
              <a:rPr lang="ru-RU" dirty="0" smtClean="0"/>
              <a:t> </a:t>
            </a:r>
            <a:r>
              <a:rPr lang="ru-RU" dirty="0"/>
              <a:t>/ пенсн</a:t>
            </a:r>
            <a:r>
              <a:rPr lang="ru-RU" b="1" dirty="0"/>
              <a:t>е</a:t>
            </a:r>
            <a:r>
              <a:rPr lang="ru-RU" dirty="0"/>
              <a:t> </a:t>
            </a:r>
          </a:p>
          <a:p>
            <a:pPr marL="0" indent="0" algn="ctr">
              <a:buNone/>
            </a:pPr>
            <a:r>
              <a:rPr lang="ru-RU" dirty="0"/>
              <a:t>ди</a:t>
            </a:r>
            <a:r>
              <a:rPr lang="ru-RU" b="1" dirty="0"/>
              <a:t>е</a:t>
            </a:r>
            <a:r>
              <a:rPr lang="ru-RU" dirty="0"/>
              <a:t>та / </a:t>
            </a:r>
            <a:r>
              <a:rPr lang="ru-RU" dirty="0" err="1"/>
              <a:t>ди</a:t>
            </a:r>
            <a:r>
              <a:rPr lang="ru-RU" b="1" dirty="0" err="1"/>
              <a:t>э</a:t>
            </a:r>
            <a:r>
              <a:rPr lang="ru-RU" dirty="0" err="1"/>
              <a:t>та</a:t>
            </a:r>
            <a:endParaRPr lang="ru-RU" dirty="0"/>
          </a:p>
          <a:p>
            <a:pPr marL="0" indent="0" algn="ctr">
              <a:buFont typeface="Arial" pitchFamily="34" charset="0"/>
              <a:buNone/>
            </a:pPr>
            <a:endParaRPr lang="ru-RU" dirty="0" smtClean="0"/>
          </a:p>
          <a:p>
            <a:pPr marL="0" indent="0">
              <a:buFont typeface="Arial" pitchFamily="34" charset="0"/>
              <a:buNone/>
            </a:pPr>
            <a:endParaRPr lang="ru-RU" dirty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850560" y="1530410"/>
            <a:ext cx="3842659" cy="50775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/>
              <a:t>ил(л)</a:t>
            </a:r>
            <a:r>
              <a:rPr lang="ru-RU" dirty="0" err="1"/>
              <a:t>юстрация</a:t>
            </a:r>
            <a:endParaRPr lang="ru-RU" dirty="0"/>
          </a:p>
          <a:p>
            <a:pPr marL="0" indent="0" algn="ctr">
              <a:buNone/>
            </a:pPr>
            <a:r>
              <a:rPr lang="ru-RU" dirty="0" err="1"/>
              <a:t>диф</a:t>
            </a:r>
            <a:r>
              <a:rPr lang="ru-RU" dirty="0"/>
              <a:t>(ф)</a:t>
            </a:r>
            <a:r>
              <a:rPr lang="ru-RU" dirty="0" err="1"/>
              <a:t>еренцировать</a:t>
            </a:r>
            <a:endParaRPr lang="ru-RU" dirty="0"/>
          </a:p>
          <a:p>
            <a:pPr marL="0" indent="0" algn="ctr">
              <a:buNone/>
            </a:pPr>
            <a:r>
              <a:rPr lang="ru-RU" dirty="0" err="1"/>
              <a:t>коэф</a:t>
            </a:r>
            <a:r>
              <a:rPr lang="ru-RU" dirty="0"/>
              <a:t>(ф)</a:t>
            </a:r>
            <a:r>
              <a:rPr lang="ru-RU" dirty="0" err="1"/>
              <a:t>ициент</a:t>
            </a:r>
            <a:endParaRPr lang="ru-RU" dirty="0"/>
          </a:p>
          <a:p>
            <a:pPr marL="0" indent="0" algn="ctr">
              <a:buNone/>
            </a:pPr>
            <a:r>
              <a:rPr lang="ru-RU" dirty="0" err="1"/>
              <a:t>парал</a:t>
            </a:r>
            <a:r>
              <a:rPr lang="ru-RU" dirty="0"/>
              <a:t>(л)</a:t>
            </a:r>
            <a:r>
              <a:rPr lang="ru-RU" dirty="0" err="1"/>
              <a:t>елограм</a:t>
            </a:r>
            <a:r>
              <a:rPr lang="ru-RU" dirty="0"/>
              <a:t>(м</a:t>
            </a:r>
            <a:r>
              <a:rPr lang="ru-RU" dirty="0" smtClean="0"/>
              <a:t>)</a:t>
            </a:r>
          </a:p>
          <a:p>
            <a:pPr marL="0" indent="0" algn="ctr">
              <a:buNone/>
            </a:pPr>
            <a:r>
              <a:rPr lang="ru-RU" dirty="0" err="1" smtClean="0"/>
              <a:t>аг</a:t>
            </a:r>
            <a:r>
              <a:rPr lang="ru-RU" dirty="0" smtClean="0"/>
              <a:t>(г)регат</a:t>
            </a:r>
            <a:endParaRPr lang="ru-RU" dirty="0"/>
          </a:p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как-раз / как раз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на-днях / на днях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во-</a:t>
            </a:r>
            <a:r>
              <a:rPr lang="ru-RU" dirty="0" err="1" smtClean="0"/>
              <a:t>свояси</a:t>
            </a:r>
            <a:r>
              <a:rPr lang="ru-RU" dirty="0" smtClean="0"/>
              <a:t> / восвояси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dirty="0"/>
              <a:t>п</a:t>
            </a:r>
            <a:r>
              <a:rPr lang="ru-RU" dirty="0" smtClean="0"/>
              <a:t>ри чём / причём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dirty="0" err="1" smtClean="0"/>
              <a:t>однакоже</a:t>
            </a:r>
            <a:r>
              <a:rPr lang="ru-RU" dirty="0" smtClean="0"/>
              <a:t> / однако же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под мышки / подмышки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dirty="0" err="1"/>
              <a:t>т</a:t>
            </a:r>
            <a:r>
              <a:rPr lang="ru-RU" dirty="0" err="1" smtClean="0"/>
              <a:t>о-есть</a:t>
            </a:r>
            <a:r>
              <a:rPr lang="ru-RU" dirty="0" smtClean="0"/>
              <a:t> / то есть</a:t>
            </a:r>
          </a:p>
          <a:p>
            <a:pPr marL="0" indent="0" algn="ctr">
              <a:buFont typeface="Arial" pitchFamily="34" charset="0"/>
              <a:buNone/>
            </a:pPr>
            <a:endParaRPr lang="ru-RU" dirty="0" smtClean="0"/>
          </a:p>
          <a:p>
            <a:pPr marL="0" indent="0">
              <a:buFont typeface="Arial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5910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нян</a:t>
            </a:r>
            <a:r>
              <a:rPr lang="ru-RU" b="1" dirty="0" err="1" smtClean="0"/>
              <a:t>ь</a:t>
            </a:r>
            <a:r>
              <a:rPr lang="ru-RU" dirty="0" err="1" smtClean="0"/>
              <a:t>чить</a:t>
            </a:r>
            <a:r>
              <a:rPr lang="ru-RU" dirty="0" smtClean="0"/>
              <a:t> </a:t>
            </a:r>
            <a:r>
              <a:rPr lang="ru-RU" sz="2800" dirty="0" err="1" smtClean="0"/>
              <a:t>vs</a:t>
            </a:r>
            <a:r>
              <a:rPr lang="ru-RU" sz="2800" dirty="0" smtClean="0"/>
              <a:t>.</a:t>
            </a:r>
            <a:r>
              <a:rPr lang="ru-RU" dirty="0" smtClean="0"/>
              <a:t> нянчить</a:t>
            </a:r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189778" y="1932772"/>
            <a:ext cx="4335690" cy="5077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dirty="0" err="1" smtClean="0"/>
              <a:t>нян</a:t>
            </a:r>
            <a:r>
              <a:rPr lang="ru-RU" b="1" dirty="0" err="1" smtClean="0"/>
              <a:t>ь</a:t>
            </a:r>
            <a:r>
              <a:rPr lang="ru-RU" dirty="0" err="1" smtClean="0"/>
              <a:t>чить</a:t>
            </a:r>
            <a:r>
              <a:rPr lang="ru-RU" dirty="0" smtClean="0"/>
              <a:t> </a:t>
            </a:r>
            <a:r>
              <a:rPr lang="mr-IN" dirty="0" smtClean="0"/>
              <a:t>–</a:t>
            </a:r>
            <a:r>
              <a:rPr lang="ru-RU" dirty="0" smtClean="0"/>
              <a:t> нян</a:t>
            </a:r>
            <a:r>
              <a:rPr lang="ru-RU" b="1" dirty="0" smtClean="0"/>
              <a:t>ь</a:t>
            </a:r>
            <a:r>
              <a:rPr lang="ru-RU" dirty="0" smtClean="0"/>
              <a:t>ка</a:t>
            </a:r>
          </a:p>
          <a:p>
            <a:pPr marL="0" indent="0" algn="ctr">
              <a:buFont typeface="Arial" pitchFamily="34" charset="0"/>
              <a:buNone/>
            </a:pPr>
            <a:endParaRPr lang="ru-RU" dirty="0"/>
          </a:p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воз</a:t>
            </a:r>
            <a:r>
              <a:rPr lang="ru-RU" b="1" dirty="0" smtClean="0"/>
              <a:t>ь</a:t>
            </a:r>
            <a:r>
              <a:rPr lang="ru-RU" dirty="0" smtClean="0"/>
              <a:t>мет </a:t>
            </a:r>
            <a:r>
              <a:rPr lang="mr-IN" dirty="0" smtClean="0"/>
              <a:t>–</a:t>
            </a:r>
            <a:r>
              <a:rPr lang="ru-RU" dirty="0" smtClean="0"/>
              <a:t> воз</a:t>
            </a:r>
            <a:r>
              <a:rPr lang="ru-RU" b="1" dirty="0" smtClean="0"/>
              <a:t>ь</a:t>
            </a:r>
            <a:r>
              <a:rPr lang="ru-RU" dirty="0" smtClean="0"/>
              <a:t>му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Куз</a:t>
            </a:r>
            <a:r>
              <a:rPr lang="ru-RU" b="1" dirty="0" smtClean="0"/>
              <a:t>ь</a:t>
            </a:r>
            <a:r>
              <a:rPr lang="ru-RU" dirty="0" smtClean="0"/>
              <a:t>мич </a:t>
            </a:r>
            <a:r>
              <a:rPr lang="mr-IN" dirty="0" smtClean="0"/>
              <a:t>–</a:t>
            </a:r>
            <a:r>
              <a:rPr lang="ru-RU" dirty="0" smtClean="0"/>
              <a:t> Куз</a:t>
            </a:r>
            <a:r>
              <a:rPr lang="ru-RU" b="1" dirty="0" smtClean="0"/>
              <a:t>ь</a:t>
            </a:r>
            <a:r>
              <a:rPr lang="ru-RU" dirty="0" smtClean="0"/>
              <a:t>ма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dirty="0" err="1" smtClean="0"/>
              <a:t>гданьчане</a:t>
            </a:r>
            <a:r>
              <a:rPr lang="ru-RU" dirty="0" smtClean="0"/>
              <a:t> </a:t>
            </a:r>
            <a:r>
              <a:rPr lang="mr-IN" dirty="0" smtClean="0"/>
              <a:t>–</a:t>
            </a:r>
            <a:r>
              <a:rPr lang="ru-RU" dirty="0" smtClean="0"/>
              <a:t> </a:t>
            </a:r>
            <a:r>
              <a:rPr lang="ru-RU" dirty="0"/>
              <a:t>Г</a:t>
            </a:r>
            <a:r>
              <a:rPr lang="ru-RU" dirty="0" smtClean="0"/>
              <a:t>даньск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 </a:t>
            </a:r>
          </a:p>
          <a:p>
            <a:pPr marL="0" indent="0" algn="ctr">
              <a:buFont typeface="Arial" pitchFamily="34" charset="0"/>
              <a:buNone/>
            </a:pPr>
            <a:endParaRPr lang="ru-RU" dirty="0"/>
          </a:p>
          <a:p>
            <a:pPr marL="0" indent="0" algn="ctr">
              <a:buFont typeface="Arial" pitchFamily="34" charset="0"/>
              <a:buNone/>
            </a:pPr>
            <a:endParaRPr lang="ru-RU" dirty="0" smtClean="0"/>
          </a:p>
          <a:p>
            <a:pPr marL="0" indent="0">
              <a:buFont typeface="Arial" pitchFamily="34" charset="0"/>
              <a:buNone/>
            </a:pPr>
            <a:endParaRPr lang="ru-RU" dirty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850560" y="1530410"/>
            <a:ext cx="3842659" cy="5077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нянчить</a:t>
            </a: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вагончик</a:t>
            </a:r>
          </a:p>
          <a:p>
            <a:pPr marL="0" indent="0" algn="ctr">
              <a:buNone/>
            </a:pPr>
            <a:r>
              <a:rPr lang="ru-RU" dirty="0" smtClean="0"/>
              <a:t>виолончель</a:t>
            </a:r>
          </a:p>
          <a:p>
            <a:pPr marL="0" indent="0" algn="ctr">
              <a:buNone/>
            </a:pPr>
            <a:r>
              <a:rPr lang="ru-RU" dirty="0"/>
              <a:t>кончить</a:t>
            </a:r>
          </a:p>
          <a:p>
            <a:pPr marL="0" indent="0" algn="ctr">
              <a:buNone/>
            </a:pPr>
            <a:r>
              <a:rPr lang="ru-RU" dirty="0" smtClean="0"/>
              <a:t>клянчить</a:t>
            </a:r>
          </a:p>
          <a:p>
            <a:pPr marL="0" indent="0" algn="ctr">
              <a:buFont typeface="Arial" pitchFamily="34" charset="0"/>
              <a:buNone/>
            </a:pPr>
            <a:endParaRPr lang="ru-RU" dirty="0" smtClean="0"/>
          </a:p>
          <a:p>
            <a:pPr marL="0" indent="0">
              <a:buFont typeface="Arial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049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подмышки </a:t>
            </a:r>
            <a:r>
              <a:rPr lang="ru-RU" sz="2800" dirty="0" err="1" smtClean="0"/>
              <a:t>vs</a:t>
            </a:r>
            <a:r>
              <a:rPr lang="ru-RU" sz="2800" dirty="0" smtClean="0"/>
              <a:t>.</a:t>
            </a:r>
            <a:r>
              <a:rPr lang="ru-RU" dirty="0" smtClean="0"/>
              <a:t> </a:t>
            </a:r>
            <a:r>
              <a:rPr lang="ru-RU" dirty="0"/>
              <a:t>п</a:t>
            </a:r>
            <a:r>
              <a:rPr lang="ru-RU" dirty="0" smtClean="0"/>
              <a:t>од мышки</a:t>
            </a:r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189778" y="1932772"/>
            <a:ext cx="4335690" cy="5077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подмышки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b="1" dirty="0"/>
              <a:t>МЫ'ШКА</a:t>
            </a:r>
            <a:r>
              <a:rPr lang="ru-RU" dirty="0"/>
              <a:t>, и, </a:t>
            </a:r>
            <a:r>
              <a:rPr lang="ru-RU" i="1" dirty="0"/>
              <a:t>ж.</a:t>
            </a:r>
            <a:r>
              <a:rPr lang="ru-RU" dirty="0"/>
              <a:t> </a:t>
            </a:r>
            <a:r>
              <a:rPr lang="ru-RU" b="1" dirty="0"/>
              <a:t>1.</a:t>
            </a:r>
            <a:r>
              <a:rPr lang="ru-RU" dirty="0"/>
              <a:t> </a:t>
            </a:r>
            <a:r>
              <a:rPr lang="ru-RU" i="1" dirty="0"/>
              <a:t>Уменьш.-</a:t>
            </a:r>
            <a:r>
              <a:rPr lang="ru-RU" i="1" dirty="0" err="1"/>
              <a:t>ласкат</a:t>
            </a:r>
            <a:r>
              <a:rPr lang="ru-RU" i="1" dirty="0"/>
              <a:t>. к</a:t>
            </a:r>
            <a:r>
              <a:rPr lang="ru-RU" dirty="0"/>
              <a:t> </a:t>
            </a:r>
            <a:r>
              <a:rPr lang="ru-RU" dirty="0">
                <a:hlinkClick r:id="rId2"/>
              </a:rPr>
              <a:t>мышь</a:t>
            </a:r>
            <a:r>
              <a:rPr lang="ru-RU" dirty="0"/>
              <a:t>. </a:t>
            </a:r>
            <a:r>
              <a:rPr lang="ru-RU" i="1" dirty="0"/>
              <a:t>Мышка побежала, хвостом махнула, яйцо и разбилось</a:t>
            </a:r>
            <a:r>
              <a:rPr lang="ru-RU" dirty="0"/>
              <a:t> (сказка о курочке </a:t>
            </a:r>
            <a:r>
              <a:rPr lang="ru-RU" dirty="0" err="1"/>
              <a:t>рябе</a:t>
            </a:r>
            <a:r>
              <a:rPr lang="ru-RU" dirty="0"/>
              <a:t>). </a:t>
            </a:r>
            <a:r>
              <a:rPr lang="ru-RU" b="1" dirty="0"/>
              <a:t>2.</a:t>
            </a:r>
            <a:r>
              <a:rPr lang="ru-RU" dirty="0"/>
              <a:t> То же, что </a:t>
            </a:r>
            <a:r>
              <a:rPr lang="ru-RU" dirty="0">
                <a:hlinkClick r:id="rId3"/>
              </a:rPr>
              <a:t>мышца</a:t>
            </a:r>
            <a:r>
              <a:rPr lang="ru-RU" dirty="0"/>
              <a:t>, мускул (старин.; теперь </a:t>
            </a:r>
            <a:r>
              <a:rPr lang="ru-RU" dirty="0" err="1"/>
              <a:t>употр</a:t>
            </a:r>
            <a:r>
              <a:rPr lang="ru-RU" dirty="0"/>
              <a:t>, только с предлогом: подмышку, подмышкой, подмышками). </a:t>
            </a:r>
            <a:r>
              <a:rPr lang="ru-RU" dirty="0" smtClean="0"/>
              <a:t> </a:t>
            </a:r>
          </a:p>
          <a:p>
            <a:pPr marL="0" indent="0" algn="ctr">
              <a:buFont typeface="Arial" pitchFamily="34" charset="0"/>
              <a:buNone/>
            </a:pPr>
            <a:endParaRPr lang="ru-RU" dirty="0"/>
          </a:p>
          <a:p>
            <a:pPr marL="0" indent="0" algn="ctr">
              <a:buFont typeface="Arial" pitchFamily="34" charset="0"/>
              <a:buNone/>
            </a:pPr>
            <a:endParaRPr lang="ru-RU" dirty="0" smtClean="0"/>
          </a:p>
          <a:p>
            <a:pPr marL="0" indent="0">
              <a:buFont typeface="Arial" pitchFamily="34" charset="0"/>
              <a:buNone/>
            </a:pPr>
            <a:endParaRPr lang="ru-RU" dirty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850560" y="1618004"/>
            <a:ext cx="3842659" cy="50775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/>
              <a:t>п</a:t>
            </a:r>
            <a:r>
              <a:rPr lang="ru-RU" dirty="0" smtClean="0"/>
              <a:t>од мышки</a:t>
            </a: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под мышки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под мышку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из-под мышки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под мышками</a:t>
            </a:r>
          </a:p>
          <a:p>
            <a:pPr marL="0" indent="0" algn="ctr">
              <a:buFont typeface="Arial" pitchFamily="34" charset="0"/>
              <a:buNone/>
            </a:pPr>
            <a:endParaRPr lang="ru-RU" dirty="0"/>
          </a:p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под спуд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под стать</a:t>
            </a:r>
            <a:endParaRPr lang="ru-RU" dirty="0"/>
          </a:p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под микитки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под ложечкой  </a:t>
            </a:r>
          </a:p>
          <a:p>
            <a:pPr marL="0" indent="0">
              <a:buFont typeface="Arial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4524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Орфографические комиссии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67" y="1600200"/>
            <a:ext cx="8802765" cy="365553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1929 г.</a:t>
            </a:r>
            <a:r>
              <a:rPr lang="ru-RU" dirty="0" smtClean="0"/>
              <a:t> </a:t>
            </a:r>
            <a:r>
              <a:rPr lang="mr-IN" dirty="0" smtClean="0"/>
              <a:t>–</a:t>
            </a:r>
            <a:r>
              <a:rPr lang="ru-RU" dirty="0" smtClean="0"/>
              <a:t> комиссия при </a:t>
            </a:r>
            <a:r>
              <a:rPr lang="ru-RU" dirty="0" err="1" smtClean="0"/>
              <a:t>Главнауке</a:t>
            </a:r>
            <a:r>
              <a:rPr lang="ru-RU" dirty="0" smtClean="0"/>
              <a:t> под рук. </a:t>
            </a:r>
            <a:r>
              <a:rPr lang="ru-RU" i="1" dirty="0" smtClean="0"/>
              <a:t>Г. К. Костенко</a:t>
            </a:r>
          </a:p>
          <a:p>
            <a:pPr marL="0" indent="0">
              <a:buNone/>
            </a:pPr>
            <a:r>
              <a:rPr lang="ru-RU" b="1" dirty="0" smtClean="0"/>
              <a:t>1934 г.</a:t>
            </a:r>
            <a:r>
              <a:rPr lang="ru-RU" dirty="0" smtClean="0"/>
              <a:t> </a:t>
            </a:r>
            <a:r>
              <a:rPr lang="mr-IN" dirty="0" smtClean="0"/>
              <a:t>–</a:t>
            </a:r>
            <a:r>
              <a:rPr lang="ru-RU" dirty="0" smtClean="0"/>
              <a:t> комиссия под </a:t>
            </a:r>
            <a:r>
              <a:rPr lang="ru-RU" dirty="0" err="1" smtClean="0"/>
              <a:t>председ</a:t>
            </a:r>
            <a:r>
              <a:rPr lang="ru-RU" dirty="0" smtClean="0"/>
              <a:t>. наркома просвещения       </a:t>
            </a:r>
            <a:r>
              <a:rPr lang="ru-RU" i="1" dirty="0" smtClean="0"/>
              <a:t>А. С. </a:t>
            </a:r>
            <a:r>
              <a:rPr lang="ru-RU" i="1" dirty="0" err="1" smtClean="0"/>
              <a:t>Бубнова</a:t>
            </a:r>
            <a:r>
              <a:rPr lang="ru-RU" dirty="0"/>
              <a:t>:</a:t>
            </a:r>
            <a:r>
              <a:rPr lang="ru-RU" dirty="0" smtClean="0"/>
              <a:t> </a:t>
            </a:r>
          </a:p>
          <a:p>
            <a:pPr lvl="1"/>
            <a:r>
              <a:rPr lang="ru-RU" dirty="0" smtClean="0"/>
              <a:t>московская группа под рук. проф. </a:t>
            </a:r>
            <a:r>
              <a:rPr lang="ru-RU" i="1" dirty="0" smtClean="0"/>
              <a:t>Д. Н. Ушакова</a:t>
            </a:r>
            <a:r>
              <a:rPr lang="ru-RU" dirty="0" smtClean="0"/>
              <a:t> </a:t>
            </a:r>
          </a:p>
          <a:p>
            <a:pPr lvl="1"/>
            <a:r>
              <a:rPr lang="ru-RU" dirty="0"/>
              <a:t>л</a:t>
            </a:r>
            <a:r>
              <a:rPr lang="ru-RU" dirty="0" smtClean="0"/>
              <a:t>енинградская группа под рук. акад. </a:t>
            </a:r>
            <a:r>
              <a:rPr lang="ru-RU" i="1" dirty="0" smtClean="0"/>
              <a:t>А. С. Орлова</a:t>
            </a:r>
          </a:p>
          <a:p>
            <a:pPr marL="0" indent="0">
              <a:buNone/>
            </a:pPr>
            <a:r>
              <a:rPr lang="ru-RU" b="1" dirty="0" smtClean="0"/>
              <a:t>1939 г.</a:t>
            </a:r>
            <a:r>
              <a:rPr lang="ru-RU" dirty="0" smtClean="0"/>
              <a:t> </a:t>
            </a:r>
            <a:r>
              <a:rPr lang="mr-IN" dirty="0"/>
              <a:t>–</a:t>
            </a:r>
            <a:r>
              <a:rPr lang="ru-RU" dirty="0" smtClean="0"/>
              <a:t> комиссия по разработке единой орфографии и пунктуации русского языка под рук. наркома </a:t>
            </a:r>
            <a:r>
              <a:rPr lang="ru-RU" dirty="0" err="1" smtClean="0"/>
              <a:t>просвещ</a:t>
            </a:r>
            <a:r>
              <a:rPr lang="ru-RU" dirty="0" smtClean="0"/>
              <a:t>. РСФСР </a:t>
            </a:r>
            <a:r>
              <a:rPr lang="ru-RU" i="1" dirty="0" smtClean="0"/>
              <a:t>П. А. </a:t>
            </a:r>
            <a:r>
              <a:rPr lang="ru-RU" i="1" dirty="0" err="1" smtClean="0"/>
              <a:t>Тюркина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b="1" dirty="0" smtClean="0"/>
              <a:t>1941 г.</a:t>
            </a:r>
            <a:r>
              <a:rPr lang="ru-RU" dirty="0" smtClean="0"/>
              <a:t> </a:t>
            </a:r>
            <a:r>
              <a:rPr lang="mr-IN" dirty="0"/>
              <a:t>–</a:t>
            </a:r>
            <a:r>
              <a:rPr lang="ru-RU" dirty="0" smtClean="0"/>
              <a:t> комиссия под рук. акад. </a:t>
            </a:r>
            <a:r>
              <a:rPr lang="ru-RU" i="1" dirty="0" smtClean="0"/>
              <a:t>С. П. Обнорского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52016" y="5264775"/>
            <a:ext cx="1146205" cy="159322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14263" y="5255732"/>
            <a:ext cx="1129409" cy="1627566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7295" y="5264775"/>
            <a:ext cx="1100740" cy="162756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7026" y="5263356"/>
            <a:ext cx="840973" cy="162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75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Внимание! Вопрос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Возможно ли обособление сочетания </a:t>
            </a:r>
            <a:r>
              <a:rPr lang="ru-RU" i="1" dirty="0" smtClean="0"/>
              <a:t>к тому же</a:t>
            </a:r>
            <a:r>
              <a:rPr lang="ru-RU" dirty="0" smtClean="0"/>
              <a:t> как вводного?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435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199" y="533400"/>
            <a:ext cx="8549941" cy="990600"/>
          </a:xfrm>
        </p:spPr>
        <p:txBody>
          <a:bodyPr>
            <a:normAutofit fontScale="90000"/>
          </a:bodyPr>
          <a:lstStyle/>
          <a:p>
            <a:r>
              <a:rPr lang="ru-RU" dirty="0"/>
              <a:t>Унификация, регламентация, </a:t>
            </a:r>
            <a:r>
              <a:rPr lang="ru-RU" dirty="0" smtClean="0"/>
              <a:t>упорядочение!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ru-RU" dirty="0"/>
              <a:t>устранить различные написания одного и того же слова</a:t>
            </a:r>
          </a:p>
          <a:p>
            <a:pPr algn="just">
              <a:buFontTx/>
              <a:buChar char="-"/>
            </a:pPr>
            <a:r>
              <a:rPr lang="ru-RU" dirty="0" smtClean="0"/>
              <a:t>устранить из действующих правил противоречия, неясности, неоправданные исключени</a:t>
            </a:r>
            <a:r>
              <a:rPr lang="ru-RU" dirty="0"/>
              <a:t>я</a:t>
            </a:r>
            <a:endParaRPr lang="ru-RU" dirty="0" smtClean="0"/>
          </a:p>
          <a:p>
            <a:pPr algn="just">
              <a:buFontTx/>
              <a:buChar char="-"/>
            </a:pPr>
            <a:r>
              <a:rPr lang="ru-RU" dirty="0" smtClean="0"/>
              <a:t>уточнить формулировки нуждающихся в том правил</a:t>
            </a:r>
          </a:p>
          <a:p>
            <a:pPr algn="just">
              <a:buFontTx/>
              <a:buChar char="-"/>
            </a:pPr>
            <a:r>
              <a:rPr lang="ru-RU" dirty="0" smtClean="0"/>
              <a:t>установить </a:t>
            </a:r>
            <a:r>
              <a:rPr lang="ru-RU" dirty="0"/>
              <a:t>правила, для написаний, не подводимых ни под какие </a:t>
            </a:r>
            <a:r>
              <a:rPr lang="ru-RU" dirty="0" smtClean="0"/>
              <a:t>правила</a:t>
            </a:r>
          </a:p>
          <a:p>
            <a:pPr algn="just">
              <a:buFontTx/>
              <a:buChar char="-"/>
            </a:pPr>
            <a:r>
              <a:rPr lang="ru-RU" dirty="0" smtClean="0"/>
              <a:t>ввести определенную систему в расположение правил</a:t>
            </a:r>
          </a:p>
          <a:p>
            <a:pPr algn="just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36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14400" y="322992"/>
            <a:ext cx="77724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«</a:t>
            </a:r>
            <a:r>
              <a:rPr lang="ru-RU" sz="3600" dirty="0" err="1" smtClean="0"/>
              <a:t>Ушачок</a:t>
            </a:r>
            <a:r>
              <a:rPr lang="ru-RU" sz="3600" dirty="0" smtClean="0"/>
              <a:t>» 1934</a:t>
            </a:r>
            <a:r>
              <a:rPr lang="mr-IN" sz="3600" dirty="0" smtClean="0"/>
              <a:t>…</a:t>
            </a:r>
            <a:endParaRPr lang="ru-RU" sz="3600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02381" y="1465992"/>
            <a:ext cx="1870197" cy="2786593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74" y="3898916"/>
            <a:ext cx="1343052" cy="199181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7646" y="1764981"/>
            <a:ext cx="1436559" cy="2016223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7617" y="3734943"/>
            <a:ext cx="1820608" cy="2849251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34779" y="3707559"/>
            <a:ext cx="1852342" cy="2922896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38701" y="350376"/>
            <a:ext cx="2205299" cy="33845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39282" y="3781204"/>
            <a:ext cx="29700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/>
              <a:t>Ушаков </a:t>
            </a:r>
          </a:p>
          <a:p>
            <a:pPr algn="r"/>
            <a:r>
              <a:rPr lang="ru-RU" sz="2400" b="1" dirty="0" smtClean="0"/>
              <a:t>Дмитрий Николаевич </a:t>
            </a:r>
          </a:p>
          <a:p>
            <a:pPr algn="r"/>
            <a:r>
              <a:rPr lang="ru-RU" sz="2400" b="1" dirty="0" smtClean="0"/>
              <a:t>12</a:t>
            </a:r>
            <a:r>
              <a:rPr lang="ru-RU" sz="2400" b="1" dirty="0"/>
              <a:t>(24)</a:t>
            </a:r>
            <a:r>
              <a:rPr lang="ru-RU" sz="2400" b="1" dirty="0" smtClean="0"/>
              <a:t>.01.1873 17.04.1942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63959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340768"/>
            <a:ext cx="1224136" cy="1921893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1340768"/>
            <a:ext cx="1241487" cy="19442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88024" y="335699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Орфографический словарь русского языка</a:t>
            </a:r>
            <a:r>
              <a:rPr lang="ru-RU" sz="2400" dirty="0"/>
              <a:t> (</a:t>
            </a:r>
            <a:r>
              <a:rPr lang="ru-RU" sz="2400" dirty="0" smtClean="0"/>
              <a:t>110 </a:t>
            </a:r>
            <a:r>
              <a:rPr lang="ru-RU" sz="2400" dirty="0"/>
              <a:t>000 </a:t>
            </a:r>
            <a:r>
              <a:rPr lang="ru-RU" sz="2400" dirty="0" smtClean="0"/>
              <a:t>сл.) / под </a:t>
            </a:r>
            <a:r>
              <a:rPr lang="ru-RU" sz="2400" dirty="0"/>
              <a:t>ред. С. И. Ожегова и А. Б. </a:t>
            </a:r>
            <a:r>
              <a:rPr lang="ru-RU" sz="2400" dirty="0" smtClean="0"/>
              <a:t>Шапиро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3356992"/>
            <a:ext cx="453475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Правила русской орфографии и пунктуации</a:t>
            </a:r>
            <a:r>
              <a:rPr lang="ru-RU" sz="2400" dirty="0" smtClean="0"/>
              <a:t> (утв</a:t>
            </a:r>
            <a:r>
              <a:rPr lang="ru-RU" sz="2400" dirty="0"/>
              <a:t>. </a:t>
            </a:r>
            <a:r>
              <a:rPr lang="ru-RU" sz="2400" dirty="0" smtClean="0"/>
              <a:t>АН СССР</a:t>
            </a:r>
            <a:r>
              <a:rPr lang="ru-RU" sz="2400" dirty="0"/>
              <a:t>, М-</a:t>
            </a:r>
            <a:r>
              <a:rPr lang="ru-RU" sz="2400" dirty="0" err="1"/>
              <a:t>вом</a:t>
            </a:r>
            <a:r>
              <a:rPr lang="ru-RU" sz="2400" dirty="0"/>
              <a:t> </a:t>
            </a:r>
            <a:r>
              <a:rPr lang="ru-RU" sz="2400" dirty="0" err="1"/>
              <a:t>высш</a:t>
            </a:r>
            <a:r>
              <a:rPr lang="ru-RU" sz="2400" dirty="0"/>
              <a:t>. обр. СССР и М-</a:t>
            </a:r>
            <a:r>
              <a:rPr lang="ru-RU" sz="2400" dirty="0" err="1"/>
              <a:t>вом</a:t>
            </a:r>
            <a:r>
              <a:rPr lang="ru-RU" sz="2400" dirty="0"/>
              <a:t> </a:t>
            </a:r>
            <a:r>
              <a:rPr lang="ru-RU" sz="2400" dirty="0" err="1"/>
              <a:t>просвещ</a:t>
            </a:r>
            <a:r>
              <a:rPr lang="ru-RU" sz="2400" dirty="0"/>
              <a:t>. </a:t>
            </a:r>
            <a:r>
              <a:rPr lang="ru-RU" sz="2400" dirty="0" smtClean="0"/>
              <a:t>РСФСР). </a:t>
            </a:r>
            <a:r>
              <a:rPr lang="ru-RU" sz="2000" dirty="0" smtClean="0"/>
              <a:t>Сост.: С. Г. </a:t>
            </a:r>
            <a:r>
              <a:rPr lang="ru-RU" sz="2000" dirty="0" err="1" smtClean="0"/>
              <a:t>Бархударов</a:t>
            </a:r>
            <a:r>
              <a:rPr lang="ru-RU" sz="2000" dirty="0" smtClean="0"/>
              <a:t>, К</a:t>
            </a:r>
            <a:r>
              <a:rPr lang="ru-RU" sz="2000" dirty="0"/>
              <a:t>. И. </a:t>
            </a:r>
            <a:r>
              <a:rPr lang="ru-RU" sz="2000" dirty="0" err="1"/>
              <a:t>Былинский</a:t>
            </a:r>
            <a:r>
              <a:rPr lang="ru-RU" sz="2000" dirty="0" smtClean="0"/>
              <a:t>, В</a:t>
            </a:r>
            <a:r>
              <a:rPr lang="ru-RU" sz="2000" dirty="0"/>
              <a:t>. В. </a:t>
            </a:r>
            <a:r>
              <a:rPr lang="ru-RU" sz="2000" dirty="0" smtClean="0"/>
              <a:t>Виноградов</a:t>
            </a:r>
            <a:r>
              <a:rPr lang="ru-RU" sz="2000" dirty="0"/>
              <a:t>, В. А. Добромыслов, И. С. </a:t>
            </a:r>
            <a:r>
              <a:rPr lang="ru-RU" sz="2000" dirty="0" err="1"/>
              <a:t>Истрина</a:t>
            </a:r>
            <a:r>
              <a:rPr lang="ru-RU" sz="2000" dirty="0"/>
              <a:t>, </a:t>
            </a:r>
            <a:r>
              <a:rPr lang="ru-RU" sz="2000" dirty="0" smtClean="0"/>
              <a:t>С</a:t>
            </a:r>
            <a:r>
              <a:rPr lang="ru-RU" sz="2000" dirty="0"/>
              <a:t>. Е. Крючков, С. П. Обнорский, С. И. Ожегов, Д. Э. Розенталь, Д. Н. </a:t>
            </a:r>
            <a:r>
              <a:rPr lang="ru-RU" sz="2000" dirty="0" smtClean="0"/>
              <a:t>Ушаков</a:t>
            </a:r>
            <a:r>
              <a:rPr lang="ru-RU" sz="2000" dirty="0"/>
              <a:t>, А. Б. Шапиро, </a:t>
            </a:r>
            <a:endParaRPr lang="ru-RU" sz="2400" dirty="0"/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277367" y="343613"/>
            <a:ext cx="8656783" cy="990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«Орфографическая конституция» 1956 г.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25019" y="6436337"/>
            <a:ext cx="1539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Л. В. Щерба.</a:t>
            </a:r>
          </a:p>
        </p:txBody>
      </p:sp>
    </p:spTree>
    <p:extLst>
      <p:ext uri="{BB962C8B-B14F-4D97-AF65-F5344CB8AC3E}">
        <p14:creationId xmlns:p14="http://schemas.microsoft.com/office/powerpoint/2010/main" val="1151662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Эпоха орфографической стабильности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" y="2180690"/>
            <a:ext cx="9144000" cy="274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97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Эпоха орфографической стабильности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712" y="1716442"/>
            <a:ext cx="5203548" cy="23521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7580" y="4158376"/>
            <a:ext cx="8029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Д. Э. Розенталь </a:t>
            </a:r>
          </a:p>
          <a:p>
            <a:pPr algn="ctr"/>
            <a:r>
              <a:rPr lang="ru-RU" sz="2400" dirty="0" smtClean="0"/>
              <a:t>(1900</a:t>
            </a:r>
            <a:r>
              <a:rPr lang="mr-IN" sz="2400" dirty="0" smtClean="0"/>
              <a:t>–</a:t>
            </a:r>
            <a:r>
              <a:rPr lang="ru-RU" sz="2400" dirty="0" smtClean="0"/>
              <a:t>1994)</a:t>
            </a:r>
            <a:endParaRPr lang="ru-RU" sz="2400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23" y="5053893"/>
            <a:ext cx="1046854" cy="1643044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574" y="5053894"/>
            <a:ext cx="1162452" cy="1643042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3854" y="4986938"/>
            <a:ext cx="1103328" cy="1732041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9609" y="4989373"/>
            <a:ext cx="1176603" cy="1729606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7333" y="4989373"/>
            <a:ext cx="1188733" cy="172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Стабильная изменчивость орфографии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2169902"/>
            <a:ext cx="3858982" cy="3356566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301" y="2183155"/>
            <a:ext cx="3876183" cy="34286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418" y="5831612"/>
            <a:ext cx="3045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1956</a:t>
            </a:r>
            <a:endParaRPr lang="ru-RU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5059616" y="5835437"/>
            <a:ext cx="3045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1974</a:t>
            </a:r>
            <a:endParaRPr lang="ru-RU" sz="22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457201" y="3782975"/>
            <a:ext cx="1318273" cy="28223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4814023" y="3834073"/>
            <a:ext cx="1318273" cy="1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003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251520" y="548680"/>
            <a:ext cx="8892480" cy="792088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endParaRPr lang="ru-RU" sz="28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364088" y="2412177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 smtClean="0">
                <a:solidFill>
                  <a:srgbClr val="0070C0"/>
                </a:solidFill>
                <a:latin typeface="Snell Roundhand"/>
                <a:cs typeface="Snell Roundhand"/>
              </a:rPr>
              <a:t>ф</a:t>
            </a:r>
            <a:r>
              <a:rPr lang="ru-RU" sz="4000" dirty="0" err="1" smtClean="0">
                <a:solidFill>
                  <a:srgbClr val="FF0000"/>
                </a:solidFill>
                <a:latin typeface="Snell Roundhand"/>
                <a:cs typeface="Snell Roundhand"/>
              </a:rPr>
              <a:t>?</a:t>
            </a:r>
            <a:r>
              <a:rPr lang="ru-RU" sz="4000" dirty="0" err="1" smtClean="0">
                <a:solidFill>
                  <a:srgbClr val="0070C0"/>
                </a:solidFill>
                <a:latin typeface="Snell Roundhand"/>
                <a:cs typeface="Snell Roundhand"/>
              </a:rPr>
              <a:t>н</a:t>
            </a:r>
            <a:r>
              <a:rPr lang="ru-RU" sz="4000" dirty="0" err="1" smtClean="0">
                <a:solidFill>
                  <a:srgbClr val="FF0000"/>
                </a:solidFill>
                <a:latin typeface="Snell Roundhand"/>
                <a:cs typeface="Snell Roundhand"/>
              </a:rPr>
              <a:t>?</a:t>
            </a:r>
            <a:r>
              <a:rPr lang="ru-RU" sz="4000" dirty="0" err="1" smtClean="0">
                <a:solidFill>
                  <a:srgbClr val="0070C0"/>
                </a:solidFill>
                <a:latin typeface="Snell Roundhand"/>
                <a:cs typeface="Snell Roundhand"/>
              </a:rPr>
              <a:t>шуй</a:t>
            </a:r>
            <a:endParaRPr lang="ru-RU" sz="4000" dirty="0">
              <a:solidFill>
                <a:srgbClr val="0070C0"/>
              </a:solidFill>
              <a:latin typeface="Snell Roundhand"/>
              <a:cs typeface="Snell Round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0032" y="5085184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 smtClean="0">
                <a:solidFill>
                  <a:srgbClr val="0070C0"/>
                </a:solidFill>
                <a:latin typeface="Snell Roundhand"/>
                <a:cs typeface="Snell Roundhand"/>
              </a:rPr>
              <a:t>оф</a:t>
            </a:r>
            <a:r>
              <a:rPr lang="ru-RU" sz="4000" dirty="0" err="1" smtClean="0">
                <a:solidFill>
                  <a:srgbClr val="FF0000"/>
                </a:solidFill>
                <a:latin typeface="Snell Roundhand"/>
                <a:cs typeface="Snell Roundhand"/>
              </a:rPr>
              <a:t>?</a:t>
            </a:r>
            <a:r>
              <a:rPr lang="ru-RU" sz="4000" dirty="0" err="1" smtClean="0">
                <a:solidFill>
                  <a:srgbClr val="0070C0"/>
                </a:solidFill>
                <a:latin typeface="Snell Roundhand"/>
                <a:cs typeface="Snell Roundhand"/>
              </a:rPr>
              <a:t>лайн</a:t>
            </a:r>
            <a:r>
              <a:rPr lang="ru-RU" sz="4000" dirty="0" smtClean="0">
                <a:solidFill>
                  <a:srgbClr val="0070C0"/>
                </a:solidFill>
                <a:latin typeface="Snell Roundhand"/>
                <a:cs typeface="Snell Roundhand"/>
              </a:rPr>
              <a:t> </a:t>
            </a:r>
            <a:endParaRPr lang="ru-RU" sz="4000" dirty="0">
              <a:solidFill>
                <a:srgbClr val="0070C0"/>
              </a:solidFill>
              <a:latin typeface="Snell Roundhand"/>
              <a:cs typeface="Snell Roundha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2124145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 smtClean="0">
                <a:solidFill>
                  <a:srgbClr val="0070C0"/>
                </a:solidFill>
                <a:latin typeface="Snell Roundhand"/>
                <a:cs typeface="Snell Roundhand"/>
              </a:rPr>
              <a:t>ак</a:t>
            </a:r>
            <a:r>
              <a:rPr lang="ru-RU" sz="4000" dirty="0" err="1" smtClean="0">
                <a:solidFill>
                  <a:srgbClr val="FF0000"/>
                </a:solidFill>
                <a:latin typeface="Snell Roundhand"/>
                <a:cs typeface="Snell Roundhand"/>
              </a:rPr>
              <a:t>?</a:t>
            </a:r>
            <a:r>
              <a:rPr lang="ru-RU" sz="4000" dirty="0" err="1" smtClean="0">
                <a:solidFill>
                  <a:srgbClr val="0070C0"/>
                </a:solidFill>
                <a:latin typeface="Snell Roundhand"/>
                <a:cs typeface="Snell Roundhand"/>
              </a:rPr>
              <a:t>аунт</a:t>
            </a:r>
            <a:endParaRPr lang="ru-RU" sz="4000" dirty="0">
              <a:solidFill>
                <a:srgbClr val="0070C0"/>
              </a:solidFill>
              <a:latin typeface="Snell Roundhand"/>
              <a:cs typeface="Snell Roundha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6136" y="3501008"/>
            <a:ext cx="2843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 smtClean="0">
                <a:solidFill>
                  <a:srgbClr val="0070C0"/>
                </a:solidFill>
                <a:latin typeface="Snell Roundhand"/>
                <a:cs typeface="Snell Roundhand"/>
              </a:rPr>
              <a:t>мессен</a:t>
            </a:r>
            <a:r>
              <a:rPr lang="ru-RU" sz="4000" dirty="0" err="1" smtClean="0">
                <a:solidFill>
                  <a:srgbClr val="FF0000"/>
                </a:solidFill>
                <a:latin typeface="Snell Roundhand"/>
                <a:cs typeface="Snell Roundhand"/>
              </a:rPr>
              <a:t>?</a:t>
            </a:r>
            <a:r>
              <a:rPr lang="ru-RU" sz="4000" dirty="0" err="1" smtClean="0">
                <a:solidFill>
                  <a:srgbClr val="0070C0"/>
                </a:solidFill>
                <a:latin typeface="Snell Roundhand"/>
                <a:cs typeface="Snell Roundhand"/>
              </a:rPr>
              <a:t>жер</a:t>
            </a:r>
            <a:r>
              <a:rPr lang="ru-RU" sz="4000" dirty="0" smtClean="0">
                <a:solidFill>
                  <a:srgbClr val="0070C0"/>
                </a:solidFill>
                <a:latin typeface="Snell Roundhand"/>
                <a:cs typeface="Snell Roundhand"/>
              </a:rPr>
              <a:t> </a:t>
            </a:r>
            <a:endParaRPr lang="ru-RU" sz="4000" dirty="0">
              <a:solidFill>
                <a:srgbClr val="0070C0"/>
              </a:solidFill>
              <a:latin typeface="Snell Roundhand"/>
              <a:cs typeface="Snell Roundhan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79912" y="1548081"/>
            <a:ext cx="536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Snell Roundhand"/>
                <a:cs typeface="Snell Roundhand"/>
              </a:rPr>
              <a:t>?</a:t>
            </a:r>
            <a:r>
              <a:rPr lang="ru-RU" sz="4000" dirty="0" err="1" smtClean="0">
                <a:solidFill>
                  <a:srgbClr val="0070C0"/>
                </a:solidFill>
                <a:latin typeface="Snell Roundhand"/>
                <a:cs typeface="Snell Roundhand"/>
              </a:rPr>
              <a:t>нтернет</a:t>
            </a:r>
            <a:r>
              <a:rPr lang="ru-RU" sz="4000" dirty="0" smtClean="0">
                <a:solidFill>
                  <a:srgbClr val="0070C0"/>
                </a:solidFill>
                <a:latin typeface="Snell Roundhand"/>
                <a:cs typeface="Snell Roundhand"/>
              </a:rPr>
              <a:t> </a:t>
            </a:r>
            <a:endParaRPr lang="ru-RU" sz="4000" dirty="0">
              <a:solidFill>
                <a:srgbClr val="0070C0"/>
              </a:solidFill>
              <a:latin typeface="Snell Roundhand"/>
              <a:cs typeface="Snell Roundhan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9752" y="2988241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 smtClean="0">
                <a:solidFill>
                  <a:srgbClr val="0070C0"/>
                </a:solidFill>
                <a:latin typeface="Snell Roundhand"/>
                <a:cs typeface="Snell Roundhand"/>
              </a:rPr>
              <a:t>шоп</a:t>
            </a:r>
            <a:r>
              <a:rPr lang="ru-RU" sz="4000" dirty="0" err="1" smtClean="0">
                <a:solidFill>
                  <a:srgbClr val="FF0000"/>
                </a:solidFill>
                <a:latin typeface="Snell Roundhand"/>
                <a:cs typeface="Snell Roundhand"/>
              </a:rPr>
              <a:t>?</a:t>
            </a:r>
            <a:r>
              <a:rPr lang="ru-RU" sz="4000" dirty="0" err="1" smtClean="0">
                <a:solidFill>
                  <a:srgbClr val="0070C0"/>
                </a:solidFill>
                <a:latin typeface="Snell Roundhand"/>
                <a:cs typeface="Snell Roundhand"/>
              </a:rPr>
              <a:t>инг</a:t>
            </a:r>
            <a:r>
              <a:rPr lang="ru-RU" sz="4000" dirty="0" smtClean="0">
                <a:solidFill>
                  <a:srgbClr val="0070C0"/>
                </a:solidFill>
                <a:latin typeface="Snell Roundhand"/>
                <a:cs typeface="Snell Roundhand"/>
              </a:rPr>
              <a:t> </a:t>
            </a:r>
            <a:endParaRPr lang="ru-RU" sz="4000" dirty="0">
              <a:solidFill>
                <a:srgbClr val="0070C0"/>
              </a:solidFill>
              <a:latin typeface="Snell Roundhand"/>
              <a:cs typeface="Snell Roundhan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4221088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 smtClean="0">
                <a:solidFill>
                  <a:srgbClr val="0070C0"/>
                </a:solidFill>
                <a:latin typeface="Snell Roundhand"/>
                <a:cs typeface="Snell Roundhand"/>
              </a:rPr>
              <a:t>экстр</a:t>
            </a:r>
            <a:r>
              <a:rPr lang="ru-RU" sz="4000" dirty="0" err="1" smtClean="0">
                <a:solidFill>
                  <a:srgbClr val="FF0000"/>
                </a:solidFill>
                <a:latin typeface="Snell Roundhand"/>
                <a:cs typeface="Snell Roundhand"/>
              </a:rPr>
              <a:t>?</a:t>
            </a:r>
            <a:r>
              <a:rPr lang="ru-RU" sz="4000" dirty="0" err="1" smtClean="0">
                <a:solidFill>
                  <a:srgbClr val="0070C0"/>
                </a:solidFill>
                <a:latin typeface="Snell Roundhand"/>
                <a:cs typeface="Snell Roundhand"/>
              </a:rPr>
              <a:t>мальный</a:t>
            </a:r>
            <a:r>
              <a:rPr lang="ru-RU" sz="4000" dirty="0" smtClean="0">
                <a:solidFill>
                  <a:srgbClr val="0070C0"/>
                </a:solidFill>
                <a:latin typeface="Snell Roundhand"/>
                <a:cs typeface="Snell Roundhand"/>
              </a:rPr>
              <a:t> </a:t>
            </a:r>
            <a:endParaRPr lang="ru-RU" sz="4000" dirty="0">
              <a:solidFill>
                <a:srgbClr val="0070C0"/>
              </a:solidFill>
              <a:latin typeface="Snell Roundhand"/>
              <a:cs typeface="Snell Roundhand"/>
            </a:endParaRPr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/>
          </a:bodyPr>
          <a:lstStyle/>
          <a:p>
            <a:r>
              <a:rPr lang="ru-RU" dirty="0" smtClean="0"/>
              <a:t>Новая </a:t>
            </a:r>
            <a:r>
              <a:rPr lang="ru-RU" sz="3600" dirty="0" smtClean="0"/>
              <a:t>эпоха</a:t>
            </a:r>
            <a:r>
              <a:rPr lang="ru-RU" dirty="0" smtClean="0"/>
              <a:t> </a:t>
            </a:r>
            <a:r>
              <a:rPr lang="mr-IN" dirty="0" smtClean="0"/>
              <a:t>–</a:t>
            </a:r>
            <a:r>
              <a:rPr lang="ru-RU" dirty="0" smtClean="0"/>
              <a:t> новые вызовы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656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69882" y="397780"/>
            <a:ext cx="9957816" cy="1648831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Новые вызовы </a:t>
            </a:r>
            <a:r>
              <a:rPr lang="mr-IN" sz="3600" dirty="0" smtClean="0"/>
              <a:t>–</a:t>
            </a:r>
            <a:r>
              <a:rPr lang="ru-RU" sz="3600" dirty="0" smtClean="0"/>
              <a:t> </a:t>
            </a:r>
            <a:br>
              <a:rPr lang="ru-RU" sz="3600" dirty="0" smtClean="0"/>
            </a:br>
            <a:r>
              <a:rPr lang="ru-RU" sz="3600" dirty="0" smtClean="0"/>
              <a:t>новая </a:t>
            </a:r>
            <a:r>
              <a:rPr lang="ru-RU" sz="3600" dirty="0" err="1" smtClean="0"/>
              <a:t>кодификаторская</a:t>
            </a:r>
            <a:r>
              <a:rPr lang="ru-RU" sz="3600" dirty="0" smtClean="0"/>
              <a:t> работа</a:t>
            </a:r>
            <a:endParaRPr lang="ru-RU" sz="3600" dirty="0"/>
          </a:p>
        </p:txBody>
      </p:sp>
      <p:sp>
        <p:nvSpPr>
          <p:cNvPr id="4" name="Объект 2"/>
          <p:cNvSpPr>
            <a:spLocks noGrp="1"/>
          </p:cNvSpPr>
          <p:nvPr>
            <p:ph sz="quarter" idx="1"/>
          </p:nvPr>
        </p:nvSpPr>
        <p:spPr>
          <a:xfrm>
            <a:off x="4734597" y="4500081"/>
            <a:ext cx="5501374" cy="17969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/>
              <a:t>/ под ред. В. В. Лопатина и </a:t>
            </a:r>
          </a:p>
          <a:p>
            <a:pPr marL="0" indent="0">
              <a:buNone/>
            </a:pPr>
            <a:r>
              <a:rPr lang="ru-RU" sz="2000" dirty="0" smtClean="0"/>
              <a:t>О. Е. Ивановой ; Институт русского </a:t>
            </a:r>
          </a:p>
          <a:p>
            <a:pPr marL="0" indent="0">
              <a:buNone/>
            </a:pPr>
            <a:r>
              <a:rPr lang="ru-RU" sz="2000" dirty="0"/>
              <a:t>я</a:t>
            </a:r>
            <a:r>
              <a:rPr lang="ru-RU" sz="2000" dirty="0" smtClean="0"/>
              <a:t>зыка им. В. В. Виноградова РАН. </a:t>
            </a:r>
          </a:p>
          <a:p>
            <a:pPr marL="0" indent="0">
              <a:buNone/>
            </a:pPr>
            <a:r>
              <a:rPr lang="ru-RU" sz="2000" dirty="0" smtClean="0"/>
              <a:t>5-е изд., </a:t>
            </a:r>
            <a:r>
              <a:rPr lang="ru-RU" sz="2000" dirty="0" err="1" smtClean="0"/>
              <a:t>испр</a:t>
            </a:r>
            <a:r>
              <a:rPr lang="ru-RU" sz="2000" dirty="0" smtClean="0"/>
              <a:t>. и доп. Москва: </a:t>
            </a:r>
          </a:p>
          <a:p>
            <a:pPr marL="0" indent="0">
              <a:buNone/>
            </a:pPr>
            <a:r>
              <a:rPr lang="ru-RU" sz="2000" spc="-40" dirty="0" smtClean="0"/>
              <a:t>АСТ</a:t>
            </a:r>
            <a:r>
              <a:rPr lang="ru-RU" sz="2000" spc="-40" dirty="0"/>
              <a:t>-</a:t>
            </a:r>
            <a:r>
              <a:rPr lang="ru-RU" sz="2000" spc="-40" dirty="0" smtClean="0"/>
              <a:t>ПРЕСС</a:t>
            </a:r>
            <a:r>
              <a:rPr lang="ru-RU" sz="2000" dirty="0" smtClean="0"/>
              <a:t>, 2018</a:t>
            </a:r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</p:txBody>
      </p:sp>
      <p:pic>
        <p:nvPicPr>
          <p:cNvPr id="5" name="Picture 8" descr="Иванова О. Е. Русский орфографический словарь.-М.:АСТ-ПРЕСС КНИГА,2016.-896с..-Фундаментальные слов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4555" y="2182231"/>
            <a:ext cx="1521609" cy="2113130"/>
          </a:xfrm>
          <a:prstGeom prst="rect">
            <a:avLst/>
          </a:prstGeom>
          <a:noFill/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21" y="2053589"/>
            <a:ext cx="2478257" cy="227781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2597" y="4537068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/ [авт. Н. С. </a:t>
            </a:r>
            <a:r>
              <a:rPr lang="ru-RU" sz="2000" dirty="0" err="1" smtClean="0"/>
              <a:t>Валгина</a:t>
            </a:r>
            <a:r>
              <a:rPr lang="ru-RU" sz="2000" dirty="0" smtClean="0"/>
              <a:t>, Н. А. Еськова, О. Е. Иванова, С. М. Кузьмина, В. В. Лопатин, Л. К. Чельцова ; отв. ред. В. В. Лопатин] ; Рос. акад. наук, Отд. историко-</a:t>
            </a:r>
            <a:r>
              <a:rPr lang="ru-RU" sz="2000" dirty="0" err="1" smtClean="0"/>
              <a:t>филол</a:t>
            </a:r>
            <a:r>
              <a:rPr lang="ru-RU" sz="2000" dirty="0" smtClean="0"/>
              <a:t>. наук, Ин-т рус. яз. им. В. В. Виноградова. Москва : </a:t>
            </a:r>
            <a:r>
              <a:rPr lang="ru-RU" sz="2000" dirty="0" err="1" smtClean="0"/>
              <a:t>Эксмо</a:t>
            </a:r>
            <a:r>
              <a:rPr lang="ru-RU" sz="2000" dirty="0" smtClean="0"/>
              <a:t>, 2006.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54630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Новая </a:t>
            </a:r>
            <a:r>
              <a:rPr lang="ru-RU" dirty="0" err="1" smtClean="0"/>
              <a:t>кодификаторская</a:t>
            </a:r>
            <a:r>
              <a:rPr lang="ru-RU" dirty="0" smtClean="0"/>
              <a:t> работа </a:t>
            </a:r>
            <a:r>
              <a:rPr lang="mr-IN" dirty="0" smtClean="0"/>
              <a:t>–</a:t>
            </a:r>
            <a:r>
              <a:rPr lang="ru-RU" dirty="0" smtClean="0"/>
              <a:t> новые возможности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48148"/>
            <a:ext cx="8229600" cy="108752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Новые </a:t>
            </a:r>
            <a:r>
              <a:rPr lang="ru-RU" dirty="0" smtClean="0"/>
              <a:t>правила</a:t>
            </a:r>
          </a:p>
          <a:p>
            <a:r>
              <a:rPr lang="ru-RU" dirty="0" smtClean="0"/>
              <a:t>Новые типы орфографических словарей</a:t>
            </a:r>
          </a:p>
          <a:p>
            <a:r>
              <a:rPr lang="ru-RU" dirty="0" smtClean="0"/>
              <a:t>Академические орфографические </a:t>
            </a:r>
            <a:r>
              <a:rPr lang="ru-RU" dirty="0" err="1" smtClean="0"/>
              <a:t>интернет-ресурсы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492" y="2858301"/>
            <a:ext cx="804545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www.findtovar.ru/image/3063/29351190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8886" y="4299536"/>
            <a:ext cx="1769056" cy="241051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626" y="4299536"/>
            <a:ext cx="4916263" cy="256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0396" y="4929709"/>
            <a:ext cx="4076000" cy="304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66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Новые правила </a:t>
            </a:r>
            <a:r>
              <a:rPr lang="mr-IN" sz="3600" dirty="0" smtClean="0"/>
              <a:t>–</a:t>
            </a:r>
            <a:r>
              <a:rPr lang="ru-RU" sz="3600" dirty="0" smtClean="0"/>
              <a:t> новые нормы?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950041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Внимание! Вопросы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Каким </a:t>
            </a:r>
            <a:r>
              <a:rPr lang="ru-RU" dirty="0"/>
              <a:t>правилам орфографии не учат в школе и почему</a:t>
            </a:r>
            <a:r>
              <a:rPr lang="ru-RU" dirty="0" smtClean="0"/>
              <a:t>?</a:t>
            </a:r>
            <a:endParaRPr lang="ru-RU" dirty="0"/>
          </a:p>
          <a:p>
            <a:r>
              <a:rPr lang="ru-RU" dirty="0"/>
              <a:t>Где записаны все правила?</a:t>
            </a:r>
          </a:p>
          <a:p>
            <a:r>
              <a:rPr lang="ru-RU" dirty="0"/>
              <a:t>Что </a:t>
            </a:r>
            <a:r>
              <a:rPr lang="ru-RU" dirty="0" smtClean="0"/>
              <a:t>должен проверять </a:t>
            </a:r>
            <a:r>
              <a:rPr lang="ru-RU" dirty="0"/>
              <a:t>ЕГЭ по русскому языку – уровень грамотности или знание школьного орфографического минимума? 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85800" y="3505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3282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Чередующиеся гласные в корнях </a:t>
            </a:r>
            <a:endParaRPr lang="ru-RU" sz="3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997198"/>
              </p:ext>
            </p:extLst>
          </p:nvPr>
        </p:nvGraphicFramePr>
        <p:xfrm>
          <a:off x="179512" y="1115595"/>
          <a:ext cx="8892480" cy="5215528"/>
        </p:xfrm>
        <a:graphic>
          <a:graphicData uri="http://schemas.openxmlformats.org/drawingml/2006/table">
            <a:tbl>
              <a:tblPr/>
              <a:tblGrid>
                <a:gridCol w="2088232"/>
                <a:gridCol w="2592288"/>
                <a:gridCol w="2304256"/>
                <a:gridCol w="1907704"/>
              </a:tblGrid>
              <a:tr h="7090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+mn-lt"/>
                          <a:ea typeface="Times New Roman"/>
                          <a:cs typeface="Times New Roman"/>
                        </a:rPr>
                        <a:t>Что стоит после гласной?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23" marR="68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+mn-lt"/>
                          <a:ea typeface="Times New Roman"/>
                          <a:cs typeface="Times New Roman"/>
                        </a:rPr>
                        <a:t>Есть ли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+mn-lt"/>
                          <a:ea typeface="Times New Roman"/>
                          <a:cs typeface="Times New Roman"/>
                        </a:rPr>
                        <a:t>суффикс </a:t>
                      </a:r>
                      <a:r>
                        <a:rPr lang="en-US" sz="2000" b="0" i="1" dirty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000" b="0" i="1" dirty="0" smtClean="0">
                          <a:latin typeface="+mn-lt"/>
                          <a:ea typeface="Times New Roman"/>
                          <a:cs typeface="Times New Roman"/>
                        </a:rPr>
                        <a:t>а</a:t>
                      </a:r>
                      <a:r>
                        <a:rPr lang="ru-RU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000" b="0" i="0" u="none" dirty="0" smtClean="0">
                          <a:latin typeface="+mn-lt"/>
                          <a:ea typeface="Times New Roman"/>
                          <a:cs typeface="Times New Roman"/>
                        </a:rPr>
                        <a:t>?</a:t>
                      </a:r>
                      <a:endParaRPr lang="ru-RU" sz="2000" b="0" i="0" u="none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23" marR="68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Какой буквой обозначается </a:t>
                      </a:r>
                      <a:r>
                        <a:rPr lang="ru-RU" sz="2000" baseline="0" dirty="0" err="1" smtClean="0">
                          <a:latin typeface="+mn-lt"/>
                          <a:ea typeface="Times New Roman"/>
                          <a:cs typeface="Times New Roman"/>
                        </a:rPr>
                        <a:t>безуд</a:t>
                      </a:r>
                      <a:r>
                        <a:rPr lang="ru-RU" sz="20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. гласный?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23" marR="68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+mn-lt"/>
                          <a:ea typeface="Times New Roman"/>
                          <a:cs typeface="Times New Roman"/>
                        </a:rPr>
                        <a:t>Что означает слово?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23" marR="68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7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1" dirty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000" i="1" dirty="0" err="1">
                          <a:latin typeface="+mn-lt"/>
                          <a:ea typeface="Times New Roman"/>
                          <a:cs typeface="Times New Roman"/>
                        </a:rPr>
                        <a:t>ра</a:t>
                      </a:r>
                      <a:r>
                        <a:rPr lang="ru-RU" sz="2000" i="1" u="sng" dirty="0" err="1">
                          <a:latin typeface="+mn-lt"/>
                          <a:ea typeface="Times New Roman"/>
                          <a:cs typeface="Times New Roman"/>
                        </a:rPr>
                        <a:t>ст</a:t>
                      </a: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- //</a:t>
                      </a:r>
                      <a:r>
                        <a:rPr lang="ru-RU" sz="2000" i="1" baseline="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000" i="1" dirty="0" err="1" smtClean="0">
                          <a:latin typeface="+mn-lt"/>
                          <a:ea typeface="Times New Roman"/>
                          <a:cs typeface="Times New Roman"/>
                        </a:rPr>
                        <a:t>ра</a:t>
                      </a:r>
                      <a:r>
                        <a:rPr lang="ru-RU" sz="2000" i="1" u="sng" dirty="0" err="1" smtClean="0">
                          <a:latin typeface="+mn-lt"/>
                          <a:ea typeface="Times New Roman"/>
                          <a:cs typeface="Times New Roman"/>
                        </a:rPr>
                        <a:t>щ</a:t>
                      </a: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000" i="1" baseline="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// -рос- </a:t>
                      </a:r>
                      <a:r>
                        <a:rPr lang="ru-RU" sz="2000" i="0" dirty="0" smtClean="0">
                          <a:latin typeface="+mn-lt"/>
                          <a:ea typeface="Times New Roman"/>
                          <a:cs typeface="Times New Roman"/>
                        </a:rPr>
                        <a:t>(не перед </a:t>
                      </a: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т</a:t>
                      </a:r>
                      <a:r>
                        <a:rPr lang="ru-RU" sz="2000" i="0" dirty="0" smtClean="0"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i="1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000" i="1" dirty="0" err="1">
                          <a:latin typeface="+mn-lt"/>
                          <a:ea typeface="Times New Roman"/>
                          <a:cs typeface="Times New Roman"/>
                        </a:rPr>
                        <a:t>ска</a:t>
                      </a:r>
                      <a:r>
                        <a:rPr lang="ru-RU" sz="2000" b="0" i="1" u="sng" dirty="0" err="1">
                          <a:latin typeface="+mn-lt"/>
                          <a:ea typeface="Times New Roman"/>
                          <a:cs typeface="Times New Roman"/>
                        </a:rPr>
                        <a:t>к</a:t>
                      </a:r>
                      <a:r>
                        <a:rPr lang="ru-RU" sz="2000" i="1" dirty="0">
                          <a:latin typeface="+mn-lt"/>
                          <a:ea typeface="Times New Roman"/>
                          <a:cs typeface="Times New Roman"/>
                        </a:rPr>
                        <a:t>- // -</a:t>
                      </a:r>
                      <a:r>
                        <a:rPr lang="ru-RU" sz="2000" i="1" dirty="0" err="1" smtClean="0">
                          <a:latin typeface="+mn-lt"/>
                          <a:ea typeface="Times New Roman"/>
                          <a:cs typeface="Times New Roman"/>
                        </a:rPr>
                        <a:t>ско</a:t>
                      </a:r>
                      <a:r>
                        <a:rPr lang="ru-RU" sz="2000" i="1" u="sng" dirty="0" err="1" smtClean="0">
                          <a:latin typeface="+mn-lt"/>
                          <a:ea typeface="Times New Roman"/>
                          <a:cs typeface="Times New Roman"/>
                        </a:rPr>
                        <a:t>ч</a:t>
                      </a: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i="1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23" marR="68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dirty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000" i="1" dirty="0" err="1">
                          <a:latin typeface="+mn-lt"/>
                          <a:ea typeface="Times New Roman"/>
                          <a:cs typeface="Times New Roman"/>
                        </a:rPr>
                        <a:t>бер</a:t>
                      </a:r>
                      <a:r>
                        <a:rPr lang="ru-RU" sz="2000" i="1" dirty="0">
                          <a:latin typeface="+mn-lt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//-</a:t>
                      </a:r>
                      <a:r>
                        <a:rPr lang="ru-RU" sz="2000" i="1" dirty="0" err="1" smtClean="0">
                          <a:latin typeface="+mn-lt"/>
                          <a:ea typeface="Times New Roman"/>
                          <a:cs typeface="Times New Roman"/>
                        </a:rPr>
                        <a:t>бир</a:t>
                      </a: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/а- 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-пер-</a:t>
                      </a:r>
                      <a:r>
                        <a:rPr lang="ru-RU" sz="2000" i="1" baseline="0" dirty="0" smtClean="0">
                          <a:latin typeface="+mn-lt"/>
                          <a:ea typeface="Times New Roman"/>
                          <a:cs typeface="Times New Roman"/>
                        </a:rPr>
                        <a:t> /</a:t>
                      </a: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/ </a:t>
                      </a:r>
                      <a:r>
                        <a:rPr lang="ru-RU" sz="2000" i="1" dirty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пир/а-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000" i="1" dirty="0" err="1" smtClean="0">
                          <a:latin typeface="+mn-lt"/>
                          <a:ea typeface="Times New Roman"/>
                          <a:cs typeface="Times New Roman"/>
                        </a:rPr>
                        <a:t>дер</a:t>
                      </a: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000" i="1" baseline="0" dirty="0" smtClean="0">
                          <a:latin typeface="+mn-lt"/>
                          <a:ea typeface="Times New Roman"/>
                          <a:cs typeface="Times New Roman"/>
                        </a:rPr>
                        <a:t> /</a:t>
                      </a: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/ </a:t>
                      </a:r>
                      <a:r>
                        <a:rPr lang="ru-RU" sz="2000" i="1" dirty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000" i="1" dirty="0" err="1" smtClean="0">
                          <a:latin typeface="+mn-lt"/>
                          <a:ea typeface="Times New Roman"/>
                          <a:cs typeface="Times New Roman"/>
                        </a:rPr>
                        <a:t>дир</a:t>
                      </a: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/а- 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-тер-</a:t>
                      </a:r>
                      <a:r>
                        <a:rPr lang="ru-RU" sz="2000" i="1" baseline="0" dirty="0" smtClean="0">
                          <a:latin typeface="+mn-lt"/>
                          <a:ea typeface="Times New Roman"/>
                          <a:cs typeface="Times New Roman"/>
                        </a:rPr>
                        <a:t> /</a:t>
                      </a: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/ </a:t>
                      </a:r>
                      <a:r>
                        <a:rPr lang="ru-RU" sz="2000" i="1" dirty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тир/а- 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-мер- // </a:t>
                      </a:r>
                      <a:r>
                        <a:rPr lang="ru-RU" sz="2000" i="1" dirty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мир/а-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-жег- // </a:t>
                      </a:r>
                      <a:r>
                        <a:rPr lang="ru-RU" sz="2000" i="1" dirty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жиг/а-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-чет- // </a:t>
                      </a:r>
                      <a:r>
                        <a:rPr lang="ru-RU" sz="2000" i="1" dirty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000" i="1" dirty="0" err="1" smtClean="0">
                          <a:latin typeface="+mn-lt"/>
                          <a:ea typeface="Times New Roman"/>
                          <a:cs typeface="Times New Roman"/>
                        </a:rPr>
                        <a:t>чит</a:t>
                      </a: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/а-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-стел- // </a:t>
                      </a:r>
                      <a:r>
                        <a:rPr lang="ru-RU" sz="2000" i="1" dirty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000" i="1" dirty="0" err="1" smtClean="0">
                          <a:latin typeface="+mn-lt"/>
                          <a:ea typeface="Times New Roman"/>
                          <a:cs typeface="Times New Roman"/>
                        </a:rPr>
                        <a:t>стил</a:t>
                      </a: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/а- 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spc="-1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000" i="1" spc="-100" baseline="0" dirty="0" err="1" smtClean="0">
                          <a:latin typeface="+mn-lt"/>
                          <a:ea typeface="Times New Roman"/>
                          <a:cs typeface="Times New Roman"/>
                        </a:rPr>
                        <a:t>блест</a:t>
                      </a:r>
                      <a:r>
                        <a:rPr lang="ru-RU" sz="2000" i="1" spc="-1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- // -</a:t>
                      </a:r>
                      <a:r>
                        <a:rPr lang="ru-RU" sz="2000" i="1" spc="-100" baseline="0" dirty="0" err="1" smtClean="0">
                          <a:latin typeface="+mn-lt"/>
                          <a:ea typeface="Times New Roman"/>
                          <a:cs typeface="Times New Roman"/>
                        </a:rPr>
                        <a:t>блист</a:t>
                      </a:r>
                      <a:r>
                        <a:rPr lang="ru-RU" sz="2000" i="1" spc="-1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/а-</a:t>
                      </a:r>
                      <a:endParaRPr lang="ru-RU" sz="2000" spc="-100" baseline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23" marR="68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000" i="1" dirty="0">
                          <a:latin typeface="+mn-lt"/>
                          <a:ea typeface="Times New Roman"/>
                          <a:cs typeface="Times New Roman"/>
                        </a:rPr>
                        <a:t>гор- 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dirty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000" i="1" dirty="0" err="1">
                          <a:latin typeface="+mn-lt"/>
                          <a:ea typeface="Times New Roman"/>
                          <a:cs typeface="Times New Roman"/>
                        </a:rPr>
                        <a:t>твор</a:t>
                      </a:r>
                      <a:r>
                        <a:rPr lang="ru-RU" sz="2000" i="1" dirty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dirty="0">
                          <a:latin typeface="+mn-lt"/>
                          <a:ea typeface="Times New Roman"/>
                          <a:cs typeface="Times New Roman"/>
                        </a:rPr>
                        <a:t>-клон-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i="1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000" i="1" dirty="0" err="1">
                          <a:latin typeface="+mn-lt"/>
                          <a:ea typeface="Times New Roman"/>
                          <a:cs typeface="Times New Roman"/>
                        </a:rPr>
                        <a:t>плав</a:t>
                      </a:r>
                      <a:r>
                        <a:rPr lang="ru-RU" sz="2000" i="1" dirty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dirty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000" i="1" dirty="0" err="1">
                          <a:latin typeface="+mn-lt"/>
                          <a:ea typeface="Times New Roman"/>
                          <a:cs typeface="Times New Roman"/>
                        </a:rPr>
                        <a:t>зар</a:t>
                      </a:r>
                      <a:r>
                        <a:rPr lang="ru-RU" sz="2000" i="1" dirty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23" marR="68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dirty="0">
                          <a:latin typeface="+mn-lt"/>
                          <a:ea typeface="Times New Roman"/>
                          <a:cs typeface="Times New Roman"/>
                        </a:rPr>
                        <a:t>-мок-// -мак-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i="1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000" i="1" dirty="0" err="1">
                          <a:latin typeface="+mn-lt"/>
                          <a:ea typeface="Times New Roman"/>
                          <a:cs typeface="Times New Roman"/>
                        </a:rPr>
                        <a:t>ровн</a:t>
                      </a:r>
                      <a:r>
                        <a:rPr lang="ru-RU" sz="2000" i="1" dirty="0">
                          <a:latin typeface="+mn-lt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//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              -</a:t>
                      </a:r>
                      <a:r>
                        <a:rPr lang="ru-RU" sz="2000" i="1" dirty="0" err="1">
                          <a:latin typeface="+mn-lt"/>
                          <a:ea typeface="Times New Roman"/>
                          <a:cs typeface="Times New Roman"/>
                        </a:rPr>
                        <a:t>равн</a:t>
                      </a:r>
                      <a:r>
                        <a:rPr lang="ru-RU" sz="2000" i="1" dirty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23" marR="68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50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-лож-</a:t>
                      </a:r>
                      <a:r>
                        <a:rPr lang="ru-RU" sz="2000" i="1" baseline="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// -лаг/а-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baseline="0" dirty="0" smtClean="0">
                          <a:latin typeface="+mn-lt"/>
                          <a:ea typeface="Times New Roman"/>
                          <a:cs typeface="Times New Roman"/>
                        </a:rPr>
                        <a:t>-кос- </a:t>
                      </a:r>
                      <a:r>
                        <a:rPr lang="ru-RU" sz="2000" i="0" baseline="0" dirty="0" smtClean="0">
                          <a:latin typeface="+mn-lt"/>
                          <a:ea typeface="Times New Roman"/>
                          <a:cs typeface="Times New Roman"/>
                        </a:rPr>
                        <a:t>(перед </a:t>
                      </a:r>
                      <a:r>
                        <a:rPr lang="ru-RU" sz="2000" i="1" baseline="0" dirty="0" err="1" smtClean="0">
                          <a:latin typeface="+mn-lt"/>
                          <a:ea typeface="Times New Roman"/>
                          <a:cs typeface="Times New Roman"/>
                        </a:rPr>
                        <a:t>н</a:t>
                      </a:r>
                      <a:r>
                        <a:rPr lang="ru-RU" sz="2000" i="0" baseline="0" dirty="0" smtClean="0"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ru-RU" sz="2000" i="1" baseline="0" dirty="0" smtClean="0">
                          <a:latin typeface="+mn-lt"/>
                          <a:ea typeface="Times New Roman"/>
                          <a:cs typeface="Times New Roman"/>
                        </a:rPr>
                        <a:t> // </a:t>
                      </a: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000" i="1" dirty="0" err="1" smtClean="0">
                          <a:latin typeface="+mn-lt"/>
                          <a:ea typeface="Times New Roman"/>
                          <a:cs typeface="Times New Roman"/>
                        </a:rPr>
                        <a:t>кас</a:t>
                      </a: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/а-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1" dirty="0" smtClean="0">
                          <a:latin typeface="+mn-lt"/>
                          <a:ea typeface="Times New Roman"/>
                          <a:cs typeface="Times New Roman"/>
                        </a:rPr>
                        <a:t>а(я) // им(ем) + -а-, ин + -а-</a:t>
                      </a:r>
                      <a:endParaRPr lang="ru-RU" sz="2000" i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23" marR="68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23" marR="68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23" marR="68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1851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96413"/>
            <a:ext cx="8229600" cy="990600"/>
          </a:xfrm>
        </p:spPr>
        <p:txBody>
          <a:bodyPr>
            <a:noAutofit/>
          </a:bodyPr>
          <a:lstStyle/>
          <a:p>
            <a:r>
              <a:rPr lang="ru-RU" sz="3200" dirty="0" smtClean="0"/>
              <a:t>Другие корни с чередованием гласных: 26+</a:t>
            </a:r>
            <a:endParaRPr lang="ru-RU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323528" y="1959223"/>
            <a:ext cx="8820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/>
              <a:t>дет</a:t>
            </a:r>
            <a:r>
              <a:rPr lang="ru-RU" sz="2200" b="1" dirty="0" smtClean="0"/>
              <a:t>//</a:t>
            </a:r>
            <a:r>
              <a:rPr lang="ru-RU" sz="2200" b="1" i="1" dirty="0" err="1" smtClean="0"/>
              <a:t>дит</a:t>
            </a:r>
            <a:r>
              <a:rPr lang="ru-RU" sz="2200" b="1" i="1" dirty="0" smtClean="0"/>
              <a:t>: </a:t>
            </a:r>
            <a:r>
              <a:rPr lang="ru-RU" sz="2200" i="1" dirty="0" smtClean="0"/>
              <a:t>дети, детишки</a:t>
            </a:r>
            <a:r>
              <a:rPr lang="ru-RU" sz="2200" dirty="0" smtClean="0"/>
              <a:t>, но</a:t>
            </a:r>
            <a:r>
              <a:rPr lang="ru-RU" sz="2200" i="1" dirty="0" smtClean="0"/>
              <a:t> дитятко, дитя. </a:t>
            </a:r>
            <a:endParaRPr lang="ru-RU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2463279"/>
            <a:ext cx="8820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/>
              <a:t>лав</a:t>
            </a:r>
            <a:r>
              <a:rPr lang="ru-RU" sz="2200" b="1" dirty="0" smtClean="0"/>
              <a:t>//</a:t>
            </a:r>
            <a:r>
              <a:rPr lang="ru-RU" sz="2200" b="1" i="1" dirty="0" smtClean="0"/>
              <a:t>лов: </a:t>
            </a:r>
            <a:r>
              <a:rPr lang="ru-RU" sz="2200" i="1" dirty="0" smtClean="0"/>
              <a:t>улов, уловить, ловушка, </a:t>
            </a:r>
            <a:r>
              <a:rPr lang="ru-RU" sz="2200" dirty="0" smtClean="0"/>
              <a:t>но </a:t>
            </a:r>
            <a:r>
              <a:rPr lang="ru-RU" sz="2200" i="1" dirty="0" smtClean="0"/>
              <a:t>облава. </a:t>
            </a:r>
            <a:endParaRPr lang="ru-RU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3039343"/>
            <a:ext cx="8820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/>
              <a:t>па(</a:t>
            </a:r>
            <a:r>
              <a:rPr lang="ru-RU" sz="2200" b="1" i="1" dirty="0" err="1" smtClean="0"/>
              <a:t>й</a:t>
            </a:r>
            <a:r>
              <a:rPr lang="ru-RU" sz="2200" b="1" i="1" dirty="0" smtClean="0"/>
              <a:t>)</a:t>
            </a:r>
            <a:r>
              <a:rPr lang="ru-RU" sz="2200" b="1" dirty="0" smtClean="0"/>
              <a:t>//</a:t>
            </a:r>
            <a:r>
              <a:rPr lang="ru-RU" sz="2200" b="1" i="1" dirty="0" smtClean="0"/>
              <a:t>пой: </a:t>
            </a:r>
            <a:r>
              <a:rPr lang="ru-RU" sz="2200" i="1" dirty="0" smtClean="0"/>
              <a:t>паять, пайка, запаять, </a:t>
            </a:r>
            <a:r>
              <a:rPr lang="ru-RU" sz="2200" dirty="0" smtClean="0"/>
              <a:t>но </a:t>
            </a:r>
            <a:r>
              <a:rPr lang="ru-RU" sz="2200" i="1" dirty="0" smtClean="0"/>
              <a:t>припой. </a:t>
            </a:r>
            <a:endParaRPr lang="ru-RU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3615407"/>
            <a:ext cx="8820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err="1" smtClean="0"/>
              <a:t>би</a:t>
            </a:r>
            <a:r>
              <a:rPr lang="ru-RU" sz="2200" b="1" dirty="0" smtClean="0"/>
              <a:t>//</a:t>
            </a:r>
            <a:r>
              <a:rPr lang="ru-RU" sz="2200" b="1" dirty="0" err="1" smtClean="0"/>
              <a:t>бе</a:t>
            </a:r>
            <a:r>
              <a:rPr lang="ru-RU" sz="2200" b="1" i="1" dirty="0" smtClean="0"/>
              <a:t> : </a:t>
            </a:r>
            <a:r>
              <a:rPr lang="ru-RU" sz="2200" i="1" dirty="0" smtClean="0"/>
              <a:t>бить, выбить, </a:t>
            </a:r>
            <a:r>
              <a:rPr lang="ru-RU" sz="2200" dirty="0" smtClean="0"/>
              <a:t>но </a:t>
            </a:r>
            <a:r>
              <a:rPr lang="ru-RU" sz="2200" i="1" dirty="0" smtClean="0"/>
              <a:t>бей. </a:t>
            </a:r>
            <a:endParaRPr lang="ru-RU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4119463"/>
            <a:ext cx="8820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err="1" smtClean="0"/>
              <a:t>ши</a:t>
            </a:r>
            <a:r>
              <a:rPr lang="ru-RU" sz="2200" b="1" dirty="0" smtClean="0"/>
              <a:t>//</a:t>
            </a:r>
            <a:r>
              <a:rPr lang="ru-RU" sz="2200" b="1" i="1" dirty="0" err="1" smtClean="0"/>
              <a:t>ше</a:t>
            </a:r>
            <a:r>
              <a:rPr lang="ru-RU" sz="2200" b="1" i="1" dirty="0" smtClean="0"/>
              <a:t> : </a:t>
            </a:r>
            <a:r>
              <a:rPr lang="ru-RU" sz="2200" i="1" dirty="0" smtClean="0"/>
              <a:t>шить, шитьё, расшивать, </a:t>
            </a:r>
            <a:r>
              <a:rPr lang="ru-RU" sz="2200" dirty="0" smtClean="0"/>
              <a:t>но </a:t>
            </a:r>
            <a:r>
              <a:rPr lang="ru-RU" sz="2200" i="1" dirty="0" smtClean="0"/>
              <a:t>шей. </a:t>
            </a:r>
            <a:endParaRPr lang="ru-RU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323528" y="4623519"/>
            <a:ext cx="8820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/>
              <a:t>щеп</a:t>
            </a:r>
            <a:r>
              <a:rPr lang="ru-RU" sz="2200" b="1" dirty="0" smtClean="0"/>
              <a:t>//</a:t>
            </a:r>
            <a:r>
              <a:rPr lang="ru-RU" sz="2200" b="1" i="1" dirty="0" smtClean="0"/>
              <a:t>щип: </a:t>
            </a:r>
            <a:r>
              <a:rPr lang="ru-RU" sz="2200" i="1" dirty="0" smtClean="0"/>
              <a:t>щиплет, отщипнуть, щипковый, </a:t>
            </a:r>
            <a:r>
              <a:rPr lang="ru-RU" sz="2200" dirty="0" smtClean="0"/>
              <a:t>но </a:t>
            </a:r>
            <a:r>
              <a:rPr lang="ru-RU" sz="2200" i="1" dirty="0" smtClean="0"/>
              <a:t>щепотка. </a:t>
            </a:r>
            <a:endParaRPr lang="ru-RU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323528" y="5127575"/>
            <a:ext cx="8820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/>
              <a:t>зев</a:t>
            </a:r>
            <a:r>
              <a:rPr lang="ru-RU" sz="2200" b="1" dirty="0" smtClean="0"/>
              <a:t>//</a:t>
            </a:r>
            <a:r>
              <a:rPr lang="ru-RU" sz="2200" b="1" i="1" dirty="0" err="1" smtClean="0"/>
              <a:t>зей</a:t>
            </a:r>
            <a:r>
              <a:rPr lang="ru-RU" sz="2200" b="1" dirty="0" smtClean="0"/>
              <a:t>//</a:t>
            </a:r>
            <a:r>
              <a:rPr lang="ru-RU" sz="2200" b="1" i="1" dirty="0" err="1" smtClean="0"/>
              <a:t>зи</a:t>
            </a:r>
            <a:r>
              <a:rPr lang="ru-RU" sz="2200" b="1" dirty="0" smtClean="0"/>
              <a:t>//</a:t>
            </a:r>
            <a:r>
              <a:rPr lang="ru-RU" sz="2200" b="1" i="1" dirty="0" err="1" smtClean="0"/>
              <a:t>зяв</a:t>
            </a:r>
            <a:r>
              <a:rPr lang="ru-RU" sz="2200" b="1" i="1" dirty="0" smtClean="0"/>
              <a:t> :</a:t>
            </a:r>
            <a:r>
              <a:rPr lang="x-none" sz="2200" smtClean="0"/>
              <a:t> </a:t>
            </a:r>
            <a:r>
              <a:rPr lang="ru-RU" sz="2200" i="1" dirty="0" smtClean="0"/>
              <a:t>зев, зевать, </a:t>
            </a:r>
            <a:r>
              <a:rPr lang="ru-RU" sz="2200" dirty="0" smtClean="0"/>
              <a:t>но </a:t>
            </a:r>
            <a:r>
              <a:rPr lang="ru-RU" sz="2200" i="1" dirty="0" smtClean="0"/>
              <a:t>разинуть, </a:t>
            </a:r>
            <a:r>
              <a:rPr lang="ru-RU" sz="2200" dirty="0" smtClean="0"/>
              <a:t>но</a:t>
            </a:r>
            <a:r>
              <a:rPr lang="ru-RU" sz="2200" i="1" dirty="0" smtClean="0"/>
              <a:t> раззявить.</a:t>
            </a:r>
            <a:endParaRPr lang="ru-RU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323528" y="5631631"/>
            <a:ext cx="8820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err="1" smtClean="0"/>
              <a:t>зме</a:t>
            </a:r>
            <a:r>
              <a:rPr lang="ru-RU" sz="2200" b="1" i="1" dirty="0" smtClean="0"/>
              <a:t>(</a:t>
            </a:r>
            <a:r>
              <a:rPr lang="ru-RU" sz="2200" b="1" i="1" dirty="0" err="1" smtClean="0"/>
              <a:t>й</a:t>
            </a:r>
            <a:r>
              <a:rPr lang="ru-RU" sz="2200" b="1" i="1" dirty="0" smtClean="0"/>
              <a:t>)</a:t>
            </a:r>
            <a:r>
              <a:rPr lang="ru-RU" sz="2200" b="1" dirty="0" smtClean="0"/>
              <a:t> //</a:t>
            </a:r>
            <a:r>
              <a:rPr lang="ru-RU" sz="2200" b="1" i="1" dirty="0" err="1" smtClean="0"/>
              <a:t>зми</a:t>
            </a:r>
            <a:r>
              <a:rPr lang="ru-RU" sz="2200" b="1" i="1" dirty="0" smtClean="0"/>
              <a:t>(</a:t>
            </a:r>
            <a:r>
              <a:rPr lang="ru-RU" sz="2200" b="1" i="1" dirty="0" err="1" smtClean="0"/>
              <a:t>й</a:t>
            </a:r>
            <a:r>
              <a:rPr lang="ru-RU" sz="2200" b="1" i="1" dirty="0" smtClean="0"/>
              <a:t>) :</a:t>
            </a:r>
            <a:r>
              <a:rPr lang="x-none" sz="2200" dirty="0" smtClean="0"/>
              <a:t> </a:t>
            </a:r>
            <a:r>
              <a:rPr lang="ru-RU" sz="2200" i="1" dirty="0" smtClean="0"/>
              <a:t>змей, змея, змеевик, </a:t>
            </a:r>
            <a:r>
              <a:rPr lang="ru-RU" sz="2200" dirty="0" smtClean="0"/>
              <a:t>но </a:t>
            </a:r>
            <a:r>
              <a:rPr lang="ru-RU" sz="2200" i="1" dirty="0" smtClean="0"/>
              <a:t>змий.</a:t>
            </a:r>
            <a:endParaRPr lang="ru-RU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323528" y="6135687"/>
            <a:ext cx="8820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/>
              <a:t>лег(</a:t>
            </a:r>
            <a:r>
              <a:rPr lang="ru-RU" sz="2200" b="1" i="1" dirty="0" err="1" smtClean="0"/>
              <a:t>леж</a:t>
            </a:r>
            <a:r>
              <a:rPr lang="ru-RU" sz="2200" b="1" i="1" dirty="0" smtClean="0"/>
              <a:t>)</a:t>
            </a:r>
            <a:r>
              <a:rPr lang="ru-RU" sz="2200" b="1" dirty="0" smtClean="0"/>
              <a:t> //</a:t>
            </a:r>
            <a:r>
              <a:rPr lang="ru-RU" sz="2200" b="1" i="1" dirty="0" smtClean="0"/>
              <a:t>ляг(</a:t>
            </a:r>
            <a:r>
              <a:rPr lang="ru-RU" sz="2200" b="1" i="1" dirty="0" err="1" smtClean="0"/>
              <a:t>ляж</a:t>
            </a:r>
            <a:r>
              <a:rPr lang="ru-RU" sz="2200" b="1" i="1" dirty="0" smtClean="0"/>
              <a:t>):</a:t>
            </a:r>
            <a:r>
              <a:rPr lang="x-none" sz="2200" b="1" dirty="0" smtClean="0"/>
              <a:t> </a:t>
            </a:r>
            <a:r>
              <a:rPr lang="ru-RU" sz="2200" i="1" dirty="0" smtClean="0"/>
              <a:t>лёг, лежать, пролежни, </a:t>
            </a:r>
            <a:r>
              <a:rPr lang="ru-RU" sz="2200" dirty="0" smtClean="0"/>
              <a:t>но </a:t>
            </a:r>
            <a:r>
              <a:rPr lang="ru-RU" sz="2200" i="1" dirty="0" smtClean="0"/>
              <a:t>ляг, ляжет.</a:t>
            </a:r>
            <a:endParaRPr lang="ru-RU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323528" y="1412776"/>
            <a:ext cx="8820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err="1" smtClean="0"/>
              <a:t>лебед</a:t>
            </a:r>
            <a:r>
              <a:rPr lang="ru-RU" sz="2200" b="1" dirty="0" smtClean="0"/>
              <a:t>//</a:t>
            </a:r>
            <a:r>
              <a:rPr lang="ru-RU" sz="2200" b="1" i="1" dirty="0" err="1" smtClean="0"/>
              <a:t>лебяж</a:t>
            </a:r>
            <a:r>
              <a:rPr lang="ru-RU" sz="2200" b="1" i="1" dirty="0" smtClean="0"/>
              <a:t> : </a:t>
            </a:r>
            <a:r>
              <a:rPr lang="ru-RU" sz="2200" i="1" dirty="0" smtClean="0"/>
              <a:t>лебёдушка, лебедь, лебединый, </a:t>
            </a:r>
            <a:r>
              <a:rPr lang="ru-RU" sz="2200" dirty="0" smtClean="0"/>
              <a:t>но</a:t>
            </a:r>
            <a:r>
              <a:rPr lang="ru-RU" sz="2200" i="1" dirty="0" smtClean="0"/>
              <a:t> лебяжий.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829022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i="1" dirty="0" err="1" smtClean="0">
                <a:solidFill>
                  <a:srgbClr val="000090"/>
                </a:solidFill>
                <a:latin typeface="Bradley Hand Bold"/>
                <a:cs typeface="Bradley Hand Bold"/>
              </a:rPr>
              <a:t>засидать</a:t>
            </a:r>
            <a:endParaRPr lang="ru-RU" sz="6000" i="1" dirty="0">
              <a:solidFill>
                <a:srgbClr val="000090"/>
              </a:solidFill>
              <a:latin typeface="Bradley Hand Bold"/>
              <a:cs typeface="Bradley Hand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2196153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err="1" smtClean="0"/>
              <a:t>сИдя</a:t>
            </a:r>
            <a:r>
              <a:rPr lang="ru-RU" sz="3600" i="1" dirty="0" smtClean="0"/>
              <a:t>, </a:t>
            </a:r>
            <a:r>
              <a:rPr lang="ru-RU" sz="3600" i="1" dirty="0" err="1" smtClean="0"/>
              <a:t>домосЕд</a:t>
            </a:r>
            <a:r>
              <a:rPr lang="ru-RU" sz="3600" i="1" dirty="0" smtClean="0"/>
              <a:t>, </a:t>
            </a:r>
            <a:r>
              <a:rPr lang="ru-RU" sz="3600" i="1" dirty="0" err="1" smtClean="0"/>
              <a:t>сЯдь</a:t>
            </a:r>
            <a:endParaRPr lang="ru-RU" sz="3600" dirty="0" smtClean="0"/>
          </a:p>
        </p:txBody>
      </p:sp>
      <p:pic>
        <p:nvPicPr>
          <p:cNvPr id="60418" name="Picture 2" descr="http://st.kp.yandex.net/images/kadr/27134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669026"/>
            <a:ext cx="3744416" cy="2829115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958831" y="667307"/>
            <a:ext cx="825086" cy="110806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950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findtovar.ru/image/3063/29351190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5590061"/>
            <a:ext cx="792088" cy="107929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23528" y="1484784"/>
            <a:ext cx="88204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Правило. </a:t>
            </a:r>
            <a:r>
              <a:rPr lang="ru-RU" sz="2400" b="1" dirty="0" smtClean="0"/>
              <a:t>В корне </a:t>
            </a:r>
            <a:r>
              <a:rPr lang="ru-RU" sz="2400" b="1" i="1" dirty="0" smtClean="0"/>
              <a:t>сед</a:t>
            </a:r>
            <a:r>
              <a:rPr lang="ru-RU" sz="2400" dirty="0" smtClean="0"/>
              <a:t>(</a:t>
            </a:r>
            <a:r>
              <a:rPr lang="ru-RU" sz="2400" b="1" i="1" dirty="0" err="1" smtClean="0"/>
              <a:t>сес</a:t>
            </a:r>
            <a:r>
              <a:rPr lang="ru-RU" sz="2400" dirty="0" smtClean="0"/>
              <a:t>)/</a:t>
            </a:r>
            <a:r>
              <a:rPr lang="ru-RU" sz="2400" b="1" i="1" dirty="0" err="1" smtClean="0"/>
              <a:t>сид</a:t>
            </a:r>
            <a:r>
              <a:rPr lang="ru-RU" sz="2400" dirty="0" smtClean="0"/>
              <a:t>(</a:t>
            </a:r>
            <a:r>
              <a:rPr lang="ru-RU" sz="2400" b="1" i="1" dirty="0" err="1" smtClean="0"/>
              <a:t>сиж</a:t>
            </a:r>
            <a:r>
              <a:rPr lang="ru-RU" sz="2400" dirty="0" smtClean="0"/>
              <a:t>)</a:t>
            </a:r>
            <a:r>
              <a:rPr lang="ru-RU" sz="2400" b="1" dirty="0" smtClean="0"/>
              <a:t> без ударения пишется </a:t>
            </a:r>
            <a:r>
              <a:rPr lang="ru-RU" sz="2400" b="1" i="1" dirty="0" smtClean="0"/>
              <a:t>е </a:t>
            </a:r>
            <a:r>
              <a:rPr lang="ru-RU" sz="2400" b="1" dirty="0" smtClean="0"/>
              <a:t>перед твердым </a:t>
            </a:r>
            <a:r>
              <a:rPr lang="ru-RU" sz="2400" b="1" i="1" dirty="0" err="1" smtClean="0"/>
              <a:t>д</a:t>
            </a:r>
            <a:r>
              <a:rPr lang="ru-RU" sz="2400" dirty="0" smtClean="0"/>
              <a:t>, </a:t>
            </a:r>
            <a:r>
              <a:rPr lang="ru-RU" sz="2400" b="1" dirty="0" smtClean="0"/>
              <a:t>пишется </a:t>
            </a:r>
            <a:r>
              <a:rPr lang="ru-RU" sz="2400" b="1" i="1" dirty="0" smtClean="0"/>
              <a:t>и </a:t>
            </a:r>
            <a:r>
              <a:rPr lang="ru-RU" sz="2400" b="1" dirty="0" smtClean="0"/>
              <a:t>перед мягким </a:t>
            </a:r>
            <a:r>
              <a:rPr lang="ru-RU" sz="2400" b="1" i="1" dirty="0" err="1" smtClean="0"/>
              <a:t>д</a:t>
            </a:r>
            <a:r>
              <a:rPr lang="ru-RU" sz="2400" dirty="0" smtClean="0"/>
              <a:t>, напр.: </a:t>
            </a:r>
            <a:r>
              <a:rPr lang="ru-RU" sz="2400" i="1" dirty="0" smtClean="0"/>
              <a:t>седок, сидеть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Исключения:</a:t>
            </a:r>
            <a:r>
              <a:rPr lang="ru-RU" sz="2400" b="1" i="1" dirty="0" smtClean="0"/>
              <a:t> </a:t>
            </a:r>
            <a:r>
              <a:rPr lang="ru-RU" sz="2400" i="1" dirty="0" smtClean="0"/>
              <a:t>е </a:t>
            </a:r>
            <a:r>
              <a:rPr lang="ru-RU" sz="2400" dirty="0" smtClean="0"/>
              <a:t>перед мягким: </a:t>
            </a:r>
            <a:r>
              <a:rPr lang="ru-RU" sz="2400" i="1" dirty="0" smtClean="0"/>
              <a:t>седельник, седельце, чересседельник, седельный</a:t>
            </a:r>
            <a:r>
              <a:rPr lang="ru-RU" sz="2400" dirty="0" smtClean="0"/>
              <a:t>;</a:t>
            </a:r>
            <a:r>
              <a:rPr lang="ru-RU" sz="2400" i="1" dirty="0" smtClean="0"/>
              <a:t> и </a:t>
            </a:r>
            <a:r>
              <a:rPr lang="ru-RU" sz="2400" dirty="0" smtClean="0"/>
              <a:t>перед твердым: </a:t>
            </a:r>
            <a:r>
              <a:rPr lang="ru-RU" sz="2400" i="1" dirty="0" err="1" smtClean="0"/>
              <a:t>сидушка</a:t>
            </a:r>
            <a:r>
              <a:rPr lang="ru-RU" sz="2400" i="1" dirty="0" smtClean="0"/>
              <a:t>, высидка, </a:t>
            </a:r>
            <a:r>
              <a:rPr lang="ru-RU" sz="2400" i="1" dirty="0" err="1" smtClean="0"/>
              <a:t>высидной</a:t>
            </a:r>
            <a:r>
              <a:rPr lang="ru-RU" sz="2400" i="1" dirty="0" smtClean="0"/>
              <a:t>, </a:t>
            </a:r>
            <a:r>
              <a:rPr lang="ru-RU" sz="2400" i="1" dirty="0" err="1" smtClean="0"/>
              <a:t>высидочный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Примечание 1. Под ударением может быть и </a:t>
            </a:r>
            <a:r>
              <a:rPr lang="ru-RU" sz="2400" i="1" dirty="0" err="1" smtClean="0"/>
              <a:t>и</a:t>
            </a:r>
            <a:r>
              <a:rPr lang="ru-RU" sz="2400" i="1" dirty="0" smtClean="0"/>
              <a:t>, </a:t>
            </a:r>
            <a:r>
              <a:rPr lang="ru-RU" sz="2400" dirty="0" err="1" smtClean="0"/>
              <a:t>и</a:t>
            </a:r>
            <a:r>
              <a:rPr lang="ru-RU" sz="2400" i="1" dirty="0" smtClean="0"/>
              <a:t> е</a:t>
            </a:r>
            <a:r>
              <a:rPr lang="ru-RU" sz="2400" dirty="0" smtClean="0"/>
              <a:t>:</a:t>
            </a:r>
            <a:r>
              <a:rPr lang="ru-RU" sz="2400" b="1" i="1" dirty="0" smtClean="0"/>
              <a:t> </a:t>
            </a:r>
            <a:r>
              <a:rPr lang="ru-RU" sz="2400" i="1" dirty="0" smtClean="0"/>
              <a:t>сидя, сесть, присед, домосед.</a:t>
            </a:r>
            <a:endParaRPr lang="ru-RU" sz="2400" dirty="0" smtClean="0"/>
          </a:p>
          <a:p>
            <a:r>
              <a:rPr lang="ru-RU" sz="2400" dirty="0" smtClean="0"/>
              <a:t>Примечание 2. У корня </a:t>
            </a:r>
            <a:r>
              <a:rPr lang="ru-RU" sz="2400" i="1" dirty="0" smtClean="0"/>
              <a:t>сед- </a:t>
            </a:r>
            <a:r>
              <a:rPr lang="ru-RU" sz="2400" dirty="0" smtClean="0"/>
              <a:t>есть</a:t>
            </a:r>
            <a:r>
              <a:rPr lang="ru-RU" sz="2400" i="1" dirty="0" smtClean="0"/>
              <a:t> </a:t>
            </a:r>
            <a:r>
              <a:rPr lang="ru-RU" sz="2400" dirty="0" smtClean="0"/>
              <a:t>омоним:</a:t>
            </a:r>
            <a:r>
              <a:rPr lang="ru-RU" sz="2400" i="1" dirty="0" smtClean="0"/>
              <a:t> седой.</a:t>
            </a:r>
            <a:endParaRPr lang="ru-RU" sz="2400" dirty="0" smtClean="0"/>
          </a:p>
          <a:p>
            <a:r>
              <a:rPr lang="ru-RU" sz="2400" dirty="0" smtClean="0"/>
              <a:t>Примечание 3. Корень со всеми вариантами чередований </a:t>
            </a:r>
            <a:r>
              <a:rPr lang="ru-RU" sz="2400" i="1" dirty="0" smtClean="0"/>
              <a:t>сед/</a:t>
            </a:r>
            <a:r>
              <a:rPr lang="ru-RU" sz="2400" i="1" dirty="0" err="1" smtClean="0"/>
              <a:t>сес</a:t>
            </a:r>
            <a:r>
              <a:rPr lang="ru-RU" sz="2400" i="1" dirty="0" smtClean="0"/>
              <a:t>/</a:t>
            </a:r>
            <a:r>
              <a:rPr lang="ru-RU" sz="2400" i="1" dirty="0" err="1" smtClean="0"/>
              <a:t>сид</a:t>
            </a:r>
            <a:r>
              <a:rPr lang="ru-RU" sz="2400" i="1" dirty="0" smtClean="0"/>
              <a:t>/</a:t>
            </a:r>
            <a:r>
              <a:rPr lang="ru-RU" sz="2400" i="1" dirty="0" err="1" smtClean="0"/>
              <a:t>сиж</a:t>
            </a:r>
            <a:r>
              <a:rPr lang="ru-RU" sz="2400" i="1" dirty="0" smtClean="0"/>
              <a:t>/</a:t>
            </a:r>
            <a:r>
              <a:rPr lang="ru-RU" sz="2400" i="1" dirty="0" err="1" smtClean="0"/>
              <a:t>сяд</a:t>
            </a:r>
            <a:r>
              <a:rPr lang="ru-RU" sz="2400" i="1" dirty="0" smtClean="0"/>
              <a:t>/сад, </a:t>
            </a:r>
            <a:r>
              <a:rPr lang="ru-RU" sz="2400" dirty="0" smtClean="0"/>
              <a:t>вариант </a:t>
            </a:r>
            <a:r>
              <a:rPr lang="ru-RU" sz="2400" i="1" dirty="0" err="1" smtClean="0"/>
              <a:t>сяд</a:t>
            </a:r>
            <a:r>
              <a:rPr lang="ru-RU" sz="2400" dirty="0" smtClean="0"/>
              <a:t>-</a:t>
            </a:r>
            <a:r>
              <a:rPr lang="ru-RU" sz="2400" i="1" dirty="0" smtClean="0"/>
              <a:t> </a:t>
            </a:r>
            <a:r>
              <a:rPr lang="ru-RU" sz="2400" dirty="0" smtClean="0"/>
              <a:t>выступает только под ударением: </a:t>
            </a:r>
            <a:r>
              <a:rPr lang="ru-RU" sz="2400" i="1" dirty="0" smtClean="0"/>
              <a:t>сяду, присядка.</a:t>
            </a:r>
            <a:endParaRPr lang="ru-RU" sz="24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36721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Новые правила про старые корни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2231109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465" y="1600200"/>
            <a:ext cx="8712968" cy="5257800"/>
          </a:xfrm>
        </p:spPr>
        <p:txBody>
          <a:bodyPr>
            <a:noAutofit/>
          </a:bodyPr>
          <a:lstStyle/>
          <a:p>
            <a:pPr marL="715963" indent="0" fontAlgn="t">
              <a:spcBef>
                <a:spcPts val="0"/>
              </a:spcBef>
              <a:buNone/>
            </a:pPr>
            <a:r>
              <a:rPr lang="ru-RU" sz="2200" b="1" i="1" dirty="0" smtClean="0">
                <a:solidFill>
                  <a:srgbClr val="000090"/>
                </a:solidFill>
              </a:rPr>
              <a:t>-</a:t>
            </a:r>
            <a:r>
              <a:rPr lang="ru-RU" sz="2200" b="1" i="1" dirty="0" err="1" smtClean="0">
                <a:solidFill>
                  <a:srgbClr val="000090"/>
                </a:solidFill>
              </a:rPr>
              <a:t>бер</a:t>
            </a:r>
            <a:r>
              <a:rPr lang="ru-RU" sz="2200" b="1" i="1" dirty="0" smtClean="0">
                <a:solidFill>
                  <a:srgbClr val="000090"/>
                </a:solidFill>
              </a:rPr>
              <a:t>- //-</a:t>
            </a:r>
            <a:r>
              <a:rPr lang="ru-RU" sz="2200" b="1" i="1" dirty="0" err="1" smtClean="0">
                <a:solidFill>
                  <a:srgbClr val="000090"/>
                </a:solidFill>
              </a:rPr>
              <a:t>бир</a:t>
            </a:r>
            <a:r>
              <a:rPr lang="ru-RU" sz="2200" b="1" i="1" dirty="0" smtClean="0">
                <a:solidFill>
                  <a:srgbClr val="000090"/>
                </a:solidFill>
              </a:rPr>
              <a:t>-, -пер- // -пир-, </a:t>
            </a:r>
          </a:p>
          <a:p>
            <a:pPr marL="715963" indent="0" fontAlgn="t">
              <a:spcBef>
                <a:spcPts val="0"/>
              </a:spcBef>
              <a:buNone/>
            </a:pPr>
            <a:r>
              <a:rPr lang="ru-RU" sz="2200" b="1" i="1" dirty="0" smtClean="0">
                <a:solidFill>
                  <a:srgbClr val="000090"/>
                </a:solidFill>
              </a:rPr>
              <a:t>-</a:t>
            </a:r>
            <a:r>
              <a:rPr lang="ru-RU" sz="2200" b="1" i="1" dirty="0" err="1" smtClean="0">
                <a:solidFill>
                  <a:srgbClr val="000090"/>
                </a:solidFill>
              </a:rPr>
              <a:t>дер</a:t>
            </a:r>
            <a:r>
              <a:rPr lang="ru-RU" sz="2200" b="1" i="1" dirty="0" smtClean="0">
                <a:solidFill>
                  <a:srgbClr val="000090"/>
                </a:solidFill>
              </a:rPr>
              <a:t>- // -</a:t>
            </a:r>
            <a:r>
              <a:rPr lang="ru-RU" sz="2200" b="1" i="1" dirty="0" err="1" smtClean="0">
                <a:solidFill>
                  <a:srgbClr val="000090"/>
                </a:solidFill>
              </a:rPr>
              <a:t>дир</a:t>
            </a:r>
            <a:r>
              <a:rPr lang="ru-RU" sz="2200" b="1" i="1" dirty="0" smtClean="0">
                <a:solidFill>
                  <a:srgbClr val="000090"/>
                </a:solidFill>
              </a:rPr>
              <a:t>-, -тер- // -тир-, </a:t>
            </a:r>
          </a:p>
          <a:p>
            <a:pPr marL="715963" indent="0" fontAlgn="t">
              <a:spcBef>
                <a:spcPts val="0"/>
              </a:spcBef>
              <a:buNone/>
            </a:pPr>
            <a:r>
              <a:rPr lang="ru-RU" sz="2200" b="1" i="1" dirty="0" smtClean="0">
                <a:solidFill>
                  <a:srgbClr val="000090"/>
                </a:solidFill>
              </a:rPr>
              <a:t>-мер- // -мир-, -жег- // -жиг-, -чет- // -</a:t>
            </a:r>
            <a:r>
              <a:rPr lang="ru-RU" sz="2200" b="1" i="1" dirty="0" err="1" smtClean="0">
                <a:solidFill>
                  <a:srgbClr val="000090"/>
                </a:solidFill>
              </a:rPr>
              <a:t>чит</a:t>
            </a:r>
            <a:r>
              <a:rPr lang="ru-RU" sz="2200" b="1" i="1" dirty="0" smtClean="0">
                <a:solidFill>
                  <a:srgbClr val="000090"/>
                </a:solidFill>
              </a:rPr>
              <a:t>-, </a:t>
            </a:r>
          </a:p>
          <a:p>
            <a:pPr marL="715963" indent="0" fontAlgn="t">
              <a:spcBef>
                <a:spcPts val="0"/>
              </a:spcBef>
              <a:buNone/>
            </a:pPr>
            <a:r>
              <a:rPr lang="ru-RU" sz="2200" b="1" i="1" dirty="0" smtClean="0">
                <a:solidFill>
                  <a:srgbClr val="000090"/>
                </a:solidFill>
              </a:rPr>
              <a:t>-стел- // -</a:t>
            </a:r>
            <a:r>
              <a:rPr lang="ru-RU" sz="2200" b="1" i="1" dirty="0" err="1" smtClean="0">
                <a:solidFill>
                  <a:srgbClr val="000090"/>
                </a:solidFill>
              </a:rPr>
              <a:t>стил</a:t>
            </a:r>
            <a:r>
              <a:rPr lang="ru-RU" sz="2200" b="1" i="1" dirty="0" smtClean="0">
                <a:solidFill>
                  <a:srgbClr val="000090"/>
                </a:solidFill>
              </a:rPr>
              <a:t>-, -</a:t>
            </a:r>
            <a:r>
              <a:rPr lang="ru-RU" sz="2200" b="1" i="1" dirty="0" err="1" smtClean="0">
                <a:solidFill>
                  <a:srgbClr val="000090"/>
                </a:solidFill>
              </a:rPr>
              <a:t>блест</a:t>
            </a:r>
            <a:r>
              <a:rPr lang="ru-RU" sz="2200" b="1" i="1" dirty="0" smtClean="0">
                <a:solidFill>
                  <a:srgbClr val="000090"/>
                </a:solidFill>
              </a:rPr>
              <a:t>- // -</a:t>
            </a:r>
            <a:r>
              <a:rPr lang="ru-RU" sz="2200" b="1" i="1" dirty="0" err="1" smtClean="0">
                <a:solidFill>
                  <a:srgbClr val="000090"/>
                </a:solidFill>
              </a:rPr>
              <a:t>блист</a:t>
            </a:r>
            <a:r>
              <a:rPr lang="ru-RU" sz="2200" b="1" i="1" dirty="0" smtClean="0">
                <a:solidFill>
                  <a:srgbClr val="000090"/>
                </a:solidFill>
              </a:rPr>
              <a:t>-</a:t>
            </a:r>
            <a:endParaRPr lang="ru-RU" sz="2200" b="1" dirty="0" smtClean="0">
              <a:solidFill>
                <a:srgbClr val="000090"/>
              </a:solidFill>
            </a:endParaRPr>
          </a:p>
          <a:p>
            <a:r>
              <a:rPr lang="ru-RU" sz="2400" i="1" dirty="0" smtClean="0"/>
              <a:t>избирком, </a:t>
            </a:r>
            <a:r>
              <a:rPr lang="ru-RU" sz="2400" i="1" dirty="0" err="1" smtClean="0"/>
              <a:t>побирушка</a:t>
            </a:r>
            <a:r>
              <a:rPr lang="ru-RU" sz="2400" i="1" dirty="0" smtClean="0"/>
              <a:t>, обироха, </a:t>
            </a:r>
            <a:r>
              <a:rPr lang="ru-RU" sz="2400" i="1" dirty="0" err="1" smtClean="0"/>
              <a:t>побироха</a:t>
            </a:r>
            <a:r>
              <a:rPr lang="ru-RU" sz="2400" i="1" dirty="0" smtClean="0"/>
              <a:t> </a:t>
            </a:r>
            <a:endParaRPr lang="ru-RU" sz="2400" dirty="0" smtClean="0"/>
          </a:p>
          <a:p>
            <a:r>
              <a:rPr lang="ru-RU" sz="2400" i="1" dirty="0" smtClean="0"/>
              <a:t>выдирки</a:t>
            </a:r>
          </a:p>
          <a:p>
            <a:r>
              <a:rPr lang="ru-RU" sz="2400" i="1" dirty="0" smtClean="0"/>
              <a:t>втируша, </a:t>
            </a:r>
            <a:r>
              <a:rPr lang="ru-RU" sz="2400" i="1" dirty="0" err="1" smtClean="0"/>
              <a:t>затируха</a:t>
            </a:r>
            <a:r>
              <a:rPr lang="ru-RU" sz="2400" dirty="0" smtClean="0"/>
              <a:t>, </a:t>
            </a:r>
            <a:r>
              <a:rPr lang="ru-RU" sz="2400" i="1" dirty="0" smtClean="0"/>
              <a:t>постирушка, простирнуть </a:t>
            </a:r>
            <a:endParaRPr lang="ru-RU" sz="2400" dirty="0" smtClean="0"/>
          </a:p>
          <a:p>
            <a:r>
              <a:rPr lang="ru-RU" sz="2400" i="1" dirty="0" smtClean="0"/>
              <a:t>выжиг, выжига, обжиг</a:t>
            </a:r>
            <a:r>
              <a:rPr lang="ru-RU" sz="2400" dirty="0" smtClean="0"/>
              <a:t>, </a:t>
            </a:r>
            <a:r>
              <a:rPr lang="ru-RU" sz="2400" i="1" dirty="0" smtClean="0"/>
              <a:t>обжиговый, отжиг, розжиг</a:t>
            </a:r>
            <a:endParaRPr lang="ru-RU" sz="2400" dirty="0" smtClean="0"/>
          </a:p>
          <a:p>
            <a:r>
              <a:rPr lang="ru-RU" sz="2400" i="1" dirty="0" smtClean="0"/>
              <a:t>вычитка, </a:t>
            </a:r>
            <a:r>
              <a:rPr lang="ru-RU" sz="2400" i="1" dirty="0" err="1" smtClean="0"/>
              <a:t>вычитчик</a:t>
            </a:r>
            <a:endParaRPr lang="ru-RU" sz="2400" i="1" dirty="0" smtClean="0"/>
          </a:p>
          <a:p>
            <a:r>
              <a:rPr lang="en-US" sz="2400" i="1" dirty="0" smtClean="0"/>
              <a:t>c</a:t>
            </a:r>
            <a:r>
              <a:rPr lang="ru-RU" sz="2400" i="1" dirty="0" err="1" smtClean="0"/>
              <a:t>очетать</a:t>
            </a:r>
            <a:r>
              <a:rPr lang="ru-RU" sz="2400" i="1" dirty="0" smtClean="0"/>
              <a:t> </a:t>
            </a:r>
            <a:r>
              <a:rPr lang="en-US" sz="2400" i="1" dirty="0" smtClean="0">
                <a:solidFill>
                  <a:srgbClr val="FF0000"/>
                </a:solidFill>
              </a:rPr>
              <a:t>&gt; </a:t>
            </a:r>
            <a:r>
              <a:rPr lang="ru-RU" sz="2400" i="1" dirty="0" smtClean="0"/>
              <a:t>сочетание, сочетательный, сочетанный</a:t>
            </a:r>
            <a:r>
              <a:rPr lang="ru-RU" sz="2400" dirty="0" smtClean="0"/>
              <a:t>, </a:t>
            </a:r>
            <a:r>
              <a:rPr lang="ru-RU" sz="2400" i="1" dirty="0" smtClean="0"/>
              <a:t>бракосочетание </a:t>
            </a:r>
            <a:endParaRPr lang="ru-RU" sz="2400" dirty="0" smtClean="0"/>
          </a:p>
          <a:p>
            <a:r>
              <a:rPr lang="ru-RU" sz="2400" i="1" dirty="0" smtClean="0"/>
              <a:t>выстилка </a:t>
            </a:r>
            <a:endParaRPr lang="ru-RU" sz="2400" dirty="0" smtClean="0"/>
          </a:p>
          <a:p>
            <a:pPr fontAlgn="t">
              <a:spcBef>
                <a:spcPts val="0"/>
              </a:spcBef>
            </a:pPr>
            <a:endParaRPr lang="ru-RU" sz="2400" dirty="0" smtClean="0"/>
          </a:p>
          <a:p>
            <a:pPr>
              <a:spcBef>
                <a:spcPts val="0"/>
              </a:spcBef>
              <a:buNone/>
            </a:pPr>
            <a:endParaRPr lang="ru-RU" sz="24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9512" y="269776"/>
            <a:ext cx="8784976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Новые исключения к старым правилам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105369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545729"/>
            <a:ext cx="8229600" cy="9906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Новые правила про новые явления 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199" y="1600200"/>
            <a:ext cx="8686801" cy="48768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FF0000"/>
                </a:solidFill>
              </a:rPr>
              <a:t>?</a:t>
            </a:r>
            <a:r>
              <a:rPr lang="ru-RU" dirty="0" smtClean="0"/>
              <a:t> </a:t>
            </a:r>
            <a:r>
              <a:rPr lang="ru-RU" i="1" dirty="0" smtClean="0"/>
              <a:t>улица имени газеты правда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FF0000"/>
                </a:solidFill>
              </a:rPr>
              <a:t>?</a:t>
            </a:r>
            <a:r>
              <a:rPr lang="ru-RU" dirty="0" smtClean="0"/>
              <a:t> </a:t>
            </a:r>
            <a:r>
              <a:rPr lang="ru-RU" i="1" dirty="0" smtClean="0"/>
              <a:t>улица линии октябрьской железной дороги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FF0000"/>
                </a:solidFill>
              </a:rPr>
              <a:t>? </a:t>
            </a:r>
            <a:r>
              <a:rPr lang="ru-RU" i="1" dirty="0" smtClean="0"/>
              <a:t>площадь кинотеатра Владивосток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FF0000"/>
                </a:solidFill>
              </a:rPr>
              <a:t>?</a:t>
            </a:r>
            <a:r>
              <a:rPr lang="ru-RU" dirty="0" smtClean="0"/>
              <a:t> </a:t>
            </a:r>
            <a:r>
              <a:rPr lang="ru-RU" i="1" dirty="0" smtClean="0"/>
              <a:t>поселок совхоза им. Ленина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FF0000"/>
                </a:solidFill>
              </a:rPr>
              <a:t>?</a:t>
            </a:r>
            <a:r>
              <a:rPr lang="ru-RU" dirty="0" smtClean="0"/>
              <a:t> </a:t>
            </a:r>
            <a:r>
              <a:rPr lang="ru-RU" i="1" dirty="0" smtClean="0"/>
              <a:t>медиа</a:t>
            </a:r>
            <a:r>
              <a:rPr lang="mr-IN" i="1" dirty="0" smtClean="0"/>
              <a:t>…</a:t>
            </a:r>
            <a:r>
              <a:rPr lang="ru-RU" i="1" dirty="0" smtClean="0"/>
              <a:t>, видео</a:t>
            </a:r>
            <a:r>
              <a:rPr lang="mr-IN" i="1" dirty="0" smtClean="0"/>
              <a:t>…</a:t>
            </a:r>
            <a:r>
              <a:rPr lang="ru-RU" i="1" dirty="0" smtClean="0"/>
              <a:t>, офлайн</a:t>
            </a:r>
            <a:r>
              <a:rPr lang="mr-IN" i="1" dirty="0" smtClean="0"/>
              <a:t>…</a:t>
            </a:r>
            <a:r>
              <a:rPr lang="ru-RU" i="1" dirty="0" smtClean="0"/>
              <a:t>, онлайн</a:t>
            </a:r>
            <a:r>
              <a:rPr lang="mr-IN" i="1" dirty="0" smtClean="0"/>
              <a:t>…</a:t>
            </a:r>
            <a:r>
              <a:rPr lang="ru-RU" dirty="0" smtClean="0"/>
              <a:t> </a:t>
            </a:r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?</a:t>
            </a:r>
            <a:r>
              <a:rPr lang="ru-RU" dirty="0"/>
              <a:t> </a:t>
            </a:r>
            <a:r>
              <a:rPr lang="ru-RU" i="1" dirty="0" err="1"/>
              <a:t>ш</a:t>
            </a:r>
            <a:r>
              <a:rPr lang="ru-RU" i="1" dirty="0" err="1" smtClean="0"/>
              <a:t>оп</a:t>
            </a:r>
            <a:r>
              <a:rPr lang="ru-RU" i="1" dirty="0" smtClean="0"/>
              <a:t>(п)</a:t>
            </a:r>
            <a:r>
              <a:rPr lang="ru-RU" i="1" dirty="0" err="1" smtClean="0"/>
              <a:t>инг</a:t>
            </a:r>
            <a:r>
              <a:rPr lang="ru-RU" i="1" dirty="0" smtClean="0"/>
              <a:t>, бат</a:t>
            </a:r>
            <a:r>
              <a:rPr lang="ru-RU" i="1" dirty="0"/>
              <a:t>(т)</a:t>
            </a:r>
            <a:r>
              <a:rPr lang="ru-RU" i="1" dirty="0" smtClean="0"/>
              <a:t>л, спин(н)ер, </a:t>
            </a:r>
            <a:r>
              <a:rPr lang="ru-RU" i="1" dirty="0" err="1"/>
              <a:t>к</a:t>
            </a:r>
            <a:r>
              <a:rPr lang="ru-RU" sz="3600" i="1" baseline="30000" dirty="0" err="1"/>
              <a:t>е</a:t>
            </a:r>
            <a:r>
              <a:rPr lang="ru-RU" sz="3600" i="1" dirty="0"/>
              <a:t>/</a:t>
            </a:r>
            <a:r>
              <a:rPr lang="ru-RU" sz="3600" i="1" baseline="-25000" dirty="0" err="1" smtClean="0"/>
              <a:t>э</a:t>
            </a:r>
            <a:r>
              <a:rPr lang="ru-RU" i="1" dirty="0" err="1" smtClean="0"/>
              <a:t>ш_б</a:t>
            </a:r>
            <a:r>
              <a:rPr lang="ru-RU" sz="3600" i="1" baseline="30000" dirty="0" err="1" smtClean="0"/>
              <a:t>е</a:t>
            </a:r>
            <a:r>
              <a:rPr lang="ru-RU" sz="3600" i="1" dirty="0" smtClean="0"/>
              <a:t>/</a:t>
            </a:r>
            <a:r>
              <a:rPr lang="ru-RU" sz="3600" i="1" baseline="-25000" dirty="0" smtClean="0"/>
              <a:t>э</a:t>
            </a:r>
            <a:r>
              <a:rPr lang="ru-RU" i="1" dirty="0" smtClean="0"/>
              <a:t>к. </a:t>
            </a:r>
            <a:r>
              <a:rPr lang="ru-RU" i="1" dirty="0" err="1" smtClean="0"/>
              <a:t>х</a:t>
            </a:r>
            <a:r>
              <a:rPr lang="ru-RU" sz="3600" i="1" baseline="30000" dirty="0" err="1"/>
              <a:t>е</a:t>
            </a:r>
            <a:r>
              <a:rPr lang="ru-RU" sz="3600" i="1" dirty="0"/>
              <a:t>/</a:t>
            </a:r>
            <a:r>
              <a:rPr lang="ru-RU" sz="3600" i="1" baseline="-25000" dirty="0" err="1"/>
              <a:t>э</a:t>
            </a:r>
            <a:r>
              <a:rPr lang="ru-RU" i="1" dirty="0" err="1" smtClean="0"/>
              <a:t>шт</a:t>
            </a:r>
            <a:r>
              <a:rPr lang="ru-RU" sz="3600" i="1" baseline="30000" dirty="0" err="1" smtClean="0"/>
              <a:t>е</a:t>
            </a:r>
            <a:r>
              <a:rPr lang="ru-RU" sz="3600" i="1" dirty="0" smtClean="0"/>
              <a:t>/</a:t>
            </a:r>
            <a:r>
              <a:rPr lang="ru-RU" sz="3600" i="1" baseline="-25000" dirty="0" err="1" smtClean="0"/>
              <a:t>э</a:t>
            </a:r>
            <a:r>
              <a:rPr lang="ru-RU" i="1" dirty="0" err="1" smtClean="0"/>
              <a:t>г</a:t>
            </a:r>
            <a:endParaRPr lang="ru-RU" i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92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545729"/>
            <a:ext cx="8229600" cy="990600"/>
          </a:xfrm>
        </p:spPr>
        <p:txBody>
          <a:bodyPr>
            <a:normAutofit/>
          </a:bodyPr>
          <a:lstStyle/>
          <a:p>
            <a:r>
              <a:rPr lang="ru-RU" sz="3600" dirty="0" err="1" smtClean="0"/>
              <a:t>Перекодификация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199"/>
            <a:ext cx="8518808" cy="5143757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2376"/>
              </a:spcBef>
            </a:pPr>
            <a:r>
              <a:rPr lang="ru-RU" b="1" dirty="0" smtClean="0"/>
              <a:t>в </a:t>
            </a:r>
            <a:r>
              <a:rPr lang="ru-RU" b="1" dirty="0"/>
              <a:t>пол-лица́ </a:t>
            </a:r>
            <a:r>
              <a:rPr lang="ru-RU" dirty="0"/>
              <a:t>(очки́ в пол-лица́) [изменено, ср. РОС 2012: </a:t>
            </a:r>
            <a:r>
              <a:rPr lang="ru-RU" b="1" dirty="0" err="1"/>
              <a:t>вполлица</a:t>
            </a:r>
            <a:r>
              <a:rPr lang="ru-RU" dirty="0"/>
              <a:t>] </a:t>
            </a:r>
            <a:endParaRPr lang="ru-RU" dirty="0" smtClean="0"/>
          </a:p>
          <a:p>
            <a:pPr>
              <a:spcBef>
                <a:spcPts val="2376"/>
              </a:spcBef>
            </a:pPr>
            <a:r>
              <a:rPr lang="ru-RU" b="1" dirty="0" err="1" smtClean="0"/>
              <a:t>мясоеде́ние</a:t>
            </a:r>
            <a:r>
              <a:rPr lang="ru-RU" dirty="0"/>
              <a:t>, -я и (</a:t>
            </a:r>
            <a:r>
              <a:rPr lang="ru-RU" i="1" dirty="0"/>
              <a:t>церк.)</a:t>
            </a:r>
            <a:r>
              <a:rPr lang="ru-RU" dirty="0"/>
              <a:t> </a:t>
            </a:r>
            <a:r>
              <a:rPr lang="ru-RU" b="1" dirty="0" err="1"/>
              <a:t>мясояде́ние</a:t>
            </a:r>
            <a:r>
              <a:rPr lang="ru-RU" dirty="0"/>
              <a:t>, -я [изменено, </a:t>
            </a:r>
            <a:r>
              <a:rPr lang="ru-RU" dirty="0" smtClean="0"/>
              <a:t>ср. РОС </a:t>
            </a:r>
            <a:r>
              <a:rPr lang="ru-RU" dirty="0"/>
              <a:t>2012</a:t>
            </a:r>
            <a:r>
              <a:rPr lang="ru-RU" dirty="0" smtClean="0"/>
              <a:t>: </a:t>
            </a:r>
            <a:r>
              <a:rPr lang="ru-RU" b="1" dirty="0" err="1" smtClean="0"/>
              <a:t>мясоеде́ние</a:t>
            </a:r>
            <a:r>
              <a:rPr lang="ru-RU" dirty="0"/>
              <a:t>]</a:t>
            </a:r>
          </a:p>
          <a:p>
            <a:pPr>
              <a:spcBef>
                <a:spcPts val="2376"/>
              </a:spcBef>
            </a:pPr>
            <a:r>
              <a:rPr lang="ru-RU" b="1" dirty="0" err="1"/>
              <a:t>осо́бо</a:t>
            </a:r>
            <a:r>
              <a:rPr lang="ru-RU" b="1" dirty="0"/>
              <a:t> одарённый</a:t>
            </a:r>
            <a:r>
              <a:rPr lang="ru-RU" dirty="0"/>
              <a:t> [изменено, ср. </a:t>
            </a:r>
            <a:r>
              <a:rPr lang="ru-RU" dirty="0" smtClean="0"/>
              <a:t>РОС 2012: </a:t>
            </a:r>
            <a:r>
              <a:rPr lang="ru-RU" b="1" dirty="0" err="1" smtClean="0"/>
              <a:t>особоодарённый</a:t>
            </a:r>
            <a:r>
              <a:rPr lang="ru-RU" dirty="0" smtClean="0"/>
              <a:t>]</a:t>
            </a:r>
          </a:p>
          <a:p>
            <a:pPr>
              <a:spcBef>
                <a:spcPts val="2376"/>
              </a:spcBef>
            </a:pPr>
            <a:r>
              <a:rPr lang="ru-RU" b="1" dirty="0" err="1"/>
              <a:t>параолимпи́ец</a:t>
            </a:r>
            <a:r>
              <a:rPr lang="ru-RU" dirty="0"/>
              <a:t> и (</a:t>
            </a:r>
            <a:r>
              <a:rPr lang="ru-RU" i="1" dirty="0"/>
              <a:t>офиц</a:t>
            </a:r>
            <a:r>
              <a:rPr lang="ru-RU" dirty="0"/>
              <a:t>.) </a:t>
            </a:r>
            <a:r>
              <a:rPr lang="ru-RU" b="1" dirty="0" err="1"/>
              <a:t>паралимпи́ец</a:t>
            </a:r>
            <a:r>
              <a:rPr lang="ru-RU" dirty="0"/>
              <a:t>, -</a:t>
            </a:r>
            <a:r>
              <a:rPr lang="ru-RU" dirty="0" err="1"/>
              <a:t>и́йца</a:t>
            </a:r>
            <a:r>
              <a:rPr lang="ru-RU" dirty="0"/>
              <a:t>, </a:t>
            </a:r>
            <a:r>
              <a:rPr lang="ru-RU" i="1" dirty="0" err="1"/>
              <a:t>тв</a:t>
            </a:r>
            <a:r>
              <a:rPr lang="ru-RU" i="1" dirty="0"/>
              <a:t>.</a:t>
            </a:r>
            <a:r>
              <a:rPr lang="ru-RU" dirty="0"/>
              <a:t> </a:t>
            </a:r>
            <a:r>
              <a:rPr lang="ru-RU" dirty="0" smtClean="0"/>
              <a:t>                 -</a:t>
            </a:r>
            <a:r>
              <a:rPr lang="ru-RU" dirty="0" err="1" smtClean="0"/>
              <a:t>и́йцем</a:t>
            </a:r>
            <a:r>
              <a:rPr lang="ru-RU" dirty="0"/>
              <a:t>, </a:t>
            </a:r>
            <a:r>
              <a:rPr lang="ru-RU" i="1" dirty="0" err="1"/>
              <a:t>р.мн</a:t>
            </a:r>
            <a:r>
              <a:rPr lang="ru-RU" i="1" dirty="0"/>
              <a:t>.</a:t>
            </a:r>
            <a:r>
              <a:rPr lang="ru-RU" dirty="0"/>
              <a:t> -</a:t>
            </a:r>
            <a:r>
              <a:rPr lang="ru-RU" dirty="0" err="1"/>
              <a:t>и́йцев</a:t>
            </a:r>
            <a:r>
              <a:rPr lang="ru-RU" dirty="0"/>
              <a:t> [изменено, ср. РОС 2012</a:t>
            </a:r>
            <a:r>
              <a:rPr lang="ru-RU" dirty="0" smtClean="0"/>
              <a:t>: </a:t>
            </a:r>
            <a:r>
              <a:rPr lang="ru-RU" b="1" dirty="0" err="1" smtClean="0"/>
              <a:t>параолимпи́ец</a:t>
            </a:r>
            <a:r>
              <a:rPr lang="ru-RU" dirty="0" smtClean="0"/>
              <a:t>, -</a:t>
            </a:r>
            <a:r>
              <a:rPr lang="ru-RU" dirty="0" err="1"/>
              <a:t>и́йца</a:t>
            </a:r>
            <a:r>
              <a:rPr lang="ru-RU" dirty="0"/>
              <a:t>, </a:t>
            </a:r>
            <a:r>
              <a:rPr lang="ru-RU" i="1" dirty="0" err="1"/>
              <a:t>тв</a:t>
            </a:r>
            <a:r>
              <a:rPr lang="ru-RU" i="1" dirty="0"/>
              <a:t>.</a:t>
            </a:r>
            <a:r>
              <a:rPr lang="ru-RU" dirty="0"/>
              <a:t>-</a:t>
            </a:r>
            <a:r>
              <a:rPr lang="ru-RU" dirty="0" err="1"/>
              <a:t>и́йцем</a:t>
            </a:r>
            <a:r>
              <a:rPr lang="ru-RU" dirty="0"/>
              <a:t>, </a:t>
            </a:r>
            <a:r>
              <a:rPr lang="ru-RU" i="1" dirty="0"/>
              <a:t>р.</a:t>
            </a:r>
            <a:r>
              <a:rPr lang="ru-RU" dirty="0"/>
              <a:t> </a:t>
            </a:r>
            <a:r>
              <a:rPr lang="ru-RU" i="1" dirty="0"/>
              <a:t>мн.</a:t>
            </a:r>
            <a:r>
              <a:rPr lang="ru-RU" dirty="0"/>
              <a:t> -</a:t>
            </a:r>
            <a:r>
              <a:rPr lang="ru-RU" dirty="0" err="1"/>
              <a:t>и́йцев</a:t>
            </a:r>
            <a:r>
              <a:rPr lang="ru-RU" dirty="0"/>
              <a:t>]</a:t>
            </a:r>
          </a:p>
          <a:p>
            <a:pPr>
              <a:spcBef>
                <a:spcPts val="2376"/>
              </a:spcBef>
            </a:pPr>
            <a:r>
              <a:rPr lang="ru-RU" b="1" dirty="0" err="1"/>
              <a:t>сенсе́й</a:t>
            </a:r>
            <a:r>
              <a:rPr lang="ru-RU" dirty="0"/>
              <a:t>, -я [изменено, ср. РОС 2012: </a:t>
            </a:r>
            <a:r>
              <a:rPr lang="ru-RU" b="1" dirty="0" err="1"/>
              <a:t>сэнсэ́й</a:t>
            </a:r>
            <a:r>
              <a:rPr lang="ru-RU" dirty="0"/>
              <a:t>, -я]</a:t>
            </a:r>
          </a:p>
          <a:p>
            <a:pPr>
              <a:spcBef>
                <a:spcPts val="2376"/>
              </a:spcBef>
            </a:pPr>
            <a:r>
              <a:rPr lang="ru-RU" b="1" dirty="0" err="1"/>
              <a:t>ту́ндренный</a:t>
            </a:r>
            <a:r>
              <a:rPr lang="ru-RU" dirty="0"/>
              <a:t> [изменено, ср. РОС 2012: </a:t>
            </a:r>
            <a:r>
              <a:rPr lang="ru-RU" b="1" dirty="0" err="1"/>
              <a:t>ту́ндреный</a:t>
            </a:r>
            <a:r>
              <a:rPr lang="ru-RU" dirty="0" smtClean="0"/>
              <a:t>]</a:t>
            </a:r>
            <a:endParaRPr lang="ru-RU" b="1" dirty="0" smtClean="0"/>
          </a:p>
          <a:p>
            <a:pPr>
              <a:spcBef>
                <a:spcPts val="2376"/>
              </a:spcBef>
            </a:pPr>
            <a:r>
              <a:rPr lang="ru-RU" b="1" dirty="0" err="1" smtClean="0"/>
              <a:t>фа́ер</a:t>
            </a:r>
            <a:r>
              <a:rPr lang="ru-RU" dirty="0"/>
              <a:t>, -а (</a:t>
            </a:r>
            <a:r>
              <a:rPr lang="ru-RU" i="1" dirty="0"/>
              <a:t>факел)</a:t>
            </a:r>
            <a:r>
              <a:rPr lang="ru-RU" dirty="0"/>
              <a:t> [изменено, ср. РОС 2012: </a:t>
            </a:r>
            <a:r>
              <a:rPr lang="ru-RU" b="1" dirty="0" err="1"/>
              <a:t>фа́йер</a:t>
            </a:r>
            <a:r>
              <a:rPr lang="ru-RU" dirty="0"/>
              <a:t>, -а]</a:t>
            </a:r>
          </a:p>
          <a:p>
            <a:endParaRPr lang="ru-RU" dirty="0"/>
          </a:p>
          <a:p>
            <a:endParaRPr lang="ru-RU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9943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Внимание! Вопросы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Каким </a:t>
            </a:r>
            <a:r>
              <a:rPr lang="ru-RU" dirty="0"/>
              <a:t>правилам орфографии не учат в школе и почему</a:t>
            </a:r>
            <a:r>
              <a:rPr lang="ru-RU" dirty="0" smtClean="0"/>
              <a:t>?</a:t>
            </a:r>
            <a:endParaRPr lang="ru-RU" dirty="0"/>
          </a:p>
          <a:p>
            <a:r>
              <a:rPr lang="ru-RU" dirty="0"/>
              <a:t>Где записаны все правила?</a:t>
            </a:r>
          </a:p>
          <a:p>
            <a:r>
              <a:rPr lang="ru-RU" dirty="0"/>
              <a:t>Что </a:t>
            </a:r>
            <a:r>
              <a:rPr lang="ru-RU" dirty="0" smtClean="0"/>
              <a:t>должен проверять </a:t>
            </a:r>
            <a:r>
              <a:rPr lang="ru-RU" dirty="0"/>
              <a:t>ЕГЭ по русскому языку – уровень грамотности или знание школьного орфографического минимума? 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85800" y="3505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534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332" y="1657572"/>
            <a:ext cx="6152511" cy="4230198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613608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История нормализации русской орфографии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8473"/>
            <a:ext cx="2459114" cy="4047924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530" y="3949609"/>
            <a:ext cx="3130891" cy="4778522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180" y="1109610"/>
            <a:ext cx="2330809" cy="31932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79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baseline="30000" dirty="0"/>
              <a:t> </a:t>
            </a:r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76770" y="4557559"/>
            <a:ext cx="5025886" cy="2464783"/>
          </a:xfrm>
          <a:prstGeom prst="rect">
            <a:avLst/>
          </a:prstGeom>
        </p:spPr>
      </p:pic>
      <p:pic>
        <p:nvPicPr>
          <p:cNvPr id="7" name="Рисунок 1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865" y="4150702"/>
            <a:ext cx="3931920" cy="10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4588" y="5242902"/>
            <a:ext cx="3644962" cy="221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3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84893"/>
            <a:ext cx="8229600" cy="1995913"/>
          </a:xfrm>
        </p:spPr>
        <p:txBody>
          <a:bodyPr>
            <a:normAutofit fontScale="92500" lnSpcReduction="10000"/>
          </a:bodyPr>
          <a:lstStyle/>
          <a:p>
            <a:r>
              <a:rPr lang="ru-RU" i="1" dirty="0" smtClean="0"/>
              <a:t>равнина / </a:t>
            </a:r>
            <a:r>
              <a:rPr lang="ru-RU" i="1" dirty="0" err="1" smtClean="0"/>
              <a:t>ровнина</a:t>
            </a:r>
            <a:endParaRPr lang="ru-RU" i="1" dirty="0" smtClean="0"/>
          </a:p>
          <a:p>
            <a:r>
              <a:rPr lang="ru-RU" i="1" dirty="0" err="1" smtClean="0"/>
              <a:t>щастье</a:t>
            </a:r>
            <a:r>
              <a:rPr lang="ru-RU" i="1" dirty="0" smtClean="0"/>
              <a:t> / счастье</a:t>
            </a:r>
          </a:p>
          <a:p>
            <a:r>
              <a:rPr lang="ru-RU" i="1" dirty="0" err="1" smtClean="0"/>
              <a:t>вядчина</a:t>
            </a:r>
            <a:r>
              <a:rPr lang="ru-RU" i="1" dirty="0" smtClean="0"/>
              <a:t> / ветчина</a:t>
            </a:r>
          </a:p>
          <a:p>
            <a:r>
              <a:rPr lang="ru-RU" i="1" dirty="0" err="1" smtClean="0"/>
              <a:t>канфорка</a:t>
            </a:r>
            <a:r>
              <a:rPr lang="ru-RU" i="1" dirty="0" smtClean="0"/>
              <a:t> / конфорка / </a:t>
            </a:r>
            <a:r>
              <a:rPr lang="ru-RU" i="1" dirty="0" err="1" smtClean="0"/>
              <a:t>камфорка</a:t>
            </a:r>
            <a:r>
              <a:rPr lang="ru-RU" i="1" dirty="0" smtClean="0"/>
              <a:t> / </a:t>
            </a:r>
            <a:r>
              <a:rPr lang="ru-RU" i="1" dirty="0" err="1" smtClean="0"/>
              <a:t>комфорка</a:t>
            </a:r>
            <a:endParaRPr lang="ru-RU" i="1" dirty="0" smtClean="0"/>
          </a:p>
          <a:p>
            <a:r>
              <a:rPr lang="ru-RU" i="1" dirty="0" smtClean="0"/>
              <a:t>прийти / </a:t>
            </a:r>
            <a:r>
              <a:rPr lang="ru-RU" i="1" dirty="0" err="1" smtClean="0"/>
              <a:t>придти</a:t>
            </a:r>
            <a:r>
              <a:rPr lang="ru-RU" i="1" dirty="0" smtClean="0"/>
              <a:t> / </a:t>
            </a:r>
            <a:r>
              <a:rPr lang="ru-RU" i="1" dirty="0" err="1" smtClean="0"/>
              <a:t>притти</a:t>
            </a:r>
            <a:r>
              <a:rPr lang="ru-RU" i="1" dirty="0" smtClean="0"/>
              <a:t>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Орфографическая вариативность</a:t>
            </a:r>
            <a:endParaRPr lang="ru-RU" sz="3600" dirty="0"/>
          </a:p>
        </p:txBody>
      </p:sp>
      <p:pic>
        <p:nvPicPr>
          <p:cNvPr id="5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68" y="3649578"/>
            <a:ext cx="5387474" cy="3208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683" y="3328737"/>
            <a:ext cx="2069899" cy="3427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816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i="1" dirty="0" smtClean="0"/>
              <a:t>Ныне </a:t>
            </a:r>
            <a:r>
              <a:rPr lang="ru-RU" i="1" dirty="0"/>
              <a:t>писцы потеряли все меры и пишут не только не стыдясь, но ниже </a:t>
            </a:r>
            <a:r>
              <a:rPr lang="ru-RU" i="1" dirty="0" smtClean="0"/>
              <a:t>озираясь, </a:t>
            </a:r>
            <a:r>
              <a:rPr lang="ru-RU" i="1" dirty="0"/>
              <a:t>и дерзновение невежества все превзошло </a:t>
            </a:r>
            <a:r>
              <a:rPr lang="ru-RU" i="1" dirty="0" smtClean="0"/>
              <a:t>меры</a:t>
            </a:r>
            <a:r>
              <a:rPr lang="ru-RU" i="1" dirty="0"/>
              <a:t>.</a:t>
            </a:r>
            <a:endParaRPr lang="ru-RU" i="1" dirty="0" smtClean="0"/>
          </a:p>
          <a:p>
            <a:pPr algn="r"/>
            <a:r>
              <a:rPr lang="ru-RU" dirty="0" smtClean="0"/>
              <a:t>А. П. Сумароков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i="1" dirty="0" smtClean="0"/>
              <a:t>Русское правописание </a:t>
            </a:r>
            <a:r>
              <a:rPr lang="ru-RU" i="1" dirty="0"/>
              <a:t>подвержено многим несогласиям, сомнениям и трудностям, так что каждый почти писатель или переводчик отличен чем-нибудь в правописании от другого</a:t>
            </a:r>
            <a:r>
              <a:rPr lang="ru-RU" i="1" dirty="0" smtClean="0"/>
              <a:t>…</a:t>
            </a:r>
            <a:endParaRPr lang="ru-RU" i="1" dirty="0"/>
          </a:p>
          <a:p>
            <a:pPr algn="r"/>
            <a:r>
              <a:rPr lang="ru-RU" dirty="0" smtClean="0"/>
              <a:t>В. П. Светов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3476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6" y="506008"/>
            <a:ext cx="3016244" cy="4379354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04" y="868948"/>
            <a:ext cx="2770124" cy="4518526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1347" y="2179051"/>
            <a:ext cx="3015574" cy="467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92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Основной принцип русской орфографии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042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Основной принцип русской орфографии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20754"/>
            <a:ext cx="8229600" cy="1099848"/>
          </a:xfrm>
        </p:spPr>
        <p:txBody>
          <a:bodyPr/>
          <a:lstStyle/>
          <a:p>
            <a:r>
              <a:rPr lang="ru-RU" dirty="0" smtClean="0"/>
              <a:t>«письмо по </a:t>
            </a:r>
            <a:r>
              <a:rPr lang="ru-RU" dirty="0" err="1" smtClean="0"/>
              <a:t>кореню</a:t>
            </a:r>
            <a:r>
              <a:rPr lang="ru-RU" dirty="0" smtClean="0"/>
              <a:t>» / этимологический /фонематический / морфемный / морфологический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3256228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err="1" smtClean="0">
                <a:solidFill>
                  <a:srgbClr val="0070C0"/>
                </a:solidFill>
                <a:latin typeface="Segoe Print" pitchFamily="2" charset="0"/>
              </a:rPr>
              <a:t>водяно</a:t>
            </a:r>
            <a:r>
              <a:rPr lang="ru-RU" sz="2800" i="1" dirty="0" err="1" smtClean="0"/>
              <a:t>́</a:t>
            </a:r>
            <a:r>
              <a:rPr lang="ru-RU" sz="2800" i="1" dirty="0" err="1" smtClean="0">
                <a:solidFill>
                  <a:srgbClr val="0070C0"/>
                </a:solidFill>
                <a:latin typeface="Segoe Print" pitchFamily="2" charset="0"/>
              </a:rPr>
              <a:t>й</a:t>
            </a:r>
            <a:r>
              <a:rPr lang="ru-RU" sz="2800" i="1" dirty="0" smtClean="0">
                <a:solidFill>
                  <a:srgbClr val="0070C0"/>
                </a:solidFill>
                <a:latin typeface="Segoe Print" pitchFamily="2" charset="0"/>
              </a:rPr>
              <a:t> – вода</a:t>
            </a:r>
            <a:r>
              <a:rPr lang="ru-RU" sz="2800" i="1" dirty="0" smtClean="0"/>
              <a:t>́</a:t>
            </a:r>
            <a:r>
              <a:rPr lang="ru-RU" sz="2800" i="1" dirty="0" smtClean="0">
                <a:solidFill>
                  <a:srgbClr val="0070C0"/>
                </a:solidFill>
                <a:latin typeface="Segoe Print" pitchFamily="2" charset="0"/>
              </a:rPr>
              <a:t> – </a:t>
            </a:r>
            <a:r>
              <a:rPr lang="ru-RU" sz="2800" i="1" dirty="0" err="1" smtClean="0">
                <a:solidFill>
                  <a:srgbClr val="0070C0"/>
                </a:solidFill>
                <a:latin typeface="Segoe Print" pitchFamily="2" charset="0"/>
              </a:rPr>
              <a:t>во</a:t>
            </a:r>
            <a:r>
              <a:rPr lang="ru-RU" sz="2800" i="1" dirty="0" err="1" smtClean="0"/>
              <a:t>́</a:t>
            </a:r>
            <a:r>
              <a:rPr lang="ru-RU" sz="2800" i="1" dirty="0" err="1" smtClean="0">
                <a:solidFill>
                  <a:srgbClr val="0070C0"/>
                </a:solidFill>
                <a:latin typeface="Segoe Print" pitchFamily="2" charset="0"/>
              </a:rPr>
              <a:t>дный</a:t>
            </a:r>
            <a:r>
              <a:rPr lang="ru-RU" sz="2800" i="1" dirty="0" smtClean="0">
                <a:solidFill>
                  <a:srgbClr val="0070C0"/>
                </a:solidFill>
                <a:latin typeface="Segoe Print" pitchFamily="2" charset="0"/>
              </a:rPr>
              <a:t> / </a:t>
            </a:r>
            <a:r>
              <a:rPr lang="ru-RU" sz="2800" i="1" dirty="0" err="1" smtClean="0">
                <a:solidFill>
                  <a:srgbClr val="0070C0"/>
                </a:solidFill>
                <a:latin typeface="Segoe Print" pitchFamily="2" charset="0"/>
              </a:rPr>
              <a:t>во</a:t>
            </a:r>
            <a:r>
              <a:rPr lang="ru-RU" sz="2800" i="1" dirty="0" err="1" smtClean="0"/>
              <a:t>́</a:t>
            </a:r>
            <a:r>
              <a:rPr lang="ru-RU" sz="2800" i="1" dirty="0" err="1" smtClean="0">
                <a:solidFill>
                  <a:srgbClr val="0070C0"/>
                </a:solidFill>
                <a:latin typeface="Segoe Print" pitchFamily="2" charset="0"/>
              </a:rPr>
              <a:t>ды</a:t>
            </a:r>
            <a:r>
              <a:rPr lang="ru-RU" sz="2800" i="1" dirty="0" smtClean="0">
                <a:solidFill>
                  <a:srgbClr val="0070C0"/>
                </a:solidFill>
                <a:latin typeface="Segoe Print" pitchFamily="2" charset="0"/>
              </a:rPr>
              <a:t> </a:t>
            </a:r>
            <a:endParaRPr lang="ru-RU" sz="28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873662" y="3890538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 </a:t>
            </a:r>
            <a:r>
              <a:rPr lang="en-US" sz="2400" dirty="0" smtClean="0"/>
              <a:t>[</a:t>
            </a:r>
            <a:r>
              <a:rPr lang="ru-RU" sz="2400" dirty="0" err="1" smtClean="0"/>
              <a:t>въд</a:t>
            </a:r>
            <a:r>
              <a:rPr lang="en-US" sz="2400" dirty="0" smtClean="0"/>
              <a:t>’]  </a:t>
            </a:r>
            <a:r>
              <a:rPr lang="ru-RU" sz="2400" dirty="0" smtClean="0"/>
              <a:t> </a:t>
            </a:r>
            <a:r>
              <a:rPr lang="en-US" sz="2400" dirty="0" smtClean="0"/>
              <a:t>    [</a:t>
            </a:r>
            <a:r>
              <a:rPr lang="ru-RU" sz="2400" dirty="0" err="1" smtClean="0"/>
              <a:t>в</a:t>
            </a:r>
            <a:r>
              <a:rPr lang="ru-RU" sz="2400" dirty="0" err="1" smtClean="0">
                <a:latin typeface="Arial"/>
                <a:cs typeface="Arial"/>
              </a:rPr>
              <a:t>˄</a:t>
            </a:r>
            <a:r>
              <a:rPr lang="ru-RU" sz="2400" dirty="0" err="1" smtClean="0"/>
              <a:t>д</a:t>
            </a:r>
            <a:r>
              <a:rPr lang="en-US" sz="2400" dirty="0" smtClean="0"/>
              <a:t>]   </a:t>
            </a:r>
            <a:r>
              <a:rPr lang="ru-RU" sz="2400" dirty="0" smtClean="0"/>
              <a:t>  </a:t>
            </a:r>
            <a:r>
              <a:rPr lang="en-US" sz="2400" dirty="0" smtClean="0"/>
              <a:t>  [</a:t>
            </a:r>
            <a:r>
              <a:rPr lang="ru-RU" sz="2400" dirty="0" smtClean="0"/>
              <a:t>в</a:t>
            </a:r>
            <a:r>
              <a:rPr lang="en-US" sz="2400" dirty="0" smtClean="0"/>
              <a:t>o</a:t>
            </a:r>
            <a:r>
              <a:rPr lang="ru-RU" sz="2400" dirty="0" err="1" smtClean="0"/>
              <a:t>д</a:t>
            </a:r>
            <a:r>
              <a:rPr lang="en-US" sz="2400" dirty="0" smtClean="0"/>
              <a:t>]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457662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Ясность.thmx</Template>
  <TotalTime>6760</TotalTime>
  <Words>1685</Words>
  <Application>Microsoft Macintosh PowerPoint</Application>
  <PresentationFormat>Экран (4:3)</PresentationFormat>
  <Paragraphs>242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Ясность</vt:lpstr>
      <vt:lpstr>Орфография за страницами школьного учебника</vt:lpstr>
      <vt:lpstr>Внимание! Вопрос</vt:lpstr>
      <vt:lpstr>Внимание! Вопросы</vt:lpstr>
      <vt:lpstr>История нормализации русской орфографии</vt:lpstr>
      <vt:lpstr>Орфографическая вариативность</vt:lpstr>
      <vt:lpstr>Презентация PowerPoint</vt:lpstr>
      <vt:lpstr>Презентация PowerPoint</vt:lpstr>
      <vt:lpstr>Основной принцип русской орфографии</vt:lpstr>
      <vt:lpstr>Основной принцип русской орфографии</vt:lpstr>
      <vt:lpstr>Презентация PowerPoint</vt:lpstr>
      <vt:lpstr>Яков Карлович Грот  (1812–1893)</vt:lpstr>
      <vt:lpstr>Презентация PowerPoint</vt:lpstr>
      <vt:lpstr>Реформа 1917–1918 гг.</vt:lpstr>
      <vt:lpstr>Реформа 1917–1918 гг.</vt:lpstr>
      <vt:lpstr>Презентация PowerPoint</vt:lpstr>
      <vt:lpstr>«Есть от чего прийти в отчаяние»</vt:lpstr>
      <vt:lpstr>няньчить vs. нянчить</vt:lpstr>
      <vt:lpstr>подмышки vs. под мышки</vt:lpstr>
      <vt:lpstr>Орфографические комиссии</vt:lpstr>
      <vt:lpstr>Унификация, регламентация, упорядочение!</vt:lpstr>
      <vt:lpstr>«Ушачок» 1934…</vt:lpstr>
      <vt:lpstr>«Орфографическая конституция» 1956 г.</vt:lpstr>
      <vt:lpstr>Эпоха орфографической стабильности</vt:lpstr>
      <vt:lpstr>Эпоха орфографической стабильности</vt:lpstr>
      <vt:lpstr>Стабильная изменчивость орфографии</vt:lpstr>
      <vt:lpstr>Новая эпоха – новые вызовы</vt:lpstr>
      <vt:lpstr>Новые вызовы –  новая кодификаторская работа</vt:lpstr>
      <vt:lpstr>Новая кодификаторская работа – новые возможности</vt:lpstr>
      <vt:lpstr>Новые правила – новые нормы?</vt:lpstr>
      <vt:lpstr>Чередующиеся гласные в корнях </vt:lpstr>
      <vt:lpstr>Другие корни с чередованием гласных: 26+</vt:lpstr>
      <vt:lpstr>засидать</vt:lpstr>
      <vt:lpstr>Новые правила про старые корни</vt:lpstr>
      <vt:lpstr>Новые исключения к старым правилам</vt:lpstr>
      <vt:lpstr>Новые правила про новые явления </vt:lpstr>
      <vt:lpstr>Перекодификация</vt:lpstr>
      <vt:lpstr>Внимание! Вопросы</vt:lpstr>
    </vt:vector>
  </TitlesOfParts>
  <Company>Дом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Орфография за страницами школьного учебника</dc:title>
  <dc:creator>Елена</dc:creator>
  <cp:lastModifiedBy>Елена</cp:lastModifiedBy>
  <cp:revision>46</cp:revision>
  <dcterms:created xsi:type="dcterms:W3CDTF">2019-08-17T03:12:34Z</dcterms:created>
  <dcterms:modified xsi:type="dcterms:W3CDTF">2019-08-22T06:44:04Z</dcterms:modified>
</cp:coreProperties>
</file>