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3" r:id="rId3"/>
    <p:sldId id="257" r:id="rId4"/>
    <p:sldId id="258" r:id="rId5"/>
    <p:sldId id="268" r:id="rId6"/>
    <p:sldId id="269" r:id="rId7"/>
    <p:sldId id="270" r:id="rId8"/>
    <p:sldId id="271" r:id="rId9"/>
    <p:sldId id="274" r:id="rId10"/>
    <p:sldId id="260" r:id="rId11"/>
    <p:sldId id="278" r:id="rId12"/>
    <p:sldId id="280" r:id="rId13"/>
    <p:sldId id="279" r:id="rId14"/>
    <p:sldId id="276" r:id="rId15"/>
    <p:sldId id="261" r:id="rId16"/>
    <p:sldId id="275" r:id="rId17"/>
    <p:sldId id="262" r:id="rId18"/>
    <p:sldId id="263" r:id="rId19"/>
    <p:sldId id="266" r:id="rId20"/>
    <p:sldId id="264" r:id="rId21"/>
    <p:sldId id="259" r:id="rId22"/>
    <p:sldId id="265" r:id="rId23"/>
    <p:sldId id="277" r:id="rId24"/>
    <p:sldId id="267" r:id="rId25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Иванов" initials="ДИ" lastIdx="3" clrIdx="0">
    <p:extLst>
      <p:ext uri="{19B8F6BF-5375-455C-9EA6-DF929625EA0E}">
        <p15:presenceInfo xmlns:p15="http://schemas.microsoft.com/office/powerpoint/2012/main" userId="25903930ad89e4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4660"/>
  </p:normalViewPr>
  <p:slideViewPr>
    <p:cSldViewPr snapToGrid="0">
      <p:cViewPr varScale="1">
        <p:scale>
          <a:sx n="95" d="100"/>
          <a:sy n="95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B96C2-7D89-4C55-B521-95015F5A03B4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EF8ED-87DB-4125-8978-A5ADDE0D3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8216-FA8F-4613-BBDF-CD96CA52ACE3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B414-ADA6-46E8-B879-136BF4C8F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3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Наверное, каждый человек, впервые приехавший в Томск, первым делом узнает о нелестных высказываниях Антона Павловича Чехова, однажды посетившего наш город. Среди них и «Томск город скучный, нетрезвый, красивых женщин совсем нет, бесправие азиатское», и «Томск гроша ломаного не стоит», и крамольное «Замечателен сей город тем, что в нем мрут губернаторы». Жалел Чехов, что первый сибирский университет открыли не в Красноярске, ибо «в сравнении перед ним Томск свинья в ермолке и моветон».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менее известен стихотворный ответ поэта Михаила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Цейнера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влюбленного в томских красавиц: «Нет, не хули моей землячки, И злых напраслин не пиши, — Не распознал ты сибирячки, Не разгадал её души».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самых известных сибирских прозаиков в начале прошлого века был практически забытый в наше время Георгий Гребенщиков. Роман Гребенщикова «Чураевы» критика оценила как первую сибирскую региональную эпопею.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Долгое время живший в Томске Вячеслав Шишков прославился своим романом «Угрюм-река». О нашем городе Шишков всегда вспоминал с теплотой: «Я хотя и ушел из Сибири, но думами, мыслями всегда был и есть с нею. Ведь в Томске я прожил целых 20 лет, лучшие годы своей жизни».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уж совсем мало кто знает, что о Томске и в Томске писали многие другие замечательные писатели, которые здесь жили и работали, любили и ненавидели, приезжали на экскурсии или, по большей части, пребывали в ссылке. Эти служители музы сделали Томск к концу 19-го века литературным центром всего Зауралья.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 сей день в нашем городе живут и творят самые разные писатели, чьи имена, быть может, мало известны широкому кругу читателей. К сожалению, имена писателей-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томичей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всегда знакомы школьникам, а также остаются вне внимания факты пребывания в нашем городе известных русских писателей. Для восполнения этого пробела был задуман и реализован проект «Писатели в Томске и о Томске», в результате чего появился интерактивный «Путеводитель по литературному городу», полезный не только его авторам, но и всем людям, интересующимся литературой и краеведением.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B414-ADA6-46E8-B879-136BF4C8F2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7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777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161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63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116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924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218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002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980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85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29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582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1110-0F9E-44A1-A210-549E86439F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6279-AF7B-405B-B489-1D392C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" TargetMode="External"/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255" y="3365049"/>
            <a:ext cx="8730114" cy="23876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onstantia" panose="02030602050306030303" pitchFamily="18" charset="0"/>
              </a:rPr>
              <a:t/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>
                <a:latin typeface="Constantia" panose="02030602050306030303" pitchFamily="18" charset="0"/>
              </a:rPr>
              <a:t/>
            </a:r>
            <a:br>
              <a:rPr lang="ru-RU" sz="3600" dirty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/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b="1" dirty="0" smtClean="0">
                <a:latin typeface="Constantia" panose="02030602050306030303" pitchFamily="18" charset="0"/>
              </a:rPr>
              <a:t>ИСПОЛЬЗОВАНИЕ </a:t>
            </a:r>
            <a:r>
              <a:rPr lang="ru-RU" sz="3600" b="1" dirty="0">
                <a:latin typeface="Constantia" panose="02030602050306030303" pitchFamily="18" charset="0"/>
              </a:rPr>
              <a:t>ВОЗМОЖНОСТЕЙ ПЛАТОФРМЫ GOOGLE </a:t>
            </a:r>
            <a:r>
              <a:rPr lang="en-US" sz="3600" b="1" dirty="0" smtClean="0">
                <a:latin typeface="Constantia" panose="02030602050306030303" pitchFamily="18" charset="0"/>
              </a:rPr>
              <a:t/>
            </a:r>
            <a:br>
              <a:rPr lang="en-US" sz="3600" b="1" dirty="0" smtClean="0">
                <a:latin typeface="Constantia" panose="02030602050306030303" pitchFamily="18" charset="0"/>
              </a:rPr>
            </a:br>
            <a:r>
              <a:rPr lang="ru-RU" sz="3600" b="1" dirty="0" smtClean="0">
                <a:latin typeface="Constantia" panose="02030602050306030303" pitchFamily="18" charset="0"/>
              </a:rPr>
              <a:t>В </a:t>
            </a:r>
            <a:r>
              <a:rPr lang="ru-RU" sz="3600" b="1" dirty="0">
                <a:latin typeface="Constantia" panose="02030602050306030303" pitchFamily="18" charset="0"/>
              </a:rPr>
              <a:t>ОРГАНИЗАЦИИ ПРОЕКТНОЙ ДЕЯТЕЛЬНОСТИ НА УРОКАХ </a:t>
            </a:r>
            <a:r>
              <a:rPr lang="ru-RU" sz="3600" b="1" dirty="0" smtClean="0">
                <a:latin typeface="Constantia" panose="02030602050306030303" pitchFamily="18" charset="0"/>
              </a:rPr>
              <a:t>ЛИТЕРАТУРЫ</a:t>
            </a:r>
            <a:br>
              <a:rPr lang="ru-RU" sz="3600" b="1" dirty="0" smtClean="0">
                <a:latin typeface="Constantia" panose="02030602050306030303" pitchFamily="18" charset="0"/>
              </a:rPr>
            </a:br>
            <a:r>
              <a:rPr lang="ru-RU" sz="3600" b="1" dirty="0">
                <a:latin typeface="Constantia" panose="02030602050306030303" pitchFamily="18" charset="0"/>
              </a:rPr>
              <a:t/>
            </a:r>
            <a:br>
              <a:rPr lang="ru-RU" sz="3600" b="1" dirty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(из </a:t>
            </a:r>
            <a:r>
              <a:rPr lang="ru-RU" sz="3100" dirty="0">
                <a:latin typeface="Constantia" panose="02030602050306030303" pitchFamily="18" charset="0"/>
              </a:rPr>
              <a:t>опыта работы над коллективным проектом «Писатели в Томске и о Томске: </a:t>
            </a:r>
            <a:r>
              <a:rPr lang="ru-RU" sz="3100" dirty="0" smtClean="0">
                <a:latin typeface="Constantia" panose="02030602050306030303" pitchFamily="18" charset="0"/>
              </a:rPr>
              <a:t/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путеводитель </a:t>
            </a:r>
            <a:r>
              <a:rPr lang="ru-RU" sz="3100" dirty="0">
                <a:latin typeface="Constantia" panose="02030602050306030303" pitchFamily="18" charset="0"/>
              </a:rPr>
              <a:t>по литературному городу</a:t>
            </a:r>
            <a:r>
              <a:rPr lang="ru-RU" sz="3100" dirty="0" smtClean="0">
                <a:latin typeface="Constantia" panose="02030602050306030303" pitchFamily="18" charset="0"/>
              </a:rPr>
              <a:t>»)</a:t>
            </a:r>
            <a:r>
              <a:rPr lang="ru-RU" sz="3100" dirty="0">
                <a:latin typeface="Constantia" panose="02030602050306030303" pitchFamily="18" charset="0"/>
              </a:rPr>
              <a:t/>
            </a:r>
            <a:br>
              <a:rPr lang="ru-RU" sz="3100" dirty="0">
                <a:latin typeface="Constantia" panose="02030602050306030303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596" y="5322772"/>
            <a:ext cx="5399773" cy="125775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000" b="1" i="1" dirty="0" err="1">
                <a:latin typeface="Constantia" panose="02030602050306030303" pitchFamily="18" charset="0"/>
              </a:rPr>
              <a:t>Бучацкая</a:t>
            </a:r>
            <a:r>
              <a:rPr lang="ru-RU" sz="2000" b="1" i="1" dirty="0">
                <a:latin typeface="Constantia" panose="02030602050306030303" pitchFamily="18" charset="0"/>
              </a:rPr>
              <a:t> Оксана Михайловна, </a:t>
            </a:r>
            <a:r>
              <a:rPr lang="ru-RU" sz="2000" b="1" i="1" dirty="0" smtClean="0">
                <a:latin typeface="Constantia" panose="02030602050306030303" pitchFamily="18" charset="0"/>
              </a:rPr>
              <a:t>     учитель </a:t>
            </a:r>
            <a:r>
              <a:rPr lang="ru-RU" sz="2000" b="1" i="1" dirty="0">
                <a:latin typeface="Constantia" panose="02030602050306030303" pitchFamily="18" charset="0"/>
              </a:rPr>
              <a:t>русского языка и литературы </a:t>
            </a:r>
            <a:r>
              <a:rPr lang="ru-RU" sz="2000" b="1" i="1" dirty="0" smtClean="0">
                <a:latin typeface="Constantia" panose="02030602050306030303" pitchFamily="18" charset="0"/>
              </a:rPr>
              <a:t>МАОУ </a:t>
            </a:r>
            <a:r>
              <a:rPr lang="ru-RU" sz="2000" b="1" i="1" dirty="0">
                <a:latin typeface="Constantia" panose="02030602050306030303" pitchFamily="18" charset="0"/>
              </a:rPr>
              <a:t>гимназия № 18 г. Томска</a:t>
            </a:r>
          </a:p>
        </p:txBody>
      </p:sp>
    </p:spTree>
    <p:extLst>
      <p:ext uri="{BB962C8B-B14F-4D97-AF65-F5344CB8AC3E}">
        <p14:creationId xmlns:p14="http://schemas.microsoft.com/office/powerpoint/2010/main" val="2931621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1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239" y="1690689"/>
            <a:ext cx="6507522" cy="48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4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24" y="365126"/>
            <a:ext cx="8181543" cy="61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41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976" y="70021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114300" indent="457200" algn="just">
              <a:lnSpc>
                <a:spcPct val="150000"/>
              </a:lnSpc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"Местная интеллигенция, мыслящая и не мыслящая, от утра до ночи пьет водку, пьет неизящно, грубо и глупо, не зная меры и не пьянея... Женщина здесь так же скучна, как сибирская природа: она не колоритна, холодна, не умеет одеваться, не поет, не смеется, не миловидна и, как выразился один старожил в разговоре со мною: "жестка на ощупь". 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622" y="6114064"/>
            <a:ext cx="51210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3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5125"/>
            <a:ext cx="8087757" cy="60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64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2 </a:t>
            </a:r>
            <a:r>
              <a:rPr lang="ru-RU" dirty="0"/>
              <a:t>часть – </a:t>
            </a:r>
            <a:r>
              <a:rPr lang="ru-RU" b="1" i="1" dirty="0"/>
              <a:t>«С Томском связаны навек»</a:t>
            </a:r>
            <a:r>
              <a:rPr lang="ru-RU" dirty="0"/>
              <a:t>. В этой части представлена информация об авторах, родившихся в Томске и (или) длительное время живущих в нашем городе, их взгляд на Сибирь, на город, на культуру и литературу. Здесь представлены такие известные широкому кругу читателей имена, как поэт </a:t>
            </a:r>
            <a:r>
              <a:rPr lang="ru-RU" dirty="0" err="1"/>
              <a:t>М.Андреев</a:t>
            </a:r>
            <a:r>
              <a:rPr lang="ru-RU" dirty="0"/>
              <a:t>, автор текстов песен группы «</a:t>
            </a:r>
            <a:r>
              <a:rPr lang="ru-RU" dirty="0" err="1"/>
              <a:t>Любэ</a:t>
            </a:r>
            <a:r>
              <a:rPr lang="ru-RU" dirty="0"/>
              <a:t>», и писатель </a:t>
            </a:r>
            <a:r>
              <a:rPr lang="ru-RU" dirty="0" err="1"/>
              <a:t>М.Халфина</a:t>
            </a:r>
            <a:r>
              <a:rPr lang="ru-RU" dirty="0"/>
              <a:t>, по произведениям которой снят известный кинофильм. Интересным может оказаться знакомство с творчеством томского писателя-фантаста </a:t>
            </a:r>
            <a:r>
              <a:rPr lang="ru-RU" dirty="0" err="1"/>
              <a:t>В.Колупаева</a:t>
            </a:r>
            <a:r>
              <a:rPr lang="ru-RU" dirty="0"/>
              <a:t> или с авторами произведений для детей </a:t>
            </a:r>
            <a:r>
              <a:rPr lang="ru-RU" dirty="0" err="1"/>
              <a:t>Р.Кошурниковой</a:t>
            </a:r>
            <a:r>
              <a:rPr lang="ru-RU" dirty="0"/>
              <a:t> и </a:t>
            </a:r>
            <a:r>
              <a:rPr lang="ru-RU" dirty="0" err="1"/>
              <a:t>Т.Мейко</a:t>
            </a:r>
            <a:r>
              <a:rPr lang="ru-RU" dirty="0"/>
              <a:t>. </a:t>
            </a:r>
            <a:r>
              <a:rPr lang="ru-RU" dirty="0" smtClean="0"/>
              <a:t>Кроме </a:t>
            </a:r>
            <a:r>
              <a:rPr lang="ru-RU" dirty="0"/>
              <a:t>того, в путеводителе есть информация о Сергее </a:t>
            </a:r>
            <a:r>
              <a:rPr lang="ru-RU" dirty="0" err="1"/>
              <a:t>Заплавном</a:t>
            </a:r>
            <a:r>
              <a:rPr lang="ru-RU" dirty="0"/>
              <a:t>, Александре Казанцеве, Вадиме </a:t>
            </a:r>
            <a:r>
              <a:rPr lang="ru-RU" dirty="0" err="1"/>
              <a:t>Макшееве</a:t>
            </a:r>
            <a:r>
              <a:rPr lang="ru-RU" dirty="0"/>
              <a:t>, Вениамине </a:t>
            </a:r>
            <a:r>
              <a:rPr lang="ru-RU" dirty="0" err="1"/>
              <a:t>Колыхалове</a:t>
            </a:r>
            <a:r>
              <a:rPr lang="ru-RU" dirty="0"/>
              <a:t>, Максе Батурине.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566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901" y="1690689"/>
            <a:ext cx="6550311" cy="49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9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Обязательным условием работы было включение в слайды гиперссылок на различные источники информации, что принципиально меняло содержание работы. Через гиперссылки появилась возможность расширить границы проекта, включив в рамки этой работы самую разную информацию:</a:t>
            </a:r>
          </a:p>
          <a:p>
            <a:pPr lvl="0"/>
            <a:r>
              <a:rPr lang="ru-RU" dirty="0"/>
              <a:t>Знакомство с Томском и его достопримечательностями;</a:t>
            </a:r>
          </a:p>
          <a:p>
            <a:pPr lvl="0"/>
            <a:r>
              <a:rPr lang="ru-RU" dirty="0"/>
              <a:t>Подробное описание биографии и творчества писателей;</a:t>
            </a:r>
          </a:p>
          <a:p>
            <a:pPr lvl="0"/>
            <a:r>
              <a:rPr lang="ru-RU" dirty="0"/>
              <a:t>Выход на электронные библиотеки с возможностью чтения книг он-</a:t>
            </a:r>
            <a:r>
              <a:rPr lang="ru-RU" dirty="0" err="1"/>
              <a:t>лайн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Просмотр экранизаций (если они есть);</a:t>
            </a:r>
          </a:p>
          <a:p>
            <a:pPr lvl="0"/>
            <a:r>
              <a:rPr lang="ru-RU" dirty="0"/>
              <a:t>Знакомство с отзывами и мнениями по поводу творчества писателя.</a:t>
            </a:r>
          </a:p>
          <a:p>
            <a:r>
              <a:rPr lang="ru-RU" dirty="0"/>
              <a:t>Данное направление работы очень перспективно, но в то же время представляло определенные трудности для участников проекта, т.к. было сложно отобрать только важную и логически нужную информацию, а также найти достойные ресурсы, не ограничиваясь Википедией (обращение к этому ресурсу было нежелательным).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882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365126"/>
            <a:ext cx="8022981" cy="60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3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14" r="1438" b="4540"/>
          <a:stretch/>
        </p:blipFill>
        <p:spPr>
          <a:xfrm>
            <a:off x="187241" y="365126"/>
            <a:ext cx="8629500" cy="59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31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137" y="510139"/>
            <a:ext cx="7808213" cy="58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1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мало </a:t>
            </a:r>
            <a:r>
              <a:rPr lang="ru-RU" dirty="0"/>
              <a:t>кто </a:t>
            </a:r>
            <a:r>
              <a:rPr lang="ru-RU" dirty="0" smtClean="0"/>
              <a:t>из современных подростков знает</a:t>
            </a:r>
            <a:r>
              <a:rPr lang="ru-RU" dirty="0"/>
              <a:t>, что о Томске и в Томске писали многие </a:t>
            </a:r>
            <a:r>
              <a:rPr lang="ru-RU" dirty="0" smtClean="0"/>
              <a:t>замечательные </a:t>
            </a:r>
            <a:r>
              <a:rPr lang="ru-RU" dirty="0"/>
              <a:t>писатели, которые здесь жили и работали, любили и ненавидели, приезжали на экскурсии или, по большей части, пребывали в ссылке. Эти служители музы сделали Томск к концу 19-го века литературным центром всего Зауралья. </a:t>
            </a:r>
          </a:p>
          <a:p>
            <a:r>
              <a:rPr lang="ru-RU" dirty="0"/>
              <a:t>И по сей день в нашем городе живут и творят самые разные писатели, чьи имена, быть может, мало известны широкому кругу читателей. К сожалению, имена писателей-</a:t>
            </a:r>
            <a:r>
              <a:rPr lang="ru-RU" dirty="0" err="1"/>
              <a:t>томичей</a:t>
            </a:r>
            <a:r>
              <a:rPr lang="ru-RU" dirty="0"/>
              <a:t> не всегда знакомы школьникам, а также остаются вне внимания факты пребывания в нашем городе известных русских писателей. Для восполнения этого пробела был задуман и реализован проект «Писатели в Томске и о Томске», в результате чего появился интерактивный «Путеводитель по литературному городу», полезный не только его авторам, но и всем людям, интересующимся литературой и краеведением.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00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0690" r="804" b="12331"/>
          <a:stretch/>
        </p:blipFill>
        <p:spPr>
          <a:xfrm>
            <a:off x="339378" y="365126"/>
            <a:ext cx="8522519" cy="52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9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65125"/>
            <a:ext cx="7749115" cy="58118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514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06" r="1689" b="3703"/>
          <a:stretch/>
        </p:blipFill>
        <p:spPr>
          <a:xfrm>
            <a:off x="370123" y="365126"/>
            <a:ext cx="8274830" cy="58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0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Georgia" panose="02040502050405020303" pitchFamily="18" charset="0"/>
              </a:rPr>
              <a:t>Полученные  результаты</a:t>
            </a:r>
            <a:endParaRPr lang="ru-RU" sz="4000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499" y="1690689"/>
            <a:ext cx="8203851" cy="44862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Учащиеся </a:t>
            </a:r>
            <a:r>
              <a:rPr lang="ru-RU" dirty="0"/>
              <a:t>гимназии ближе узнали творчество как писателей-</a:t>
            </a:r>
            <a:r>
              <a:rPr lang="ru-RU" dirty="0" err="1"/>
              <a:t>томичей</a:t>
            </a:r>
            <a:r>
              <a:rPr lang="ru-RU" dirty="0"/>
              <a:t>, так и классиков русской литературы, побывавших в нашем городе;</a:t>
            </a:r>
          </a:p>
          <a:p>
            <a:pPr algn="just"/>
            <a:r>
              <a:rPr lang="ru-RU" dirty="0" smtClean="0"/>
              <a:t>Расширился </a:t>
            </a:r>
            <a:r>
              <a:rPr lang="ru-RU" dirty="0"/>
              <a:t>круг читательских интересов участников проекта;</a:t>
            </a:r>
          </a:p>
          <a:p>
            <a:pPr algn="just"/>
            <a:r>
              <a:rPr lang="ru-RU" dirty="0" smtClean="0"/>
              <a:t>Создан путеводитель из 66 слайдов, содержащий информацию о 25 деятелях литературы, </a:t>
            </a:r>
            <a:r>
              <a:rPr lang="ru-RU" dirty="0"/>
              <a:t>который может быть полезным для людей, интересующихся литературой и с любовью относящихся к Томску. </a:t>
            </a:r>
            <a:endParaRPr lang="ru-RU" dirty="0" smtClean="0"/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i="1" dirty="0" smtClean="0"/>
              <a:t>Познакомиться </a:t>
            </a:r>
            <a:r>
              <a:rPr lang="ru-RU" i="1" dirty="0"/>
              <a:t>с «Путеводителем» можно на сайте МАОУ гимназия № 18 г. Томска.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668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5126"/>
            <a:ext cx="8269887" cy="62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9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836" y="365126"/>
            <a:ext cx="7533573" cy="56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29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Constantia" panose="02030602050306030303" pitchFamily="18" charset="0"/>
              </a:rPr>
              <a:t>Сервисы </a:t>
            </a:r>
            <a:r>
              <a:rPr lang="en-US" b="1" u="sng" dirty="0" smtClean="0">
                <a:latin typeface="Constantia" panose="02030602050306030303" pitchFamily="18" charset="0"/>
              </a:rPr>
              <a:t>GOOGLE</a:t>
            </a:r>
            <a:endParaRPr lang="ru-RU" b="1" u="sng" dirty="0"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23633"/>
          <a:stretch/>
        </p:blipFill>
        <p:spPr>
          <a:xfrm>
            <a:off x="3733732" y="1573290"/>
            <a:ext cx="2186969" cy="990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86" y="2225067"/>
            <a:ext cx="1474544" cy="1104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320" y="5568021"/>
            <a:ext cx="1828917" cy="1075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890" y="5568021"/>
            <a:ext cx="1765644" cy="1075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49" y="4104366"/>
            <a:ext cx="1505670" cy="1307342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076670" y="3870710"/>
            <a:ext cx="1175726" cy="10800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l="19684" t="23907" r="17823" b="16124"/>
          <a:stretch/>
        </p:blipFill>
        <p:spPr>
          <a:xfrm>
            <a:off x="2942705" y="3314178"/>
            <a:ext cx="3273196" cy="1636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865" y="2003316"/>
            <a:ext cx="1819971" cy="2231115"/>
          </a:xfrm>
          <a:prstGeom prst="rect">
            <a:avLst/>
          </a:prstGeom>
        </p:spPr>
      </p:pic>
      <p:cxnSp>
        <p:nvCxnSpPr>
          <p:cNvPr id="20" name="Прямая со стрелкой 19"/>
          <p:cNvCxnSpPr>
            <a:endCxn id="7" idx="1"/>
          </p:cNvCxnSpPr>
          <p:nvPr/>
        </p:nvCxnSpPr>
        <p:spPr>
          <a:xfrm flipV="1">
            <a:off x="2583921" y="2068754"/>
            <a:ext cx="1149811" cy="480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94408" y="2124037"/>
            <a:ext cx="837398" cy="474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180534" y="3329338"/>
            <a:ext cx="398796" cy="66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882063" y="5154188"/>
            <a:ext cx="837398" cy="79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638349" y="6131293"/>
            <a:ext cx="2059808" cy="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848051" y="5255394"/>
            <a:ext cx="802395" cy="616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13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/>
              <a:t>Работа над проектом состояла из нескольких этапов:</a:t>
            </a:r>
            <a:endParaRPr lang="ru-RU" dirty="0"/>
          </a:p>
          <a:p>
            <a:r>
              <a:rPr lang="ru-RU" b="1" dirty="0"/>
              <a:t>1 этап</a:t>
            </a:r>
            <a:r>
              <a:rPr lang="ru-RU" dirty="0"/>
              <a:t> </a:t>
            </a:r>
            <a:r>
              <a:rPr lang="ru-RU" dirty="0" smtClean="0"/>
              <a:t>– Создание аккаунта в Гугл для </a:t>
            </a:r>
            <a:r>
              <a:rPr lang="ru-RU" dirty="0" err="1" smtClean="0"/>
              <a:t>персонифицирования</a:t>
            </a:r>
            <a:r>
              <a:rPr lang="ru-RU" dirty="0" smtClean="0"/>
              <a:t> работы.</a:t>
            </a:r>
          </a:p>
          <a:p>
            <a:r>
              <a:rPr lang="ru-RU" dirty="0" smtClean="0"/>
              <a:t>Проектная </a:t>
            </a:r>
            <a:r>
              <a:rPr lang="ru-RU" dirty="0"/>
              <a:t>работа началась с использования сервиса  </a:t>
            </a:r>
            <a:r>
              <a:rPr lang="ru-RU" u="sng" dirty="0" err="1">
                <a:hlinkClick r:id="rId2"/>
              </a:rPr>
              <a:t>Google</a:t>
            </a:r>
            <a:r>
              <a:rPr lang="ru-RU" u="sng" dirty="0">
                <a:hlinkClick r:id="rId2"/>
              </a:rPr>
              <a:t> Форма</a:t>
            </a:r>
            <a:r>
              <a:rPr lang="ru-RU" dirty="0"/>
              <a:t>, который предоставляет возможность создавать тесты, анкеты, опросы, викторины и публиковать на сайте. В нашей работе учителем была создана анкета, отвечая на вопросы которой участники проекта выразили свои предпочтения как в выборе темы, так и возможностей своего участия. Данный сервис позволяет учителю получить уже готовые статистические данные, а не обрабатывать анкеты вручную.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676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2 этап</a:t>
            </a:r>
            <a:r>
              <a:rPr lang="ru-RU" dirty="0"/>
              <a:t> - распределение персоналий с помощью сервиса </a:t>
            </a:r>
            <a:r>
              <a:rPr lang="ru-RU" u="sng" dirty="0" err="1">
                <a:hlinkClick r:id="rId2"/>
              </a:rPr>
              <a:t>Google</a:t>
            </a:r>
            <a:r>
              <a:rPr lang="ru-RU" u="sng" dirty="0">
                <a:hlinkClick r:id="rId2"/>
              </a:rPr>
              <a:t> Таблицы</a:t>
            </a:r>
            <a:r>
              <a:rPr lang="ru-RU" dirty="0"/>
              <a:t>. На сайте педагога была размещена ссылка, пройдя по которой, обучающиеся получили возможность по желанию выбрать для работы имена писателей, заполнив предложенную таблицу. При этом ученики могли оставлять свои комментарии в разделе «Чат», где все изменения автоматически сохраняются и видны всем участникам, имеющим доступ. Таким образом, проект действительно стал продуктом коллективного творчества, </a:t>
            </a:r>
            <a:r>
              <a:rPr lang="ru-RU" dirty="0" err="1"/>
              <a:t>т.к</a:t>
            </a:r>
            <a:r>
              <a:rPr lang="ru-RU" dirty="0"/>
              <a:t> многие решения принимались в результате споров и обсуждений.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7326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624573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3 этап</a:t>
            </a:r>
            <a:r>
              <a:rPr lang="ru-RU" dirty="0"/>
              <a:t> - индивидуальная работа по подбору материала с использованием сервисов </a:t>
            </a:r>
            <a:r>
              <a:rPr lang="ru-RU" u="sng" dirty="0">
                <a:hlinkClick r:id="rId2"/>
              </a:rPr>
              <a:t>Поисковая система </a:t>
            </a:r>
            <a:r>
              <a:rPr lang="en-US" u="sng" dirty="0">
                <a:hlinkClick r:id="rId2"/>
              </a:rPr>
              <a:t>Google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u="sng" dirty="0">
                <a:hlinkClick r:id="rId3"/>
              </a:rPr>
              <a:t>Документы </a:t>
            </a:r>
            <a:r>
              <a:rPr lang="ru-RU" u="sng" dirty="0" err="1">
                <a:hlinkClick r:id="rId3"/>
              </a:rPr>
              <a:t>Google</a:t>
            </a:r>
            <a:r>
              <a:rPr lang="ru-RU" dirty="0"/>
              <a:t> . Поисковая система </a:t>
            </a:r>
            <a:r>
              <a:rPr lang="en-US" dirty="0"/>
              <a:t>Google </a:t>
            </a:r>
            <a:r>
              <a:rPr lang="ru-RU" dirty="0"/>
              <a:t>является самым популярным поисковым инструментом в сети Интернет. За все время существования Интернета ни одной другой поисковой системе не удалось убрать ее с лидирующих позиций. Основное преимущество поисковой системы </a:t>
            </a:r>
            <a:r>
              <a:rPr lang="ru-RU" dirty="0" err="1"/>
              <a:t>Google</a:t>
            </a:r>
            <a:r>
              <a:rPr lang="ru-RU" dirty="0"/>
              <a:t> – это простота ее использования и доступность. </a:t>
            </a:r>
            <a:endParaRPr lang="ru-RU" dirty="0" smtClean="0"/>
          </a:p>
          <a:p>
            <a:r>
              <a:rPr lang="ru-RU" dirty="0" smtClean="0"/>
              <a:t>Сервис </a:t>
            </a:r>
            <a:r>
              <a:rPr lang="ru-RU" u="sng" dirty="0" err="1"/>
              <a:t>Google</a:t>
            </a:r>
            <a:r>
              <a:rPr lang="ru-RU" u="sng" dirty="0"/>
              <a:t> Документы</a:t>
            </a:r>
            <a:r>
              <a:rPr lang="ru-RU" dirty="0"/>
              <a:t> позволяет загружать документы и создавать, просматривать, совместно редактировать их с любого компьютера дистанционно, причем возможно это делать совместно с 200 другими пользователями в реальном времени, то есть изменения, сделанные одним участником совместной работы, станут известны всем. Задачей каждого участника проекта было изучение основных этапов биографии, отбор ключевой информации, знакомство с библиографией писателя, составление краткой характеристики творчества. На базе данного сервиса ученики составляли статьи о выбранных писателях, давая возможность своим одноклассникам проверить и отредактировать их работу.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0825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82600"/>
            <a:ext cx="7886700" cy="56943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4 этап</a:t>
            </a:r>
            <a:r>
              <a:rPr lang="ru-RU" dirty="0"/>
              <a:t> - оформление коллективного продукта – мультимедийной интерактивной компьютерной презентации «Писатели в Томске и о Томске: путеводитель по литературному городу». Эта работа осуществлялась в режиме совместного доступа на сервисе </a:t>
            </a:r>
            <a:r>
              <a:rPr lang="ru-RU" u="sng" dirty="0">
                <a:hlinkClick r:id="rId2"/>
              </a:rPr>
              <a:t>Презентация </a:t>
            </a:r>
            <a:r>
              <a:rPr lang="ru-RU" u="sng" dirty="0" err="1">
                <a:hlinkClick r:id="rId2"/>
              </a:rPr>
              <a:t>Google</a:t>
            </a:r>
            <a:r>
              <a:rPr lang="ru-RU" u="sng" dirty="0">
                <a:hlinkClick r:id="rId2"/>
              </a:rPr>
              <a:t>.</a:t>
            </a:r>
            <a:r>
              <a:rPr lang="ru-RU" dirty="0"/>
              <a:t> Данный ресурс предоставляет возможность создавать и редактировать презентации в совместном доступе как в режиме </a:t>
            </a:r>
            <a:r>
              <a:rPr lang="en-US" dirty="0"/>
              <a:t>on</a:t>
            </a:r>
            <a:r>
              <a:rPr lang="ru-RU" dirty="0"/>
              <a:t>-</a:t>
            </a:r>
            <a:r>
              <a:rPr lang="en-US" dirty="0"/>
              <a:t>line</a:t>
            </a:r>
            <a:r>
              <a:rPr lang="ru-RU" dirty="0"/>
              <a:t>, так и индивидуально. Участники проекта могут заходить в виртуальную презентацию и дорабатывать ее независимо друг от друга. Каждый из соавторов может делать в этом документе исправления — редактировать фрагменты текста по своему усмотрению. В процессе работы над документом можно видеть соавторов, которые одновременно редактируют материал в режиме реального времени. Каждый соавтор может добавлять в документ свои комментарии. </a:t>
            </a:r>
          </a:p>
        </p:txBody>
      </p:sp>
    </p:spTree>
    <p:extLst>
      <p:ext uri="{BB962C8B-B14F-4D97-AF65-F5344CB8AC3E}">
        <p14:creationId xmlns:p14="http://schemas.microsoft.com/office/powerpoint/2010/main" val="13259241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 fontScale="92500" lnSpcReduction="10000"/>
          </a:bodyPr>
          <a:lstStyle/>
          <a:p>
            <a:r>
              <a:rPr lang="ru-RU" b="1"/>
              <a:t>Презентация состоит из 2 частей:</a:t>
            </a:r>
            <a:endParaRPr lang="ru-RU"/>
          </a:p>
          <a:p>
            <a:r>
              <a:rPr lang="ru-RU" b="1" dirty="0"/>
              <a:t>1</a:t>
            </a:r>
            <a:r>
              <a:rPr lang="ru-RU" dirty="0"/>
              <a:t> часть – </a:t>
            </a:r>
            <a:r>
              <a:rPr lang="ru-RU" b="1" i="1" dirty="0"/>
              <a:t>«В Сибирь </a:t>
            </a:r>
            <a:r>
              <a:rPr lang="ru-RU" b="1" i="1" dirty="0" err="1"/>
              <a:t>судьбою</a:t>
            </a:r>
            <a:r>
              <a:rPr lang="ru-RU" b="1" i="1" dirty="0"/>
              <a:t> занесенные»</a:t>
            </a:r>
            <a:r>
              <a:rPr lang="ru-RU" dirty="0"/>
              <a:t>. В этой части представлена краткая информация о жизни и творчестве писателей, волею случая оказавшихся в нашем городе на короткий срок, но отразивших в своих произведениях взгляд на Сибирь, её особенности, своеобразие сибирской культуры по сравнению с европейской. Читатели узнают о визитах в Томск </a:t>
            </a:r>
            <a:r>
              <a:rPr lang="ru-RU" dirty="0" err="1"/>
              <a:t>А,Н.Радищева</a:t>
            </a:r>
            <a:r>
              <a:rPr lang="ru-RU" dirty="0"/>
              <a:t>, </a:t>
            </a:r>
            <a:r>
              <a:rPr lang="ru-RU" dirty="0" err="1"/>
              <a:t>Г.И.Успенского</a:t>
            </a:r>
            <a:r>
              <a:rPr lang="ru-RU" dirty="0"/>
              <a:t>, И.Г Эренбурга. Для многих открытием станет тесная связь с нашим городом сказочника </a:t>
            </a:r>
            <a:r>
              <a:rPr lang="ru-RU" dirty="0" err="1"/>
              <a:t>А.Волкова</a:t>
            </a:r>
            <a:r>
              <a:rPr lang="ru-RU" dirty="0"/>
              <a:t> и фантаста </a:t>
            </a:r>
            <a:r>
              <a:rPr lang="ru-RU" dirty="0" err="1"/>
              <a:t>В.Обручева</a:t>
            </a:r>
            <a:r>
              <a:rPr lang="ru-RU" dirty="0"/>
              <a:t>. Горькие страницы в судьбе поэта </a:t>
            </a:r>
            <a:r>
              <a:rPr lang="ru-RU" dirty="0" err="1"/>
              <a:t>Н.Клюева</a:t>
            </a:r>
            <a:r>
              <a:rPr lang="ru-RU" dirty="0"/>
              <a:t> также связаны с Томском, а декабрист </a:t>
            </a:r>
            <a:r>
              <a:rPr lang="ru-RU" dirty="0" err="1"/>
              <a:t>Г.С.Батеньков</a:t>
            </a:r>
            <a:r>
              <a:rPr lang="ru-RU" dirty="0"/>
              <a:t> считал наш город родным. Кроме того, в путеводителе есть информация о Жуковском, Бажове, Шишкове, Липатове, Гребенщикове и Чехове.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26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1489</Words>
  <Application>Microsoft Office PowerPoint</Application>
  <PresentationFormat>Экран (4:3)</PresentationFormat>
  <Paragraphs>38</Paragraphs>
  <Slides>24</Slides>
  <Notes>1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Constantia</vt:lpstr>
      <vt:lpstr>Georgia</vt:lpstr>
      <vt:lpstr>Тема Office</vt:lpstr>
      <vt:lpstr>   ИСПОЛЬЗОВАНИЕ ВОЗМОЖНОСТЕЙ ПЛАТОФРМЫ GOOGLE  В ОРГАНИЗАЦИИ ПРОЕКТНОЙ ДЕЯТЕЛЬНОСТИ НА УРОКАХ ЛИТЕРАТУРЫ  (из опыта работы над коллективным проектом «Писатели в Томске и о Томске:  путеводитель по литературному городу»)  </vt:lpstr>
      <vt:lpstr>Презентация PowerPoint</vt:lpstr>
      <vt:lpstr>Презентация PowerPoint</vt:lpstr>
      <vt:lpstr>Сервисы GOOGLE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1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Полученные  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Иванов</dc:creator>
  <cp:lastModifiedBy>Дмитрий Иванов</cp:lastModifiedBy>
  <cp:revision>17</cp:revision>
  <cp:lastPrinted>2019-08-22T17:18:02Z</cp:lastPrinted>
  <dcterms:created xsi:type="dcterms:W3CDTF">2019-08-22T13:29:07Z</dcterms:created>
  <dcterms:modified xsi:type="dcterms:W3CDTF">2019-08-22T17:18:47Z</dcterms:modified>
</cp:coreProperties>
</file>