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88" r:id="rId2"/>
    <p:sldId id="289" r:id="rId3"/>
    <p:sldId id="256" r:id="rId4"/>
    <p:sldId id="257" r:id="rId5"/>
    <p:sldId id="258" r:id="rId6"/>
    <p:sldId id="259" r:id="rId7"/>
    <p:sldId id="290" r:id="rId8"/>
    <p:sldId id="260" r:id="rId9"/>
    <p:sldId id="262" r:id="rId10"/>
    <p:sldId id="263" r:id="rId11"/>
    <p:sldId id="280" r:id="rId12"/>
    <p:sldId id="264" r:id="rId13"/>
    <p:sldId id="265" r:id="rId14"/>
    <p:sldId id="268" r:id="rId15"/>
    <p:sldId id="269" r:id="rId16"/>
    <p:sldId id="267" r:id="rId17"/>
    <p:sldId id="284" r:id="rId18"/>
    <p:sldId id="285" r:id="rId19"/>
    <p:sldId id="286" r:id="rId20"/>
    <p:sldId id="273" r:id="rId21"/>
    <p:sldId id="274" r:id="rId22"/>
    <p:sldId id="275" r:id="rId23"/>
    <p:sldId id="276" r:id="rId24"/>
    <p:sldId id="277" r:id="rId25"/>
    <p:sldId id="281" r:id="rId26"/>
    <p:sldId id="295" r:id="rId27"/>
    <p:sldId id="296" r:id="rId28"/>
    <p:sldId id="297" r:id="rId29"/>
    <p:sldId id="291" r:id="rId30"/>
    <p:sldId id="292" r:id="rId31"/>
    <p:sldId id="294" r:id="rId32"/>
    <p:sldId id="293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1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94662" autoAdjust="0"/>
  </p:normalViewPr>
  <p:slideViewPr>
    <p:cSldViewPr>
      <p:cViewPr varScale="1">
        <p:scale>
          <a:sx n="92" d="100"/>
          <a:sy n="92" d="100"/>
        </p:scale>
        <p:origin x="-566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8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5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6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815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1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5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74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1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5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0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91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7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8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Организация работы с текстом рассказа-сказки Шишкова </a:t>
            </a:r>
            <a:r>
              <a:rPr lang="ru-RU" sz="4400" dirty="0"/>
              <a:t>В.Я.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5301208"/>
            <a:ext cx="4690864" cy="139675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400" dirty="0" smtClean="0"/>
              <a:t>Данилова Т.Б. – учитель МБОУ «Богашевская СОШ им. А.И. Федорова» Томского района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" y="1988840"/>
            <a:ext cx="4275619" cy="48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latin typeface="Monotype Corsiva" pitchFamily="66" charset="0"/>
              </a:rPr>
              <a:t>Вячеслав Яковлевич Шишков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51813"/>
            <a:ext cx="3460112" cy="438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651813"/>
            <a:ext cx="3168352" cy="44012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«В Сибири я прожил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двадцать лет, это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вторая моя родина,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пожалуй,  не менее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близкая и понятная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сердцу, чем Россия, я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переполнен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впечатлениями,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которых хватит на всю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жизнь, я Сибирь люблю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и постараюсь в нее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вернуться...» 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Вячеслав Яковлевич Шишков</a:t>
            </a:r>
            <a:br>
              <a:rPr lang="ru-RU" sz="2000" b="1" dirty="0">
                <a:latin typeface="Monotype Corsiva" pitchFamily="66" charset="0"/>
              </a:rPr>
            </a:br>
            <a:r>
              <a:rPr lang="ru-RU" sz="2000" b="1" dirty="0">
                <a:latin typeface="Monotype Corsiva" pitchFamily="66" charset="0"/>
              </a:rPr>
              <a:t>1873­ - 1945гг.</a:t>
            </a:r>
          </a:p>
        </p:txBody>
      </p:sp>
    </p:spTree>
    <p:extLst>
      <p:ext uri="{BB962C8B-B14F-4D97-AF65-F5344CB8AC3E}">
        <p14:creationId xmlns:p14="http://schemas.microsoft.com/office/powerpoint/2010/main" val="22569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-17140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Немного о Шишкове В.Я.</a:t>
            </a: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7753" y="1700808"/>
            <a:ext cx="8424936" cy="3785652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Вячеслав Шишков родился 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3 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октября   1873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года. 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Создатель целой серии сибирских повестей появился на свет в древнем русском провинциальном городке Бежецке, Тверской губернии, в купеческой семье.  Судьба привела его в Сибирь, где он жил с 1894 по 1915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год</a:t>
            </a:r>
            <a:r>
              <a:rPr lang="en-US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2400" u="sng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Он </a:t>
            </a:r>
            <a:r>
              <a:rPr lang="ru-RU" sz="2400" u="sng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прожил в Томске 20 </a:t>
            </a:r>
            <a:r>
              <a:rPr lang="ru-RU" sz="2400" u="sng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лет</a:t>
            </a:r>
            <a:r>
              <a:rPr lang="en-US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2400" u="sng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Его </a:t>
            </a:r>
            <a:r>
              <a:rPr lang="ru-RU" sz="2400" u="sng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первая публикация, сказка «Кедр», вышла в томской газете «Сибирская </a:t>
            </a:r>
            <a:r>
              <a:rPr lang="ru-RU" sz="2400" u="sng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жизнь».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Умер он, немного не дожив до Дня Победы, которого так ждал.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u="sng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 1953 году улицу </a:t>
            </a:r>
            <a:r>
              <a:rPr lang="ru-RU" sz="2400" u="sng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Акимовскую</a:t>
            </a:r>
            <a:r>
              <a:rPr lang="ru-RU" sz="2400" u="sng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в Томске переименовали в улицу Шишкова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а возле речного вокзала установили ему памятник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63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79569"/>
            <a:ext cx="3817938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58240"/>
            <a:ext cx="3908425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4" y="3558252"/>
            <a:ext cx="3978275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 descr="http://s6.travelask.ru/system/images/files/000/083/864/wysiwyg/%D0%94%D0%BE%D0%BC_%D0%A8%D0%B8%D1%88%D0%BA%D0%BE%D0%B2%D0%B0_%D0%B4%D0%BD%D0%B5%D0%BC.jpg?1486419963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986" y="1124744"/>
            <a:ext cx="3461080" cy="260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ÐÐ°ÑÑÐ¸Ð½ÐºÐ¸ Ð¿Ð¾ Ð·Ð°Ð¿ÑÐ¾ÑÑ ÐÑÑÑ Ð¿Ð¸ÑÐ°ÑÐµÐ»Ñ Ð.Ð¯. Ð¨Ð¸ÑÐºÐ¾Ð²Ð° Ð² Ð¢Ð¾Ð¼ÑÐºÐµ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48" y="2268021"/>
            <a:ext cx="2192655" cy="3284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3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для 1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55815"/>
            <a:ext cx="8507288" cy="428637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Что </a:t>
            </a:r>
            <a:r>
              <a:rPr lang="ru-RU" sz="3200" b="1" dirty="0">
                <a:latin typeface="Monotype Corsiva" pitchFamily="66" charset="0"/>
                <a:cs typeface="Times New Roman" pitchFamily="18" charset="0"/>
              </a:rPr>
              <a:t>такое композиция</a:t>
            </a:r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Какова </a:t>
            </a:r>
            <a:r>
              <a:rPr lang="ru-RU" sz="3200" b="1" dirty="0">
                <a:latin typeface="Monotype Corsiva" pitchFamily="66" charset="0"/>
                <a:cs typeface="Times New Roman" pitchFamily="18" charset="0"/>
              </a:rPr>
              <a:t>композиция сказки? </a:t>
            </a:r>
            <a:endParaRPr lang="ru-RU" sz="3200" b="1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3200" b="1" dirty="0">
                <a:latin typeface="Monotype Corsiva" pitchFamily="66" charset="0"/>
                <a:cs typeface="Times New Roman" pitchFamily="18" charset="0"/>
              </a:rPr>
              <a:t>Сколько частей вы выделили в произведении</a:t>
            </a:r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Какова </a:t>
            </a:r>
            <a:r>
              <a:rPr lang="ru-RU" sz="3200" b="1" dirty="0">
                <a:latin typeface="Monotype Corsiva" pitchFamily="66" charset="0"/>
                <a:cs typeface="Times New Roman" pitchFamily="18" charset="0"/>
              </a:rPr>
              <a:t>динамика настроения в этом произведении</a:t>
            </a:r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r>
              <a:rPr lang="ru-RU" sz="3200" b="1" dirty="0">
                <a:latin typeface="Monotype Corsiva" pitchFamily="66" charset="0"/>
                <a:cs typeface="Times New Roman" pitchFamily="18" charset="0"/>
              </a:rPr>
              <a:t>Взаимосвязаны ли между собой композиция и динамика настроения</a:t>
            </a:r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r>
              <a:rPr lang="ru-RU" sz="3200" b="1" dirty="0">
                <a:latin typeface="Monotype Corsiva" pitchFamily="66" charset="0"/>
                <a:cs typeface="Times New Roman" pitchFamily="18" charset="0"/>
              </a:rPr>
              <a:t>Чему служит эта взаимосвязь?</a:t>
            </a:r>
            <a:endParaRPr lang="ru-RU" sz="3200" b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5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839" y="568711"/>
            <a:ext cx="51532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Ответы  1 группы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839" y="1492042"/>
            <a:ext cx="5112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Композиция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– строение, соотношение и взаимное расположение частей художественного произведения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73416" y="1955301"/>
            <a:ext cx="385714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4 части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: </a:t>
            </a: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1.Солнце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побеждает тучу.</a:t>
            </a: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2.Стая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коршунов неслась за </a:t>
            </a:r>
            <a:endParaRPr lang="ru-RU" sz="2400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   роем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испуганных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птичек. </a:t>
            </a:r>
            <a:endParaRPr lang="ru-RU" sz="24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3.Битва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. </a:t>
            </a: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4 .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«Спасибо, Кедр! </a:t>
            </a:r>
            <a:endParaRPr lang="ru-RU" sz="2400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  ты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защищаешь нас…»</a:t>
            </a:r>
          </a:p>
          <a:p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1885" y="3035115"/>
            <a:ext cx="453233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О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т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чувства радости, восхищения к тревоге, боли и далее- к надежде, восторгу и восхищению.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3839" y="4706456"/>
            <a:ext cx="38884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. Чтобы показать образ кедра ярко, красочно, на контрасте с другими  героями  природы.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31303" y="4731754"/>
            <a:ext cx="8242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Да</a:t>
            </a:r>
          </a:p>
          <a:p>
            <a:endParaRPr lang="ru-RU" dirty="0"/>
          </a:p>
        </p:txBody>
      </p:sp>
      <p:pic>
        <p:nvPicPr>
          <p:cNvPr id="5122" name="Picture 2" descr="C:\Users\Inina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625368"/>
            <a:ext cx="8191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297110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Тренажёр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71600" y="2736502"/>
            <a:ext cx="6840760" cy="138499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Определите, какие средства художественной выразительности использует автор?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для 2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Inina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9" name="Picture 2" descr="C:\Users\Inina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725144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32656"/>
            <a:ext cx="8892480" cy="95410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sz="2800" i="1" dirty="0">
                <a:solidFill>
                  <a:srgbClr val="00B0F0"/>
                </a:solidFill>
              </a:rPr>
              <a:t>Определение, прибавляемое к названию предмета для большей изобразительности.</a:t>
            </a:r>
            <a:endParaRPr lang="ru-RU" sz="2800" b="1" i="1" dirty="0">
              <a:solidFill>
                <a:srgbClr val="00B0F0"/>
              </a:solidFill>
              <a:latin typeface="Times New Roman" pitchFamily="18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484438" y="2487613"/>
            <a:ext cx="3636962" cy="901700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Олицетворение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2484438" y="3500438"/>
            <a:ext cx="3636962" cy="89693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Метафоры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2484438" y="4508500"/>
            <a:ext cx="3636962" cy="892175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Эпитеты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2484438" y="5589588"/>
            <a:ext cx="3656012" cy="887412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равнение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818090"/>
            <a:ext cx="1907703" cy="2825862"/>
          </a:xfrm>
          <a:prstGeom prst="rect">
            <a:avLst/>
          </a:prstGeom>
        </p:spPr>
      </p:pic>
      <p:pic>
        <p:nvPicPr>
          <p:cNvPr id="12" name="Picture 2" descr="C:\Users\Inina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0232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6763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484438" y="2492375"/>
            <a:ext cx="3636962" cy="901700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Метафора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2484438" y="3500438"/>
            <a:ext cx="3636962" cy="89693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Сравнение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2484438" y="4508500"/>
            <a:ext cx="3636962" cy="892175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Эпитеты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2484438" y="5516563"/>
            <a:ext cx="3656012" cy="887412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Олицетворение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332656"/>
            <a:ext cx="8892480" cy="95410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 typeface="Arial" charset="0"/>
              <a:buNone/>
            </a:pPr>
            <a:r>
              <a:rPr lang="ru-RU" sz="2800" dirty="0"/>
              <a:t>Слово или выражение, содержащее уподобление одного предмета другому.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3" name="Picture 2" descr="C:\Users\Inina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353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39552" y="2492375"/>
            <a:ext cx="3528392" cy="901700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Фразеологизм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539552" y="3500438"/>
            <a:ext cx="3528392" cy="89693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Эпитет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539552" y="4508500"/>
            <a:ext cx="3528392" cy="892175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Олицетворение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539552" y="5516563"/>
            <a:ext cx="3528392" cy="86518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Метафора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576496"/>
            <a:ext cx="2186112" cy="35406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332656"/>
            <a:ext cx="8892480" cy="138499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 typeface="Arial" charset="0"/>
              <a:buNone/>
            </a:pPr>
            <a:r>
              <a:rPr lang="ru-RU" sz="2800" dirty="0"/>
              <a:t>Оборот речи, состоящий в употреблении слов и выражений в переносном смысле на основе какой-н. аналогии, сходства, сравнения.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3" name="Picture 2" descr="C:\Users\Inina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6765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097182" y="1844824"/>
            <a:ext cx="3312368" cy="901700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Эпитет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1097181" y="2980531"/>
            <a:ext cx="3319591" cy="892175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Метафора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4860033" y="1844825"/>
            <a:ext cx="3311897" cy="901699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Сравнение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4860033" y="2975769"/>
            <a:ext cx="3311897" cy="896937"/>
          </a:xfrm>
          <a:prstGeom prst="bevel">
            <a:avLst/>
          </a:prstGeom>
          <a:ln>
            <a:solidFill>
              <a:srgbClr val="FF6600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</a:rPr>
              <a:t>Олицетворение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309" y="4089895"/>
            <a:ext cx="3587382" cy="20291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2010" y="594266"/>
            <a:ext cx="8892480" cy="52322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 typeface="Arial" charset="0"/>
              <a:buNone/>
            </a:pPr>
            <a:r>
              <a:rPr lang="ru-RU" sz="2800" dirty="0"/>
              <a:t>Воплощение чего-н. в </a:t>
            </a:r>
            <a:r>
              <a:rPr lang="ru-RU" sz="2800" dirty="0" smtClean="0"/>
              <a:t>образе </a:t>
            </a:r>
            <a:r>
              <a:rPr lang="ru-RU" sz="2800" dirty="0"/>
              <a:t>живого существа.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3" name="Picture 2" descr="C:\Users\Inina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16" y="5157192"/>
            <a:ext cx="959924" cy="95992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4224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5126"/>
            <a:ext cx="5203159" cy="55121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51031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7396" y="1628800"/>
            <a:ext cx="6120680" cy="31085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/>
              <a:t>Выпишите </a:t>
            </a:r>
            <a:r>
              <a:rPr lang="ru-RU" sz="2800" dirty="0"/>
              <a:t>слова, передающие предельную эмоциональность и напряженность, то есть, </a:t>
            </a:r>
            <a:r>
              <a:rPr lang="ru-RU" sz="2800" u="sng" dirty="0"/>
              <a:t>экспрессивную</a:t>
            </a:r>
            <a:r>
              <a:rPr lang="ru-RU" sz="2800" dirty="0"/>
              <a:t> лексику </a:t>
            </a:r>
            <a:endParaRPr lang="ru-RU" sz="2800" dirty="0" smtClean="0"/>
          </a:p>
          <a:p>
            <a:pPr marL="514350" indent="-514350">
              <a:buAutoNum type="arabicPeriod"/>
            </a:pP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/>
              <a:t>Какие части речи автор использует чаще всего? С чем это связано? </a:t>
            </a:r>
            <a:endParaRPr lang="ru-RU" sz="2800" dirty="0" smtClean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для 3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Inina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58" y="501317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4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9512" y="1969874"/>
            <a:ext cx="4104456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смертельном страдании, хищным клекотом, в ужасе, ринулись, прильнули, замерли, боялись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Глаголы, деепричастия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наречия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1460" y="568711"/>
            <a:ext cx="51532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Ответы  3 группы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Inina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2100312"/>
            <a:ext cx="819150" cy="2162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608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1124744"/>
            <a:ext cx="188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Физкультминутка</a:t>
            </a:r>
            <a:endParaRPr lang="ru-RU" dirty="0"/>
          </a:p>
        </p:txBody>
      </p:sp>
      <p:pic>
        <p:nvPicPr>
          <p:cNvPr id="3" name="Picture 2" descr="C:\Users\Inina\Desktop\slid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идеоФизр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8719" y="1711683"/>
            <a:ext cx="6583641" cy="4401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Кедр, высокий, развесистый, мощный, с глубоко ушедшими в  …… землю корнями</a:t>
            </a: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,</a:t>
            </a:r>
          </a:p>
          <a:p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….  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стоял на поляне и шумел своей буйной, вечнозеленой хвоей.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Солнце склонялось к западу и, рассекая  …. тучу, повисшую на …. сибирском небе, бросало свои  …лучи на поляну и дрожало тихими отблесками на  ….., ароматных хвоях кедра.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И радовалось солнце, торжествуя победу над тучей.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188" y="275997"/>
            <a:ext cx="8126701" cy="142804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Дополните текст рассказа- сказки пропущенными словами. </a:t>
            </a:r>
          </a:p>
        </p:txBody>
      </p:sp>
    </p:spTree>
    <p:extLst>
      <p:ext uri="{BB962C8B-B14F-4D97-AF65-F5344CB8AC3E}">
        <p14:creationId xmlns:p14="http://schemas.microsoft.com/office/powerpoint/2010/main" val="373327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8719" y="1340768"/>
            <a:ext cx="6583641" cy="4832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Кедр, высокий, развесистый, мощный, с глубоко ушедшими в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родную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 землю корнями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гордо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стоял на поляне и шумел своей буйной, вечнозеленой хвоей.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Солнце склонялось к западу и, рассекая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мрачную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 тучу, повисшую на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холодном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 сибирском небе, бросало свои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радостные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лучи на поляну и дрожало тихими отблесками на 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раскидистых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, ароматных хвоях кедра.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И радовалось солнце, торжествуя победу над тучей.</a:t>
            </a:r>
            <a:endParaRPr lang="ru-RU" sz="2800" dirty="0"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7086" y="1571028"/>
            <a:ext cx="5688632" cy="1077218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7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Рефлексия урока.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Обратимся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эпиграфу.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2877" y="3933056"/>
            <a:ext cx="2097049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Эпиграф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1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494" y="1894401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/>
              <a:t>«Сибирь не просто расстоянье, а состояние души…» </a:t>
            </a:r>
            <a:br>
              <a:rPr lang="ru-RU" sz="3600" b="1" i="1" dirty="0"/>
            </a:br>
            <a:endParaRPr lang="ru-RU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4" y="3663182"/>
            <a:ext cx="2042736" cy="2687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33" y="3663182"/>
            <a:ext cx="2256059" cy="2569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94" y="3663182"/>
            <a:ext cx="2099434" cy="25690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22" y="3663182"/>
            <a:ext cx="2124479" cy="25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86589"/>
            <a:ext cx="2536032" cy="1656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95" y="2313755"/>
            <a:ext cx="2045846" cy="20018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2500808" cy="24419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3063"/>
            <a:ext cx="1894714" cy="11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Домашнее задание!!!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1. </a:t>
            </a:r>
            <a:r>
              <a:rPr lang="ru-RU" b="1" dirty="0"/>
              <a:t>П</a:t>
            </a:r>
            <a:r>
              <a:rPr lang="ru-RU" b="1" dirty="0" smtClean="0"/>
              <a:t>ознакомиться </a:t>
            </a:r>
            <a:r>
              <a:rPr lang="ru-RU" b="1" dirty="0"/>
              <a:t>с тематической рукописной книгой  членов  литературных клубов «Зернышки» и «Резонанс» нашей школы «Кедрач – гордость села Богашево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2. </a:t>
            </a:r>
            <a:r>
              <a:rPr lang="ru-RU" b="1" dirty="0"/>
              <a:t>П</a:t>
            </a:r>
            <a:r>
              <a:rPr lang="ru-RU" b="1" dirty="0" smtClean="0"/>
              <a:t>одготовить </a:t>
            </a:r>
            <a:r>
              <a:rPr lang="ru-RU" b="1" dirty="0"/>
              <a:t>выразительное чтение  авторского стихотворения по выбору  из  этого сборника  (2012г.).</a:t>
            </a:r>
            <a:endParaRPr lang="ru-RU" dirty="0"/>
          </a:p>
          <a:p>
            <a:endParaRPr lang="ru-RU" dirty="0"/>
          </a:p>
        </p:txBody>
      </p:sp>
      <p:pic>
        <p:nvPicPr>
          <p:cNvPr id="8194" name="Picture 2" descr="C:\Users\Степан\Desktop\Без названи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69160"/>
            <a:ext cx="1309687" cy="871537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220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3212" y="-1"/>
            <a:ext cx="7305212" cy="1998677"/>
          </a:xfrm>
        </p:spPr>
        <p:txBody>
          <a:bodyPr>
            <a:normAutofit/>
          </a:bodyPr>
          <a:lstStyle/>
          <a:p>
            <a:r>
              <a:rPr lang="ru-RU" dirty="0" smtClean="0"/>
              <a:t>Краеведческие блоки образования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979"/>
            <a:ext cx="2987824" cy="4183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77979"/>
            <a:ext cx="3203848" cy="4174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77978"/>
            <a:ext cx="2952328" cy="41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Сибирь в произведениях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Шишкова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 Рассказ-сказка «Кедр»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077072"/>
            <a:ext cx="7048872" cy="1824608"/>
          </a:xfrm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rgbClr val="381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Авторы</a:t>
            </a:r>
            <a:r>
              <a:rPr lang="en-US" u="sng" dirty="0" smtClean="0">
                <a:solidFill>
                  <a:srgbClr val="381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rgbClr val="381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Данилова </a:t>
            </a:r>
            <a:r>
              <a:rPr lang="ru-RU" dirty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Т.Б. 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, Инина </a:t>
            </a:r>
            <a:r>
              <a:rPr lang="ru-RU" dirty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Н. Н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 учителя русского языка и литературы, Инин С.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 </a:t>
            </a:r>
            <a:r>
              <a:rPr lang="ru-RU" dirty="0" smtClean="0">
                <a:solidFill>
                  <a:srgbClr val="381FF3"/>
                </a:solidFill>
                <a:latin typeface="Times New Roman" pitchFamily="18" charset="0"/>
                <a:cs typeface="Times New Roman" pitchFamily="18" charset="0"/>
              </a:rPr>
              <a:t>выпускник 11 класса</a:t>
            </a:r>
            <a:endParaRPr lang="ru-RU" dirty="0">
              <a:solidFill>
                <a:srgbClr val="381FF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-1193800"/>
            <a:ext cx="6858000" cy="2387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Формы внеурочной деятельности по краеведению</a:t>
            </a:r>
            <a:endParaRPr lang="ru-RU" sz="3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22047" y="1340768"/>
            <a:ext cx="6858000" cy="1655762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1.Литературные клубы «Зернышки», «Резонанс» творчество:</a:t>
            </a:r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Версификационные</a:t>
            </a:r>
            <a:r>
              <a:rPr lang="ru-RU" sz="2000" dirty="0"/>
              <a:t> упражнения</a:t>
            </a:r>
          </a:p>
          <a:p>
            <a:pPr algn="just"/>
            <a:r>
              <a:rPr lang="ru-RU" sz="2000" dirty="0"/>
              <a:t>- Проба пера</a:t>
            </a:r>
          </a:p>
          <a:p>
            <a:pPr algn="just"/>
            <a:r>
              <a:rPr lang="ru-RU" sz="2000" dirty="0"/>
              <a:t>- Конкурс поэтов</a:t>
            </a:r>
          </a:p>
          <a:p>
            <a:pPr algn="just"/>
            <a:r>
              <a:rPr lang="ru-RU" sz="2000" dirty="0"/>
              <a:t>- Создание поэтических сборников о родном рае</a:t>
            </a:r>
          </a:p>
          <a:p>
            <a:pPr algn="just"/>
            <a:r>
              <a:rPr lang="ru-RU" sz="2000" dirty="0"/>
              <a:t>- Участие в праздниках литературного творчества разных уровней от школьного до регионального</a:t>
            </a:r>
          </a:p>
          <a:p>
            <a:pPr algn="just"/>
            <a:r>
              <a:rPr lang="ru-RU" sz="2000" dirty="0"/>
              <a:t>-   Посещение спектаклей театров города Томска</a:t>
            </a:r>
          </a:p>
          <a:p>
            <a:pPr algn="just"/>
            <a:r>
              <a:rPr lang="ru-RU" sz="2000" dirty="0"/>
              <a:t>-Экскурсии по городу</a:t>
            </a:r>
          </a:p>
          <a:p>
            <a:pPr algn="just"/>
            <a:r>
              <a:rPr lang="ru-RU" sz="2000" dirty="0"/>
              <a:t>-Экскурсии в музеи города (например, Музей славянской мифологии)</a:t>
            </a:r>
          </a:p>
          <a:p>
            <a:pPr algn="just"/>
            <a:r>
              <a:rPr lang="ru-RU" sz="2000" dirty="0"/>
              <a:t>2. Кружок по русскому языку «Калейдоскоп наук Лингвистики» </a:t>
            </a:r>
          </a:p>
          <a:p>
            <a:pPr algn="just"/>
            <a:r>
              <a:rPr lang="ru-RU" sz="2000" dirty="0"/>
              <a:t>3. Научно-практические конференции (от школьного до </a:t>
            </a:r>
          </a:p>
          <a:p>
            <a:pPr algn="just"/>
            <a:r>
              <a:rPr lang="ru-RU" sz="2000" dirty="0"/>
              <a:t>Международного уровней)</a:t>
            </a:r>
          </a:p>
          <a:p>
            <a:pPr algn="just"/>
            <a:r>
              <a:rPr lang="ru-RU" sz="2000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0125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1"/>
            <a:ext cx="7886700" cy="489654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400" dirty="0" smtClean="0"/>
              <a:t>4. Конкурс на самого внимательного читателя произведений …</a:t>
            </a:r>
          </a:p>
          <a:p>
            <a:pPr algn="just"/>
            <a:r>
              <a:rPr lang="ru-RU" sz="2400" dirty="0" smtClean="0"/>
              <a:t>5. Викторины, кроссворды   </a:t>
            </a:r>
          </a:p>
          <a:p>
            <a:pPr algn="just"/>
            <a:r>
              <a:rPr lang="ru-RU" sz="2400" dirty="0" smtClean="0"/>
              <a:t>6. Конкурсы чтецов  «Я узнаю в тебе мою Россию» </a:t>
            </a:r>
          </a:p>
          <a:p>
            <a:pPr algn="just"/>
            <a:r>
              <a:rPr lang="ru-RU" sz="2400" dirty="0" smtClean="0"/>
              <a:t>7. Литературные гонки «Книжный эрудит»,  книжный развал «Дарение книг», книжные полки «</a:t>
            </a:r>
            <a:r>
              <a:rPr lang="ru-RU" sz="2400" dirty="0" err="1" smtClean="0"/>
              <a:t>Буккроссинг</a:t>
            </a:r>
            <a:r>
              <a:rPr lang="ru-RU" sz="2400" dirty="0" smtClean="0"/>
              <a:t>»  (под </a:t>
            </a:r>
            <a:r>
              <a:rPr lang="ru-RU" sz="2400" dirty="0" err="1" smtClean="0"/>
              <a:t>буккроссингом</a:t>
            </a:r>
            <a:r>
              <a:rPr lang="ru-RU" sz="2400" dirty="0" smtClean="0"/>
              <a:t> подразумевается любой свободный обмен книгами в публичных местах)</a:t>
            </a:r>
          </a:p>
          <a:p>
            <a:pPr algn="just"/>
            <a:r>
              <a:rPr lang="ru-RU" sz="2400" dirty="0" smtClean="0"/>
              <a:t>8. Отчетный концерт, презентации собственного творчества (сборник </a:t>
            </a:r>
            <a:r>
              <a:rPr lang="ru-RU" sz="2400" dirty="0" err="1" smtClean="0"/>
              <a:t>Касинской</a:t>
            </a:r>
            <a:r>
              <a:rPr lang="ru-RU" sz="2400" dirty="0" smtClean="0"/>
              <a:t> О. 7а класс «Художница Осень»)</a:t>
            </a:r>
          </a:p>
          <a:p>
            <a:pPr algn="just"/>
            <a:r>
              <a:rPr lang="ru-RU" sz="2400" dirty="0" smtClean="0"/>
              <a:t>9. Конкурсы сочинений,  читательские дневники</a:t>
            </a:r>
          </a:p>
          <a:p>
            <a:pPr algn="just"/>
            <a:r>
              <a:rPr lang="ru-RU" sz="2400" dirty="0" smtClean="0"/>
              <a:t>10. Читательские    конференции </a:t>
            </a:r>
          </a:p>
          <a:p>
            <a:pPr algn="just"/>
            <a:r>
              <a:rPr lang="ru-RU" sz="2400" dirty="0" smtClean="0"/>
              <a:t>11. Лингвистические забеги на уроках русского языка п краеведческим материалам</a:t>
            </a:r>
          </a:p>
          <a:p>
            <a:pPr algn="just"/>
            <a:r>
              <a:rPr lang="ru-RU" sz="2400" dirty="0" smtClean="0"/>
              <a:t>12. Брифли о произведениях (краткое содержание  книг)  </a:t>
            </a:r>
          </a:p>
          <a:p>
            <a:pPr algn="just"/>
            <a:r>
              <a:rPr lang="ru-RU" sz="2400" dirty="0" smtClean="0"/>
              <a:t>13. Нон – </a:t>
            </a:r>
            <a:r>
              <a:rPr lang="ru-RU" sz="2400" dirty="0" err="1" smtClean="0"/>
              <a:t>фикшн</a:t>
            </a:r>
            <a:r>
              <a:rPr lang="ru-RU" sz="2400" dirty="0" smtClean="0"/>
              <a:t> по произведениям (Нон-фикшн – термин, обозначающий все произведения нехудожественной, прикладной литературы.)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3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" y="124349"/>
            <a:ext cx="9047689" cy="6706761"/>
          </a:xfrm>
        </p:spPr>
      </p:pic>
    </p:spTree>
    <p:extLst>
      <p:ext uri="{BB962C8B-B14F-4D97-AF65-F5344CB8AC3E}">
        <p14:creationId xmlns:p14="http://schemas.microsoft.com/office/powerpoint/2010/main" val="595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7" y="3501231"/>
            <a:ext cx="1038225" cy="10001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745507" y="1484784"/>
            <a:ext cx="7652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59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>
                <a:solidFill>
                  <a:srgbClr val="92D050"/>
                </a:solidFill>
              </a:rPr>
              <a:t>«</a:t>
            </a:r>
            <a:r>
              <a:rPr lang="ru-RU" b="1" dirty="0">
                <a:solidFill>
                  <a:srgbClr val="92D050"/>
                </a:solidFill>
              </a:rPr>
              <a:t>Моя Сибирь»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3897051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Свои цветы. Своя полынь. </a:t>
            </a:r>
          </a:p>
          <a:p>
            <a:r>
              <a:rPr lang="ru-RU" sz="2000" b="1" dirty="0">
                <a:latin typeface="Monotype Corsiva" pitchFamily="66" charset="0"/>
              </a:rPr>
              <a:t>И те иртышские рассветы. </a:t>
            </a:r>
          </a:p>
          <a:p>
            <a:r>
              <a:rPr lang="ru-RU" sz="2000" b="1" dirty="0">
                <a:latin typeface="Monotype Corsiva" pitchFamily="66" charset="0"/>
              </a:rPr>
              <a:t>И та байкальская </a:t>
            </a:r>
            <a:r>
              <a:rPr lang="ru-RU" sz="2000" b="1" dirty="0" err="1">
                <a:latin typeface="Monotype Corsiva" pitchFamily="66" charset="0"/>
              </a:rPr>
              <a:t>глубынь</a:t>
            </a:r>
            <a:r>
              <a:rPr lang="ru-RU" sz="2000" b="1" dirty="0">
                <a:latin typeface="Monotype Corsiva" pitchFamily="66" charset="0"/>
              </a:rPr>
              <a:t>.</a:t>
            </a:r>
          </a:p>
          <a:p>
            <a:r>
              <a:rPr lang="ru-RU" sz="2000" b="1" dirty="0">
                <a:latin typeface="Monotype Corsiva" pitchFamily="66" charset="0"/>
              </a:rPr>
              <a:t>И тот размах, что чтится свято. </a:t>
            </a:r>
          </a:p>
          <a:p>
            <a:r>
              <a:rPr lang="ru-RU" sz="2000" b="1" dirty="0">
                <a:latin typeface="Monotype Corsiva" pitchFamily="66" charset="0"/>
              </a:rPr>
              <a:t>И честь в чести. Таков закон. </a:t>
            </a:r>
          </a:p>
          <a:p>
            <a:r>
              <a:rPr lang="ru-RU" sz="2000" b="1" dirty="0">
                <a:latin typeface="Monotype Corsiva" pitchFamily="66" charset="0"/>
              </a:rPr>
              <a:t>И я горжусь, что был когда-то </a:t>
            </a:r>
          </a:p>
          <a:p>
            <a:r>
              <a:rPr lang="ru-RU" sz="2000" b="1" dirty="0">
                <a:latin typeface="Monotype Corsiva" pitchFamily="66" charset="0"/>
              </a:rPr>
              <a:t>Сибирской женщиной рожден.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033" y="1412776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Не смена верст. Не их повтор. </a:t>
            </a:r>
          </a:p>
          <a:p>
            <a:r>
              <a:rPr lang="ru-RU" sz="2000" b="1" dirty="0">
                <a:latin typeface="Monotype Corsiva" pitchFamily="66" charset="0"/>
              </a:rPr>
              <a:t>Нет, тут всему первооснова — </a:t>
            </a:r>
          </a:p>
          <a:p>
            <a:r>
              <a:rPr lang="ru-RU" sz="2000" b="1" dirty="0">
                <a:latin typeface="Monotype Corsiva" pitchFamily="66" charset="0"/>
              </a:rPr>
              <a:t>Душа! А уж потом — простор.</a:t>
            </a:r>
          </a:p>
          <a:p>
            <a:r>
              <a:rPr lang="ru-RU" sz="2000" b="1" dirty="0">
                <a:latin typeface="Monotype Corsiva" pitchFamily="66" charset="0"/>
              </a:rPr>
              <a:t>А уж потом — земли </a:t>
            </a:r>
            <a:r>
              <a:rPr lang="ru-RU" sz="2000" b="1" dirty="0" err="1">
                <a:latin typeface="Monotype Corsiva" pitchFamily="66" charset="0"/>
              </a:rPr>
              <a:t>светанье</a:t>
            </a:r>
            <a:r>
              <a:rPr lang="ru-RU" sz="2000" b="1" dirty="0">
                <a:latin typeface="Monotype Corsiva" pitchFamily="66" charset="0"/>
              </a:rPr>
              <a:t>. </a:t>
            </a:r>
          </a:p>
          <a:p>
            <a:r>
              <a:rPr lang="ru-RU" sz="2000" b="1" dirty="0" err="1">
                <a:latin typeface="Monotype Corsiva" pitchFamily="66" charset="0"/>
              </a:rPr>
              <a:t>Снежинь</a:t>
            </a:r>
            <a:r>
              <a:rPr lang="ru-RU" sz="2000" b="1" dirty="0">
                <a:latin typeface="Monotype Corsiva" pitchFamily="66" charset="0"/>
              </a:rPr>
              <a:t>. И кедры-крепыши. </a:t>
            </a:r>
          </a:p>
          <a:p>
            <a:r>
              <a:rPr lang="ru-RU" sz="2000" b="1" dirty="0">
                <a:latin typeface="Monotype Corsiva" pitchFamily="66" charset="0"/>
              </a:rPr>
              <a:t>Сибирь — не просто расстоянье, </a:t>
            </a:r>
          </a:p>
          <a:p>
            <a:r>
              <a:rPr lang="ru-RU" sz="2000" b="1" dirty="0">
                <a:latin typeface="Monotype Corsiva" pitchFamily="66" charset="0"/>
              </a:rPr>
              <a:t>А состояние души!</a:t>
            </a:r>
          </a:p>
          <a:p>
            <a:r>
              <a:rPr lang="ru-RU" sz="2000" b="1" dirty="0">
                <a:latin typeface="Monotype Corsiva" pitchFamily="66" charset="0"/>
              </a:rPr>
              <a:t>А у нее свои приметы </a:t>
            </a:r>
          </a:p>
        </p:txBody>
      </p:sp>
      <p:pic>
        <p:nvPicPr>
          <p:cNvPr id="1026" name="Picture 2" descr="C:\Users\Степан\Desktop\zima-sibi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610" y="1550198"/>
            <a:ext cx="4486012" cy="22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тепан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21" y="3764448"/>
            <a:ext cx="4486012" cy="2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0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84" y="1988840"/>
            <a:ext cx="8229600" cy="6125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latin typeface="Monotype Corsiva" pitchFamily="66" charset="0"/>
              </a:rPr>
              <a:t>«Сибирь не просто расстоянье, а состояние души…»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8" y="2840284"/>
            <a:ext cx="4057451" cy="34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тепан\Desktop\kedr-photo-big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3" y="0"/>
            <a:ext cx="10810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Ария - Мания _еличия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72000" y="32131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7930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" y="116632"/>
            <a:ext cx="2880320" cy="39027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06020"/>
            <a:ext cx="3703188" cy="2626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0"/>
            <a:ext cx="3828754" cy="55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52" y="698425"/>
            <a:ext cx="8229600" cy="1143000"/>
          </a:xfrm>
        </p:spPr>
        <p:txBody>
          <a:bodyPr/>
          <a:lstStyle/>
          <a:p>
            <a:r>
              <a:rPr lang="en-US" dirty="0" err="1" smtClean="0"/>
              <a:t>FishBone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20457988">
            <a:off x="4516681" y="2188719"/>
            <a:ext cx="2862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Постоянные эпитеты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Inina\Desktop\IqMlt1bd7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60" y="2943420"/>
            <a:ext cx="3035300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544179">
            <a:off x="4354321" y="4260169"/>
            <a:ext cx="230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Прием контраста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979332">
            <a:off x="3251092" y="4575124"/>
            <a:ext cx="305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Добро побеждает зло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100476">
            <a:off x="3111827" y="2082249"/>
            <a:ext cx="283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Добрые и злые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герои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nina\Desktop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книг о природе: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ÐÐ¾ÑÐ¾Ð¶ÐµÐµ Ð¸Ð·Ð¾Ð±ÑÐ°Ð¶ÐµÐ½Ð¸Ð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6887"/>
            <a:ext cx="3945540" cy="241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1" y="2575347"/>
            <a:ext cx="3845756" cy="257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844" y="3835152"/>
            <a:ext cx="3246697" cy="243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3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</TotalTime>
  <Words>899</Words>
  <Application>Microsoft Office PowerPoint</Application>
  <PresentationFormat>Экран (4:3)</PresentationFormat>
  <Paragraphs>128</Paragraphs>
  <Slides>33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Организация работы с текстом рассказа-сказки Шишкова В.Я. </vt:lpstr>
      <vt:lpstr>Презентация PowerPoint</vt:lpstr>
      <vt:lpstr>Сибирь в произведениях  В. Я. Шишкова.  Рассказ-сказка «Кедр»</vt:lpstr>
      <vt:lpstr>«Моя Сибирь»          </vt:lpstr>
      <vt:lpstr>«Сибирь не просто расстоянье, а состояние души…»  </vt:lpstr>
      <vt:lpstr>Презентация PowerPoint</vt:lpstr>
      <vt:lpstr>Презентация PowerPoint</vt:lpstr>
      <vt:lpstr>FishBone</vt:lpstr>
      <vt:lpstr>Выставка книг о природе: </vt:lpstr>
      <vt:lpstr>Вячеслав Яковлевич Шишков</vt:lpstr>
      <vt:lpstr>Немного о Шишкове В.Я.</vt:lpstr>
      <vt:lpstr>Презентация PowerPoint</vt:lpstr>
      <vt:lpstr>Задание для 1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«Сибирь не просто расстоянье, а состояние души…»  </vt:lpstr>
      <vt:lpstr>Презентация PowerPoint</vt:lpstr>
      <vt:lpstr>Домашнее задание!!!</vt:lpstr>
      <vt:lpstr>Краеведческие блоки образования</vt:lpstr>
      <vt:lpstr>Формы внеурочной деятельности по краеведению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</dc:creator>
  <cp:lastModifiedBy>Пользователь</cp:lastModifiedBy>
  <cp:revision>53</cp:revision>
  <dcterms:created xsi:type="dcterms:W3CDTF">2019-01-09T11:48:42Z</dcterms:created>
  <dcterms:modified xsi:type="dcterms:W3CDTF">2019-08-22T11:56:08Z</dcterms:modified>
</cp:coreProperties>
</file>