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57" r:id="rId4"/>
    <p:sldId id="265" r:id="rId5"/>
    <p:sldId id="268" r:id="rId6"/>
    <p:sldId id="260" r:id="rId7"/>
    <p:sldId id="267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88E0-F5D6-40D5-8DE2-1B9B162DB9D8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8149-FEBF-443B-831E-8E17B2113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8149-FEBF-443B-831E-8E17B2113E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67E39F-0B24-450B-BAA9-F5007781038C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9B069B-7361-4EAD-8D3E-B7EE9A91CF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gi157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/>
          </a:bodyPr>
          <a:lstStyle/>
          <a:p>
            <a:pPr algn="ctr"/>
            <a:r>
              <a:rPr lang="ru-RU" sz="1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effectLst/>
              </a:rPr>
            </a:br>
            <a:r>
              <a:rPr lang="ru-RU" sz="1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effectLst/>
              </a:rPr>
            </a:br>
            <a:r>
              <a:rPr lang="ru-RU" sz="1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МЕТОДИЧЕСКИЕ ПОДХОДЫ К ИЗУЧЕНИЮ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ХУДОЖЕСТВЕННЫХ </a:t>
            </a:r>
            <a:r>
              <a:rPr lang="ru-RU" sz="2400" dirty="0">
                <a:solidFill>
                  <a:srgbClr val="C00000"/>
                </a:solidFill>
                <a:effectLst/>
              </a:rPr>
              <a:t>ПРОИЗВЕДЕНИЙ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400" dirty="0">
                <a:solidFill>
                  <a:srgbClr val="C00000"/>
                </a:solidFill>
                <a:effectLst/>
              </a:rPr>
              <a:t>КУРСЕ «ЛИТЕРАТУРНОЕ КРАЕВЕДЕНИЕ»</a:t>
            </a:r>
            <a:r>
              <a:rPr lang="ru-RU" sz="1200" dirty="0">
                <a:solidFill>
                  <a:srgbClr val="C00000"/>
                </a:solidFill>
                <a:effectLst/>
              </a:rPr>
              <a:t/>
            </a:r>
            <a:br>
              <a:rPr lang="ru-RU" sz="1200" dirty="0">
                <a:solidFill>
                  <a:srgbClr val="C00000"/>
                </a:solidFill>
                <a:effectLst/>
              </a:rPr>
            </a:br>
            <a:r>
              <a:rPr lang="ru-RU" sz="12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200" dirty="0" smtClean="0">
                <a:solidFill>
                  <a:srgbClr val="C00000"/>
                </a:solidFill>
                <a:effectLst/>
              </a:rPr>
            </a:br>
            <a:r>
              <a:rPr lang="ru-RU" sz="1200" b="0" dirty="0">
                <a:solidFill>
                  <a:srgbClr val="C00000"/>
                </a:solidFill>
                <a:effectLst/>
              </a:rPr>
              <a:t/>
            </a:r>
            <a:br>
              <a:rPr lang="ru-RU" sz="1200" b="0" dirty="0">
                <a:solidFill>
                  <a:srgbClr val="C00000"/>
                </a:solidFill>
                <a:effectLst/>
              </a:rPr>
            </a:br>
            <a:r>
              <a:rPr lang="ru-RU" sz="1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000" b="0" dirty="0" smtClean="0">
                <a:solidFill>
                  <a:schemeClr val="tx1"/>
                </a:solidFill>
                <a:effectLst/>
              </a:rPr>
            </a:br>
            <a:endParaRPr lang="ru-RU" sz="1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12961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Г.И. Карташова,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учитель русского языка и литературы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МАОУ СОШ № 12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nastol.com.ua/large/201310/63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550196" cy="2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rgbClr val="C00000"/>
                </a:solidFill>
                <a:effectLst/>
              </a:rPr>
              <a:t>Электронный ресурс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C00000"/>
                </a:solidFill>
                <a:effectLst/>
              </a:rPr>
            </a:br>
            <a:r>
              <a:rPr lang="ru-RU" sz="2800" b="0" dirty="0" smtClean="0">
                <a:solidFill>
                  <a:srgbClr val="C00000"/>
                </a:solidFill>
                <a:effectLst/>
              </a:rPr>
              <a:t>«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Литературное краеведение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»</a:t>
            </a:r>
            <a:br>
              <a:rPr lang="ru-RU" sz="2800" b="0" dirty="0" smtClean="0">
                <a:solidFill>
                  <a:srgbClr val="C00000"/>
                </a:solidFill>
                <a:effectLst/>
              </a:rPr>
            </a:br>
            <a:r>
              <a:rPr lang="en-US" sz="2800" dirty="0" err="1" smtClean="0">
                <a:solidFill>
                  <a:srgbClr val="C00000"/>
                </a:solidFill>
                <a:effectLst/>
              </a:rPr>
              <a:t>lktomsk</a:t>
            </a:r>
            <a:r>
              <a:rPr lang="ru-RU" sz="2800" dirty="0">
                <a:solidFill>
                  <a:srgbClr val="C00000"/>
                </a:solidFill>
                <a:effectLst/>
              </a:rPr>
              <a:t>.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ucoz</a:t>
            </a:r>
            <a:r>
              <a:rPr lang="ru-RU" sz="2800" dirty="0">
                <a:solidFill>
                  <a:srgbClr val="C00000"/>
                </a:solidFill>
                <a:effectLst/>
              </a:rPr>
              <a:t>.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net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en-US" sz="2800" u="sng" dirty="0" err="1">
                <a:effectLst/>
                <a:hlinkClick r:id="rId2"/>
              </a:rPr>
              <a:t>kgi</a:t>
            </a:r>
            <a:r>
              <a:rPr lang="ru-RU" sz="2800" u="sng" dirty="0">
                <a:effectLst/>
                <a:hlinkClick r:id="rId2"/>
              </a:rPr>
              <a:t>157@</a:t>
            </a:r>
            <a:r>
              <a:rPr lang="en-US" sz="2800" u="sng" dirty="0">
                <a:effectLst/>
                <a:hlinkClick r:id="rId2"/>
              </a:rPr>
              <a:t>mail</a:t>
            </a:r>
            <a:r>
              <a:rPr lang="ru-RU" sz="2800" u="sng" dirty="0">
                <a:effectLst/>
                <a:hlinkClick r:id="rId2"/>
              </a:rPr>
              <a:t>.</a:t>
            </a:r>
            <a:r>
              <a:rPr lang="en-US" sz="2800" u="sng" dirty="0" err="1">
                <a:effectLst/>
                <a:hlinkClick r:id="rId2"/>
              </a:rPr>
              <a:t>ru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45365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D:\Фотографии\Март 2019\20190208_143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4275" r="5433" b="20463"/>
          <a:stretch/>
        </p:blipFill>
        <p:spPr bwMode="auto">
          <a:xfrm>
            <a:off x="2267744" y="4293096"/>
            <a:ext cx="4598633" cy="19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графии\Фото ватцап январь 2019\IMG-20181108-WA0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819" r="-1"/>
          <a:stretch/>
        </p:blipFill>
        <p:spPr bwMode="auto">
          <a:xfrm>
            <a:off x="4788024" y="1988840"/>
            <a:ext cx="35479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графии\Март 2019\20190207_1341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16441" r="2325"/>
          <a:stretch/>
        </p:blipFill>
        <p:spPr bwMode="auto">
          <a:xfrm>
            <a:off x="607611" y="1988840"/>
            <a:ext cx="3672409" cy="20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rgbClr val="C00000"/>
                </a:solidFill>
                <a:effectLst/>
              </a:rPr>
              <a:t>Система методических подходов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C00000"/>
                </a:solidFill>
                <a:effectLst/>
              </a:rPr>
            </a:br>
            <a:r>
              <a:rPr lang="ru-RU" sz="2800" b="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курсе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«Литературное краеведение»</a:t>
            </a:r>
            <a:endParaRPr lang="ru-RU" sz="2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/>
              <a:t>Аксиологический </a:t>
            </a:r>
          </a:p>
          <a:p>
            <a:r>
              <a:rPr lang="ru-RU" sz="3300" b="1" dirty="0" smtClean="0"/>
              <a:t>Культурологический </a:t>
            </a:r>
          </a:p>
          <a:p>
            <a:r>
              <a:rPr lang="ru-RU" sz="3300" b="1" dirty="0" smtClean="0"/>
              <a:t>Диалогический </a:t>
            </a:r>
          </a:p>
          <a:p>
            <a:r>
              <a:rPr lang="ru-RU" sz="3300" b="1" dirty="0" smtClean="0"/>
              <a:t>Системно-</a:t>
            </a:r>
            <a:r>
              <a:rPr lang="ru-RU" sz="3300" b="1" dirty="0" err="1" smtClean="0"/>
              <a:t>деятельностный</a:t>
            </a:r>
            <a:r>
              <a:rPr lang="ru-RU" sz="3300" b="1" dirty="0" smtClean="0"/>
              <a:t> </a:t>
            </a:r>
          </a:p>
          <a:p>
            <a:r>
              <a:rPr lang="ru-RU" sz="3300" b="1" dirty="0" smtClean="0"/>
              <a:t>Личностно-развивающий </a:t>
            </a:r>
          </a:p>
          <a:p>
            <a:r>
              <a:rPr lang="ru-RU" sz="3300" b="1" dirty="0" smtClean="0"/>
              <a:t>Средовой </a:t>
            </a:r>
            <a:r>
              <a:rPr lang="ru-RU" sz="3300" b="1" dirty="0"/>
              <a:t>подход</a:t>
            </a:r>
            <a:endParaRPr lang="ru-RU" sz="3300" dirty="0"/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рамках изучения курса «Литературное </a:t>
            </a:r>
            <a:r>
              <a:rPr lang="ru-RU" sz="3300" dirty="0" smtClean="0"/>
              <a:t>краеведение» </a:t>
            </a:r>
            <a:r>
              <a:rPr lang="ru-RU" sz="3300" dirty="0"/>
              <a:t>возможно также использовать и другие подходы, описанные в педагогике: </a:t>
            </a:r>
            <a:endParaRPr lang="ru-RU" sz="3300" dirty="0" smtClean="0"/>
          </a:p>
          <a:p>
            <a:r>
              <a:rPr lang="ru-RU" sz="3300" dirty="0" err="1" smtClean="0"/>
              <a:t>компетентностный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проблемно-ориентированный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коммуникативный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игровой </a:t>
            </a:r>
            <a:r>
              <a:rPr lang="ru-RU" sz="3300" dirty="0"/>
              <a:t>и др.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Условием </a:t>
            </a:r>
            <a:r>
              <a:rPr lang="ru-RU" sz="3300" dirty="0"/>
              <a:t>успешности выбора подходов является оптимальный синтез существующих подходов и адекватность содержанию курса.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  <a:effectLst/>
              </a:rPr>
              <a:t>4 этапа анализа литературного произведения </a:t>
            </a:r>
            <a:br>
              <a:rPr lang="ru-RU" sz="2400" b="0" dirty="0" smtClean="0">
                <a:solidFill>
                  <a:srgbClr val="C00000"/>
                </a:solidFill>
                <a:effectLst/>
              </a:rPr>
            </a:br>
            <a:r>
              <a:rPr lang="ru-RU" sz="2400" b="0" dirty="0" smtClean="0">
                <a:solidFill>
                  <a:srgbClr val="C00000"/>
                </a:solidFill>
                <a:effectLst/>
              </a:rPr>
              <a:t>на основе ценностно-ориентированного подхода</a:t>
            </a:r>
            <a:br>
              <a:rPr lang="ru-RU" sz="2400" b="0" dirty="0" smtClean="0">
                <a:solidFill>
                  <a:srgbClr val="C00000"/>
                </a:solidFill>
                <a:effectLst/>
              </a:rPr>
            </a:br>
            <a:r>
              <a:rPr lang="ru-RU" sz="2400" b="0" dirty="0" smtClean="0">
                <a:solidFill>
                  <a:srgbClr val="C00000"/>
                </a:solidFill>
                <a:effectLst/>
              </a:rPr>
              <a:t>(рассказ А.П. Чехова «Мальчики») </a:t>
            </a:r>
            <a:endParaRPr lang="ru-RU" sz="2400" b="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41834"/>
              </p:ext>
            </p:extLst>
          </p:nvPr>
        </p:nvGraphicFramePr>
        <p:xfrm>
          <a:off x="611560" y="2132855"/>
          <a:ext cx="7992888" cy="3744417"/>
        </p:xfrm>
        <a:graphic>
          <a:graphicData uri="http://schemas.openxmlformats.org/drawingml/2006/table">
            <a:tbl>
              <a:tblPr firstRow="1" firstCol="1" bandRow="1"/>
              <a:tblGrid>
                <a:gridCol w="4195544"/>
                <a:gridCol w="3797344"/>
              </a:tblGrid>
              <a:tr h="74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Определение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(понятийный уровень);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Время, лингвистическая работа,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фотографий, книг, коллекции вещей «В Америку!»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Оценка ценностей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(нравственный уровень)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пейзаж, интерьер, портреты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персонажей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композиция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идея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Библейский сюжет блудного сына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Привлечение субъектного опыта;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задание: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«Кого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персонажей Вы хотели бы видеть среди своих друзей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Реализация ценностей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поступке)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 из жизни А.П. Чехова (поездка на Сахалин) Свои поступки 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93775" y="2649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rgbClr val="C00000"/>
                </a:solidFill>
                <a:effectLst/>
              </a:rPr>
              <a:t>«В чем сила женщины?»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C00000"/>
                </a:solidFill>
                <a:effectLst/>
              </a:rPr>
            </a:br>
            <a:r>
              <a:rPr lang="ru-RU" sz="2800" b="0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По повести М.Л. </a:t>
            </a:r>
            <a:r>
              <a:rPr lang="ru-RU" sz="2800" b="0" dirty="0" err="1">
                <a:solidFill>
                  <a:srgbClr val="C00000"/>
                </a:solidFill>
                <a:effectLst/>
              </a:rPr>
              <a:t>Халфиной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 «Мачеха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»)</a:t>
            </a:r>
            <a:endParaRPr lang="ru-RU" sz="2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82453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57069"/>
              </p:ext>
            </p:extLst>
          </p:nvPr>
        </p:nvGraphicFramePr>
        <p:xfrm>
          <a:off x="1189038" y="1820863"/>
          <a:ext cx="6765925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6765336" imgH="3215479" progId="Word.Document.12">
                  <p:embed/>
                </p:oleObj>
              </mc:Choice>
              <mc:Fallback>
                <p:oleObj name="Документ" r:id="rId3" imgW="6765336" imgH="3215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9038" y="1820863"/>
                        <a:ext cx="6765925" cy="321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549" r="7241"/>
          <a:stretch/>
        </p:blipFill>
        <p:spPr bwMode="auto">
          <a:xfrm rot="258313">
            <a:off x="3513478" y="3256225"/>
            <a:ext cx="1572230" cy="25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rgbClr val="C00000"/>
                </a:solidFill>
                <a:effectLst/>
              </a:rPr>
              <a:t>Система методических подходов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C00000"/>
                </a:solidFill>
                <a:effectLst/>
              </a:rPr>
            </a:br>
            <a:r>
              <a:rPr lang="ru-RU" sz="2800" b="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курсе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«Литературное краеведение»</a:t>
            </a:r>
            <a:endParaRPr lang="ru-RU" sz="2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/>
              <a:t>Аксиологический </a:t>
            </a:r>
          </a:p>
          <a:p>
            <a:r>
              <a:rPr lang="ru-RU" sz="3300" b="1" dirty="0" smtClean="0"/>
              <a:t>Культурологический </a:t>
            </a:r>
          </a:p>
          <a:p>
            <a:r>
              <a:rPr lang="ru-RU" sz="3300" b="1" dirty="0" smtClean="0"/>
              <a:t>Диалогический </a:t>
            </a:r>
          </a:p>
          <a:p>
            <a:r>
              <a:rPr lang="ru-RU" sz="3300" b="1" dirty="0" smtClean="0"/>
              <a:t>Системно-</a:t>
            </a:r>
            <a:r>
              <a:rPr lang="ru-RU" sz="3300" b="1" dirty="0" err="1" smtClean="0"/>
              <a:t>деятельностный</a:t>
            </a:r>
            <a:r>
              <a:rPr lang="ru-RU" sz="3300" b="1" dirty="0" smtClean="0"/>
              <a:t> </a:t>
            </a:r>
          </a:p>
          <a:p>
            <a:r>
              <a:rPr lang="ru-RU" sz="3300" b="1" dirty="0" smtClean="0"/>
              <a:t>Личностно-развивающий </a:t>
            </a:r>
          </a:p>
          <a:p>
            <a:r>
              <a:rPr lang="ru-RU" sz="3300" b="1" dirty="0" smtClean="0"/>
              <a:t>Средовой </a:t>
            </a:r>
            <a:r>
              <a:rPr lang="ru-RU" sz="3300" b="1" dirty="0"/>
              <a:t>подход</a:t>
            </a:r>
            <a:endParaRPr lang="ru-RU" sz="3300" dirty="0"/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рамках изучения курса «Литературное </a:t>
            </a:r>
            <a:r>
              <a:rPr lang="ru-RU" sz="3300" dirty="0" smtClean="0"/>
              <a:t>краеведение» </a:t>
            </a:r>
            <a:r>
              <a:rPr lang="ru-RU" sz="3300" dirty="0"/>
              <a:t>возможно также использовать и другие подходы, описанные в педагогике: </a:t>
            </a:r>
            <a:endParaRPr lang="ru-RU" sz="3300" dirty="0" smtClean="0"/>
          </a:p>
          <a:p>
            <a:r>
              <a:rPr lang="ru-RU" sz="3300" dirty="0" err="1" smtClean="0"/>
              <a:t>компетентностный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проблемно-ориентированный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коммуникативный</a:t>
            </a:r>
            <a:r>
              <a:rPr lang="ru-RU" sz="3300" dirty="0"/>
              <a:t>, </a:t>
            </a:r>
            <a:endParaRPr lang="ru-RU" sz="3300" dirty="0" smtClean="0"/>
          </a:p>
          <a:p>
            <a:r>
              <a:rPr lang="ru-RU" sz="3300" dirty="0" smtClean="0"/>
              <a:t>игровой </a:t>
            </a:r>
            <a:r>
              <a:rPr lang="ru-RU" sz="3300" dirty="0"/>
              <a:t>и др.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Условием </a:t>
            </a:r>
            <a:r>
              <a:rPr lang="ru-RU" sz="3300" dirty="0"/>
              <a:t>успешности выбора подходов является оптимальный синтез существующих подходов и адекватность содержанию курса.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  <a:effectLst/>
              </a:rPr>
              <a:t>Программа курса внеурочной деятельности «Литературное краеведение»</a:t>
            </a:r>
            <a:endParaRPr lang="ru-RU" sz="24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7525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Блочная подача материала:</a:t>
            </a:r>
          </a:p>
          <a:p>
            <a:pPr marL="0" indent="0">
              <a:buNone/>
            </a:pPr>
            <a:r>
              <a:rPr lang="ru-RU" sz="1800" b="1" dirty="0" smtClean="0"/>
              <a:t>1год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u="sng" dirty="0" smtClean="0"/>
              <a:t>«Сказочный город»: </a:t>
            </a:r>
            <a:r>
              <a:rPr lang="ru-RU" sz="1800" dirty="0" smtClean="0"/>
              <a:t>(Легенды </a:t>
            </a:r>
            <a:r>
              <a:rPr lang="ru-RU" sz="1800" dirty="0" err="1" smtClean="0"/>
              <a:t>Н.Татаурова</a:t>
            </a:r>
            <a:r>
              <a:rPr lang="ru-RU" sz="1800" dirty="0" smtClean="0"/>
              <a:t>, </a:t>
            </a:r>
            <a:r>
              <a:rPr lang="ru-RU" sz="1800" dirty="0" err="1" smtClean="0"/>
              <a:t>А.Волков</a:t>
            </a:r>
            <a:r>
              <a:rPr lang="ru-RU" sz="1800" dirty="0" smtClean="0"/>
              <a:t>, сказки </a:t>
            </a:r>
            <a:r>
              <a:rPr lang="ru-RU" sz="1800" dirty="0" err="1" smtClean="0"/>
              <a:t>Т.Мейко</a:t>
            </a:r>
            <a:r>
              <a:rPr lang="ru-RU" sz="1800" dirty="0" smtClean="0"/>
              <a:t>, В. Шишков «Кедр»);</a:t>
            </a:r>
          </a:p>
          <a:p>
            <a:pPr marL="0" indent="0">
              <a:buNone/>
            </a:pPr>
            <a:r>
              <a:rPr lang="ru-RU" sz="1800" u="sng" dirty="0" smtClean="0"/>
              <a:t>«Следствие ведут </a:t>
            </a:r>
            <a:r>
              <a:rPr lang="ru-RU" sz="1800" u="sng" dirty="0" err="1" smtClean="0"/>
              <a:t>томичи</a:t>
            </a:r>
            <a:r>
              <a:rPr lang="ru-RU" sz="1800" u="sng" dirty="0" smtClean="0"/>
              <a:t>»: </a:t>
            </a:r>
            <a:r>
              <a:rPr lang="ru-RU" sz="1800" dirty="0" smtClean="0"/>
              <a:t>Р. </a:t>
            </a:r>
            <a:r>
              <a:rPr lang="ru-RU" sz="1800" dirty="0" err="1" smtClean="0"/>
              <a:t>Кошурникова</a:t>
            </a:r>
            <a:r>
              <a:rPr lang="ru-RU" sz="1800" dirty="0" smtClean="0"/>
              <a:t> «Следствие по всем правилам», Не-Крестовский «Томские трущобы», архив;</a:t>
            </a:r>
          </a:p>
          <a:p>
            <a:pPr marL="0" indent="0">
              <a:buNone/>
            </a:pPr>
            <a:r>
              <a:rPr lang="ru-RU" sz="1800" u="sng" dirty="0" smtClean="0"/>
              <a:t>«Путешествие во времени» </a:t>
            </a:r>
            <a:r>
              <a:rPr lang="ru-RU" sz="1800" dirty="0" smtClean="0"/>
              <a:t>(русские писатели в Томске)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2 года</a:t>
            </a:r>
          </a:p>
          <a:p>
            <a:pPr marL="0" indent="0">
              <a:buNone/>
            </a:pPr>
            <a:r>
              <a:rPr lang="ru-RU" sz="1800" u="sng" dirty="0" smtClean="0"/>
              <a:t>Томск в </a:t>
            </a:r>
            <a:r>
              <a:rPr lang="en-US" sz="1800" u="sng" dirty="0" smtClean="0"/>
              <a:t>XX </a:t>
            </a:r>
            <a:r>
              <a:rPr lang="ru-RU" sz="1800" u="sng" dirty="0" smtClean="0"/>
              <a:t>веке </a:t>
            </a:r>
            <a:r>
              <a:rPr lang="ru-RU" sz="1800" dirty="0" smtClean="0"/>
              <a:t>(Г. Николаева, М. </a:t>
            </a:r>
            <a:r>
              <a:rPr lang="ru-RU" sz="1800" dirty="0" err="1" smtClean="0"/>
              <a:t>Халфина</a:t>
            </a:r>
            <a:r>
              <a:rPr lang="ru-RU" sz="1800" dirty="0" smtClean="0"/>
              <a:t>, В. Кожевников, В. Липатов, В. </a:t>
            </a:r>
            <a:r>
              <a:rPr lang="ru-RU" sz="1800" dirty="0" err="1" smtClean="0"/>
              <a:t>Макшеев</a:t>
            </a:r>
            <a:r>
              <a:rPr lang="ru-RU" sz="1800" dirty="0" smtClean="0"/>
              <a:t>, Б. </a:t>
            </a:r>
            <a:r>
              <a:rPr lang="ru-RU" sz="1800" dirty="0" err="1" smtClean="0"/>
              <a:t>Климычев,Э</a:t>
            </a:r>
            <a:r>
              <a:rPr lang="ru-RU" sz="1800" dirty="0" smtClean="0"/>
              <a:t>. </a:t>
            </a:r>
            <a:r>
              <a:rPr lang="ru-RU" sz="1800" dirty="0" err="1" smtClean="0"/>
              <a:t>Бурмакин</a:t>
            </a:r>
            <a:r>
              <a:rPr lang="ru-RU" sz="1800" dirty="0" smtClean="0"/>
              <a:t> </a:t>
            </a:r>
            <a:r>
              <a:rPr lang="ru-RU" sz="1800" dirty="0" err="1" smtClean="0"/>
              <a:t>идр</a:t>
            </a:r>
            <a:r>
              <a:rPr lang="ru-RU" sz="1800" dirty="0" smtClean="0"/>
              <a:t>.)</a:t>
            </a:r>
          </a:p>
          <a:p>
            <a:pPr marL="0" indent="0">
              <a:buNone/>
            </a:pPr>
            <a:r>
              <a:rPr lang="ru-RU" sz="1800" u="sng" dirty="0" smtClean="0"/>
              <a:t>«Зелёная аксиома» в творчестве томских писателей и поэтов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r>
              <a:rPr lang="ru-RU" sz="1800" u="sng" dirty="0" smtClean="0"/>
              <a:t>Писатели-фантасты</a:t>
            </a:r>
            <a:r>
              <a:rPr lang="ru-RU" sz="1800" dirty="0" smtClean="0"/>
              <a:t> (</a:t>
            </a:r>
            <a:r>
              <a:rPr lang="ru-RU" sz="1800" dirty="0" err="1" smtClean="0"/>
              <a:t>В.Колупаев</a:t>
            </a:r>
            <a:r>
              <a:rPr lang="ru-RU" sz="1800" dirty="0" smtClean="0"/>
              <a:t>);</a:t>
            </a:r>
          </a:p>
          <a:p>
            <a:pPr marL="0" indent="0">
              <a:buNone/>
            </a:pPr>
            <a:r>
              <a:rPr lang="ru-RU" sz="1800" u="sng" dirty="0" smtClean="0"/>
              <a:t>Для самых маленьких </a:t>
            </a:r>
            <a:r>
              <a:rPr lang="ru-RU" sz="1800" dirty="0" smtClean="0"/>
              <a:t>(поэзия А. Панова, А. </a:t>
            </a:r>
            <a:r>
              <a:rPr lang="ru-RU" sz="1800" dirty="0" err="1" smtClean="0"/>
              <a:t>Блиновой</a:t>
            </a:r>
            <a:r>
              <a:rPr lang="ru-RU" sz="1800" dirty="0" smtClean="0"/>
              <a:t> и </a:t>
            </a:r>
            <a:r>
              <a:rPr lang="ru-RU" sz="1800" dirty="0" smtClean="0"/>
              <a:t>др.)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26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</a:rPr>
              <a:t>Анализ поэтического текста на основе аксиологического подхода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2000" u="sng" dirty="0" smtClean="0"/>
              <a:t>Стихотворение «Река моей жизни» А. </a:t>
            </a:r>
            <a:r>
              <a:rPr lang="ru-RU" sz="2000" u="sng" dirty="0" err="1" smtClean="0"/>
              <a:t>Блиновой</a:t>
            </a:r>
            <a:endParaRPr lang="ru-RU" sz="2000" u="sng" dirty="0" smtClean="0"/>
          </a:p>
          <a:p>
            <a:r>
              <a:rPr lang="ru-RU" sz="2000" u="sng" dirty="0" smtClean="0"/>
              <a:t>Стихотворение «А в Лагерном хозяйничает осень…» С. </a:t>
            </a:r>
            <a:r>
              <a:rPr lang="ru-RU" sz="2000" u="sng" dirty="0" err="1" smtClean="0"/>
              <a:t>Борзуновой</a:t>
            </a:r>
            <a:endParaRPr lang="ru-RU" sz="2000" u="sng" dirty="0" smtClean="0"/>
          </a:p>
          <a:p>
            <a:pPr marL="0" lvl="0" indent="0">
              <a:buNone/>
            </a:pPr>
            <a:r>
              <a:rPr lang="ru-RU" sz="2000" b="1" dirty="0" smtClean="0"/>
              <a:t>Вопросы:</a:t>
            </a:r>
          </a:p>
          <a:p>
            <a:pPr marL="0" lvl="0" indent="0">
              <a:buNone/>
            </a:pPr>
            <a:r>
              <a:rPr lang="ru-RU" sz="2000" dirty="0" smtClean="0"/>
              <a:t>Понравилось </a:t>
            </a:r>
            <a:r>
              <a:rPr lang="ru-RU" sz="2000" dirty="0"/>
              <a:t>ли Вам стихотворение? Какие чувства оно у Вас вызвало?</a:t>
            </a:r>
          </a:p>
          <a:p>
            <a:pPr marL="0" lvl="0" indent="0">
              <a:buNone/>
            </a:pPr>
            <a:r>
              <a:rPr lang="ru-RU" sz="2000" dirty="0"/>
              <a:t>Определите жанр произведения. Знаете ли Вы другие стихотворения на эту тему? </a:t>
            </a:r>
          </a:p>
          <a:p>
            <a:pPr marL="0" lvl="0" indent="0">
              <a:buNone/>
            </a:pPr>
            <a:r>
              <a:rPr lang="ru-RU" sz="2000" dirty="0"/>
              <a:t>Объясните содержание следующих словосочетаний, раскрывающих суть образа осени: «</a:t>
            </a:r>
            <a:r>
              <a:rPr lang="ru-RU" sz="2000" i="1" dirty="0"/>
              <a:t>небрежно </a:t>
            </a:r>
            <a:r>
              <a:rPr lang="ru-RU" sz="2000" dirty="0"/>
              <a:t>топчет смятую траву», «</a:t>
            </a:r>
            <a:r>
              <a:rPr lang="ru-RU" sz="2000" i="1" dirty="0"/>
              <a:t>щедро </a:t>
            </a:r>
            <a:r>
              <a:rPr lang="ru-RU" sz="2000" dirty="0"/>
              <a:t>краски новые наносит», «</a:t>
            </a:r>
            <a:r>
              <a:rPr lang="ru-RU" sz="2000" i="1" dirty="0"/>
              <a:t>застынет </a:t>
            </a:r>
            <a:r>
              <a:rPr lang="ru-RU" sz="2000" dirty="0"/>
              <a:t>у речного поворота», «словно </a:t>
            </a:r>
            <a:r>
              <a:rPr lang="ru-RU" sz="2000" i="1" dirty="0"/>
              <a:t>недовольная </a:t>
            </a:r>
            <a:r>
              <a:rPr lang="ru-RU" sz="2000" dirty="0"/>
              <a:t>работой, </a:t>
            </a:r>
            <a:r>
              <a:rPr lang="ru-RU" sz="2000" i="1" dirty="0"/>
              <a:t>срывает</a:t>
            </a:r>
            <a:r>
              <a:rPr lang="ru-RU" sz="2000" dirty="0"/>
              <a:t> листья и </a:t>
            </a:r>
            <a:r>
              <a:rPr lang="ru-RU" sz="2000" i="1" dirty="0"/>
              <a:t>бросает</a:t>
            </a:r>
            <a:r>
              <a:rPr lang="ru-RU" sz="2000" dirty="0"/>
              <a:t> в Томь». Сделайте вывод о функции этих художественных средств.</a:t>
            </a:r>
          </a:p>
          <a:p>
            <a:pPr marL="0" lvl="0" indent="0">
              <a:buNone/>
            </a:pPr>
            <a:r>
              <a:rPr lang="ru-RU" sz="2000" dirty="0"/>
              <a:t>Роль пейзажа?</a:t>
            </a:r>
          </a:p>
          <a:p>
            <a:pPr marL="0" lvl="0" indent="0">
              <a:buNone/>
            </a:pPr>
            <a:r>
              <a:rPr lang="ru-RU" sz="2000" dirty="0"/>
              <a:t>Каков ритмический рисунок этого стихотворения?  </a:t>
            </a:r>
          </a:p>
          <a:p>
            <a:pPr marL="0" lvl="0" indent="0">
              <a:buNone/>
            </a:pPr>
            <a:r>
              <a:rPr lang="ru-RU" sz="2000" dirty="0"/>
              <a:t>Определите роль союзов.</a:t>
            </a:r>
          </a:p>
          <a:p>
            <a:pPr marL="0" lvl="0" indent="0">
              <a:buNone/>
            </a:pPr>
            <a:r>
              <a:rPr lang="ru-RU" sz="2000" dirty="0"/>
              <a:t>Какова его композиция?</a:t>
            </a:r>
          </a:p>
          <a:p>
            <a:pPr marL="0" lvl="0" indent="0">
              <a:buNone/>
            </a:pPr>
            <a:r>
              <a:rPr lang="ru-RU" sz="2000" dirty="0"/>
              <a:t>Что хочет сказать автор? </a:t>
            </a:r>
          </a:p>
          <a:p>
            <a:pPr marL="0" lvl="0" indent="0">
              <a:buNone/>
            </a:pPr>
            <a:r>
              <a:rPr lang="ru-RU" sz="2000" dirty="0"/>
              <a:t>В чем выражена эстетическая ценность его?</a:t>
            </a:r>
          </a:p>
          <a:p>
            <a:pPr marL="0" lvl="0" indent="0">
              <a:buNone/>
            </a:pPr>
            <a:r>
              <a:rPr lang="ru-RU" sz="2000" dirty="0"/>
              <a:t>Какие общечеловеческие ценности утверждает автор?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9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</a:rPr>
              <a:t>Проблемно-творческая группа «Литературное краеведение»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7170" name="Picture 2" descr="D:\Фотографии\Март 2019\20190207_131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10880" b="11756"/>
          <a:stretch/>
        </p:blipFill>
        <p:spPr bwMode="auto">
          <a:xfrm>
            <a:off x="4427984" y="4077072"/>
            <a:ext cx="3721436" cy="18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alina\Desktop\июнь 2019\20190514_114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b="12881"/>
          <a:stretch/>
        </p:blipFill>
        <p:spPr bwMode="auto">
          <a:xfrm>
            <a:off x="894653" y="2060848"/>
            <a:ext cx="3171703" cy="35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lina\Desktop\image-2019-06-26 21_56_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15667" b="22414"/>
          <a:stretch/>
        </p:blipFill>
        <p:spPr bwMode="auto">
          <a:xfrm>
            <a:off x="4427984" y="1917824"/>
            <a:ext cx="3622177" cy="20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8119" r="1921" b="8448"/>
          <a:stretch/>
        </p:blipFill>
        <p:spPr bwMode="auto">
          <a:xfrm>
            <a:off x="5918" y="332656"/>
            <a:ext cx="8982798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495</Words>
  <Application>Microsoft Office PowerPoint</Application>
  <PresentationFormat>Экран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Аспект</vt:lpstr>
      <vt:lpstr>Документ</vt:lpstr>
      <vt:lpstr>   МЕТОДИЧЕСКИЕ ПОДХОДЫ К ИЗУЧЕНИЮ ХУДОЖЕСТВЕННЫХ ПРОИЗВЕДЕНИЙ  В КУРСЕ «ЛИТЕРАТУРНОЕ КРАЕВЕДЕНИЕ»    </vt:lpstr>
      <vt:lpstr>Система методических подходов  в курсе «Литературное краеведение»</vt:lpstr>
      <vt:lpstr>4 этапа анализа литературного произведения  на основе ценностно-ориентированного подхода (рассказ А.П. Чехова «Мальчики») </vt:lpstr>
      <vt:lpstr>«В чем сила женщины?»  (По повести М.Л. Халфиной «Мачеха»)</vt:lpstr>
      <vt:lpstr>Система методических подходов  в курсе «Литературное краеведение»</vt:lpstr>
      <vt:lpstr>Программа курса внеурочной деятельности «Литературное краеведение»</vt:lpstr>
      <vt:lpstr>Анализ поэтического текста на основе аксиологического подхода</vt:lpstr>
      <vt:lpstr>Проблемно-творческая группа «Литературное краеведение»</vt:lpstr>
      <vt:lpstr>Презентация PowerPoint</vt:lpstr>
      <vt:lpstr>Электронный ресурс  «Литературное краеведение» lktomsk.ucoz.net kgi157@mail.ru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ПОДХОДЫ К ИЗУЧЕНИЮ ХУДОЖЕСТВЕННЫХ ПРОИЗВЕДЕНИЙ  В КУРСЕ «ЛИТЕРАТУРНОЕ КРАЕВЕДЕНИЕ»</dc:title>
  <dc:creator>Galina</dc:creator>
  <cp:lastModifiedBy>Galina</cp:lastModifiedBy>
  <cp:revision>6</cp:revision>
  <dcterms:created xsi:type="dcterms:W3CDTF">2019-08-22T21:02:07Z</dcterms:created>
  <dcterms:modified xsi:type="dcterms:W3CDTF">2019-08-23T05:11:29Z</dcterms:modified>
</cp:coreProperties>
</file>