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5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B367A05-2EAE-4EB7-A9B5-81E0F8D0D15C}" type="datetimeFigureOut">
              <a:rPr lang="ru-RU" smtClean="0"/>
              <a:t>11.11.2019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CF38198-A612-4B84-A3B0-6CD0D0DEE24A}" type="slidenum">
              <a:rPr lang="ru-RU" smtClean="0"/>
              <a:t>‹#›</a:t>
            </a:fld>
            <a:endParaRPr lang="ru-RU"/>
          </a:p>
        </p:txBody>
      </p:sp>
    </p:spTree>
    <p:extLst>
      <p:ext uri="{BB962C8B-B14F-4D97-AF65-F5344CB8AC3E}">
        <p14:creationId xmlns:p14="http://schemas.microsoft.com/office/powerpoint/2010/main" val="3742896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B367A05-2EAE-4EB7-A9B5-81E0F8D0D15C}" type="datetimeFigureOut">
              <a:rPr lang="ru-RU" smtClean="0"/>
              <a:t>11.11.2019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CF38198-A612-4B84-A3B0-6CD0D0DEE24A}" type="slidenum">
              <a:rPr lang="ru-RU" smtClean="0"/>
              <a:t>‹#›</a:t>
            </a:fld>
            <a:endParaRPr lang="ru-RU"/>
          </a:p>
        </p:txBody>
      </p:sp>
    </p:spTree>
    <p:extLst>
      <p:ext uri="{BB962C8B-B14F-4D97-AF65-F5344CB8AC3E}">
        <p14:creationId xmlns:p14="http://schemas.microsoft.com/office/powerpoint/2010/main" val="1938969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B367A05-2EAE-4EB7-A9B5-81E0F8D0D15C}" type="datetimeFigureOut">
              <a:rPr lang="ru-RU" smtClean="0"/>
              <a:t>11.11.2019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CF38198-A612-4B84-A3B0-6CD0D0DEE24A}" type="slidenum">
              <a:rPr lang="ru-RU" smtClean="0"/>
              <a:t>‹#›</a:t>
            </a:fld>
            <a:endParaRPr lang="ru-RU"/>
          </a:p>
        </p:txBody>
      </p:sp>
    </p:spTree>
    <p:extLst>
      <p:ext uri="{BB962C8B-B14F-4D97-AF65-F5344CB8AC3E}">
        <p14:creationId xmlns:p14="http://schemas.microsoft.com/office/powerpoint/2010/main" val="306192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B367A05-2EAE-4EB7-A9B5-81E0F8D0D15C}" type="datetimeFigureOut">
              <a:rPr lang="ru-RU" smtClean="0"/>
              <a:t>11.11.2019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CF38198-A612-4B84-A3B0-6CD0D0DEE24A}" type="slidenum">
              <a:rPr lang="ru-RU" smtClean="0"/>
              <a:t>‹#›</a:t>
            </a:fld>
            <a:endParaRPr lang="ru-RU"/>
          </a:p>
        </p:txBody>
      </p:sp>
    </p:spTree>
    <p:extLst>
      <p:ext uri="{BB962C8B-B14F-4D97-AF65-F5344CB8AC3E}">
        <p14:creationId xmlns:p14="http://schemas.microsoft.com/office/powerpoint/2010/main" val="3988465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B367A05-2EAE-4EB7-A9B5-81E0F8D0D15C}" type="datetimeFigureOut">
              <a:rPr lang="ru-RU" smtClean="0"/>
              <a:t>11.11.2019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CF38198-A612-4B84-A3B0-6CD0D0DEE24A}" type="slidenum">
              <a:rPr lang="ru-RU" smtClean="0"/>
              <a:t>‹#›</a:t>
            </a:fld>
            <a:endParaRPr lang="ru-RU"/>
          </a:p>
        </p:txBody>
      </p:sp>
    </p:spTree>
    <p:extLst>
      <p:ext uri="{BB962C8B-B14F-4D97-AF65-F5344CB8AC3E}">
        <p14:creationId xmlns:p14="http://schemas.microsoft.com/office/powerpoint/2010/main" val="3911242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B367A05-2EAE-4EB7-A9B5-81E0F8D0D15C}" type="datetimeFigureOut">
              <a:rPr lang="ru-RU" smtClean="0"/>
              <a:t>11.11.2019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CF38198-A612-4B84-A3B0-6CD0D0DEE24A}" type="slidenum">
              <a:rPr lang="ru-RU" smtClean="0"/>
              <a:t>‹#›</a:t>
            </a:fld>
            <a:endParaRPr lang="ru-RU"/>
          </a:p>
        </p:txBody>
      </p:sp>
    </p:spTree>
    <p:extLst>
      <p:ext uri="{BB962C8B-B14F-4D97-AF65-F5344CB8AC3E}">
        <p14:creationId xmlns:p14="http://schemas.microsoft.com/office/powerpoint/2010/main" val="1597895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B367A05-2EAE-4EB7-A9B5-81E0F8D0D15C}" type="datetimeFigureOut">
              <a:rPr lang="ru-RU" smtClean="0"/>
              <a:t>11.11.2019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CF38198-A612-4B84-A3B0-6CD0D0DEE24A}" type="slidenum">
              <a:rPr lang="ru-RU" smtClean="0"/>
              <a:t>‹#›</a:t>
            </a:fld>
            <a:endParaRPr lang="ru-RU"/>
          </a:p>
        </p:txBody>
      </p:sp>
    </p:spTree>
    <p:extLst>
      <p:ext uri="{BB962C8B-B14F-4D97-AF65-F5344CB8AC3E}">
        <p14:creationId xmlns:p14="http://schemas.microsoft.com/office/powerpoint/2010/main" val="985949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B367A05-2EAE-4EB7-A9B5-81E0F8D0D15C}" type="datetimeFigureOut">
              <a:rPr lang="ru-RU" smtClean="0"/>
              <a:t>11.11.2019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CF38198-A612-4B84-A3B0-6CD0D0DEE24A}" type="slidenum">
              <a:rPr lang="ru-RU" smtClean="0"/>
              <a:t>‹#›</a:t>
            </a:fld>
            <a:endParaRPr lang="ru-RU"/>
          </a:p>
        </p:txBody>
      </p:sp>
    </p:spTree>
    <p:extLst>
      <p:ext uri="{BB962C8B-B14F-4D97-AF65-F5344CB8AC3E}">
        <p14:creationId xmlns:p14="http://schemas.microsoft.com/office/powerpoint/2010/main" val="815712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B367A05-2EAE-4EB7-A9B5-81E0F8D0D15C}" type="datetimeFigureOut">
              <a:rPr lang="ru-RU" smtClean="0"/>
              <a:t>11.11.2019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CF38198-A612-4B84-A3B0-6CD0D0DEE24A}" type="slidenum">
              <a:rPr lang="ru-RU" smtClean="0"/>
              <a:t>‹#›</a:t>
            </a:fld>
            <a:endParaRPr lang="ru-RU"/>
          </a:p>
        </p:txBody>
      </p:sp>
    </p:spTree>
    <p:extLst>
      <p:ext uri="{BB962C8B-B14F-4D97-AF65-F5344CB8AC3E}">
        <p14:creationId xmlns:p14="http://schemas.microsoft.com/office/powerpoint/2010/main" val="1414775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B367A05-2EAE-4EB7-A9B5-81E0F8D0D15C}" type="datetimeFigureOut">
              <a:rPr lang="ru-RU" smtClean="0"/>
              <a:t>11.11.2019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CF38198-A612-4B84-A3B0-6CD0D0DEE24A}" type="slidenum">
              <a:rPr lang="ru-RU" smtClean="0"/>
              <a:t>‹#›</a:t>
            </a:fld>
            <a:endParaRPr lang="ru-RU"/>
          </a:p>
        </p:txBody>
      </p:sp>
    </p:spTree>
    <p:extLst>
      <p:ext uri="{BB962C8B-B14F-4D97-AF65-F5344CB8AC3E}">
        <p14:creationId xmlns:p14="http://schemas.microsoft.com/office/powerpoint/2010/main" val="3839803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B367A05-2EAE-4EB7-A9B5-81E0F8D0D15C}" type="datetimeFigureOut">
              <a:rPr lang="ru-RU" smtClean="0"/>
              <a:t>11.11.2019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CF38198-A612-4B84-A3B0-6CD0D0DEE24A}" type="slidenum">
              <a:rPr lang="ru-RU" smtClean="0"/>
              <a:t>‹#›</a:t>
            </a:fld>
            <a:endParaRPr lang="ru-RU"/>
          </a:p>
        </p:txBody>
      </p:sp>
    </p:spTree>
    <p:extLst>
      <p:ext uri="{BB962C8B-B14F-4D97-AF65-F5344CB8AC3E}">
        <p14:creationId xmlns:p14="http://schemas.microsoft.com/office/powerpoint/2010/main" val="3440825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367A05-2EAE-4EB7-A9B5-81E0F8D0D15C}" type="datetimeFigureOut">
              <a:rPr lang="ru-RU" smtClean="0"/>
              <a:t>11.11.2019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F38198-A612-4B84-A3B0-6CD0D0DEE24A}" type="slidenum">
              <a:rPr lang="ru-RU" smtClean="0"/>
              <a:t>‹#›</a:t>
            </a:fld>
            <a:endParaRPr lang="ru-RU"/>
          </a:p>
        </p:txBody>
      </p:sp>
    </p:spTree>
    <p:extLst>
      <p:ext uri="{BB962C8B-B14F-4D97-AF65-F5344CB8AC3E}">
        <p14:creationId xmlns:p14="http://schemas.microsoft.com/office/powerpoint/2010/main" val="667702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Творческие лаборатории</a:t>
            </a:r>
            <a:endParaRPr lang="ru-RU" dirty="0"/>
          </a:p>
        </p:txBody>
      </p:sp>
      <p:sp>
        <p:nvSpPr>
          <p:cNvPr id="3" name="Объект 2"/>
          <p:cNvSpPr>
            <a:spLocks noGrp="1"/>
          </p:cNvSpPr>
          <p:nvPr>
            <p:ph idx="1"/>
          </p:nvPr>
        </p:nvSpPr>
        <p:spPr/>
        <p:txBody>
          <a:bodyPr>
            <a:normAutofit fontScale="25000" lnSpcReduction="20000"/>
          </a:bodyPr>
          <a:lstStyle/>
          <a:p>
            <a:pPr algn="just">
              <a:lnSpc>
                <a:spcPct val="115000"/>
              </a:lnSpc>
              <a:spcAft>
                <a:spcPts val="0"/>
              </a:spcAft>
            </a:pPr>
            <a:r>
              <a:rPr lang="ru-RU" sz="5600" dirty="0" smtClean="0">
                <a:effectLst/>
                <a:latin typeface="Times New Roman"/>
                <a:ea typeface="Calibri"/>
                <a:cs typeface="Times New Roman"/>
              </a:rPr>
              <a:t>17 октября 2019 года  состоялось очередное занятие в рамках регионального клуба «Наставник», которое провели  Борисова С.И. и </a:t>
            </a:r>
            <a:r>
              <a:rPr lang="ru-RU" sz="5600" dirty="0" err="1" smtClean="0">
                <a:effectLst/>
                <a:latin typeface="Times New Roman"/>
                <a:ea typeface="Calibri"/>
                <a:cs typeface="Times New Roman"/>
              </a:rPr>
              <a:t>Каричева</a:t>
            </a:r>
            <a:r>
              <a:rPr lang="ru-RU" sz="5600" dirty="0" smtClean="0">
                <a:effectLst/>
                <a:latin typeface="Times New Roman"/>
                <a:ea typeface="Calibri"/>
                <a:cs typeface="Times New Roman"/>
              </a:rPr>
              <a:t> Н.Э., учителя русского языка и литературы МАОУ гимназии №55 им. Е.Г. </a:t>
            </a:r>
            <a:r>
              <a:rPr lang="ru-RU" sz="5600" dirty="0" err="1" smtClean="0">
                <a:effectLst/>
                <a:latin typeface="Times New Roman"/>
                <a:ea typeface="Calibri"/>
                <a:cs typeface="Times New Roman"/>
              </a:rPr>
              <a:t>Вёрсткиной</a:t>
            </a:r>
            <a:r>
              <a:rPr lang="ru-RU" sz="5600" dirty="0" smtClean="0">
                <a:effectLst/>
                <a:latin typeface="Times New Roman"/>
                <a:ea typeface="Calibri"/>
                <a:cs typeface="Times New Roman"/>
              </a:rPr>
              <a:t>  г. Томска.  Занятие проводилось в форме творческой лаборатории  для молодых специалистов. </a:t>
            </a:r>
            <a:endParaRPr lang="ru-RU" sz="5600" dirty="0">
              <a:ea typeface="Calibri"/>
              <a:cs typeface="Times New Roman"/>
            </a:endParaRPr>
          </a:p>
          <a:p>
            <a:pPr algn="just">
              <a:lnSpc>
                <a:spcPct val="115000"/>
              </a:lnSpc>
              <a:spcAft>
                <a:spcPts val="0"/>
              </a:spcAft>
            </a:pPr>
            <a:r>
              <a:rPr lang="ru-RU" sz="5600" dirty="0" smtClean="0">
                <a:effectLst/>
                <a:latin typeface="Times New Roman"/>
                <a:ea typeface="Calibri"/>
                <a:cs typeface="Times New Roman"/>
              </a:rPr>
              <a:t>Наталья </a:t>
            </a:r>
            <a:r>
              <a:rPr lang="ru-RU" sz="5600" dirty="0" err="1" smtClean="0">
                <a:effectLst/>
                <a:latin typeface="Times New Roman"/>
                <a:ea typeface="Calibri"/>
                <a:cs typeface="Times New Roman"/>
              </a:rPr>
              <a:t>Эдвиновна</a:t>
            </a:r>
            <a:r>
              <a:rPr lang="ru-RU" sz="5600" dirty="0" smtClean="0">
                <a:effectLst/>
                <a:latin typeface="Times New Roman"/>
                <a:ea typeface="Calibri"/>
                <a:cs typeface="Times New Roman"/>
              </a:rPr>
              <a:t>  </a:t>
            </a:r>
            <a:r>
              <a:rPr lang="ru-RU" sz="5600" dirty="0" err="1" smtClean="0">
                <a:effectLst/>
                <a:latin typeface="Times New Roman"/>
                <a:ea typeface="Calibri"/>
                <a:cs typeface="Times New Roman"/>
              </a:rPr>
              <a:t>Каричева</a:t>
            </a:r>
            <a:r>
              <a:rPr lang="ru-RU" sz="5600" dirty="0" smtClean="0">
                <a:effectLst/>
                <a:latin typeface="Times New Roman"/>
                <a:ea typeface="Calibri"/>
                <a:cs typeface="Times New Roman"/>
              </a:rPr>
              <a:t>  в рамках практикума «От работы с текстом к смысловому чтению»  предложила поработать с текстами разных типов, с целью ознакомления с различными приёмами формирования читательской грамотности.  Особое внимание было уделено </a:t>
            </a:r>
            <a:r>
              <a:rPr lang="ru-RU" sz="5600" dirty="0" err="1" smtClean="0">
                <a:effectLst/>
                <a:latin typeface="Times New Roman"/>
                <a:ea typeface="Calibri"/>
                <a:cs typeface="Times New Roman"/>
              </a:rPr>
              <a:t>поликодовым</a:t>
            </a:r>
            <a:r>
              <a:rPr lang="ru-RU" sz="5600" dirty="0" smtClean="0">
                <a:effectLst/>
                <a:latin typeface="Times New Roman"/>
                <a:ea typeface="Calibri"/>
                <a:cs typeface="Times New Roman"/>
              </a:rPr>
              <a:t> текстам, при работе с которыми формируется умение преобразовывать и интерпретировать информацию. Такая деятельность является продуктивной при формировании функциональной читательской грамотности. Кроме того, молодым специалистам были предложены  разнообразные комплексы заданий на текстовой основе, помогающие обучающимся активизировать навык работы по новым стандартам.</a:t>
            </a:r>
            <a:endParaRPr lang="ru-RU" sz="5600" dirty="0">
              <a:ea typeface="Calibri"/>
              <a:cs typeface="Times New Roman"/>
            </a:endParaRPr>
          </a:p>
          <a:p>
            <a:pPr algn="just">
              <a:lnSpc>
                <a:spcPct val="115000"/>
              </a:lnSpc>
              <a:spcAft>
                <a:spcPts val="0"/>
              </a:spcAft>
            </a:pPr>
            <a:r>
              <a:rPr lang="ru-RU" sz="5600" dirty="0" smtClean="0">
                <a:effectLst/>
                <a:latin typeface="Times New Roman"/>
                <a:ea typeface="Calibri"/>
                <a:cs typeface="Times New Roman"/>
              </a:rPr>
              <a:t>Борисова Светлана Ивановна представила вектор движения от решения проектной задачи на уроке в течение 40-80 минут к полноценному проекту, работа над которым занимает несколько месяцев. </a:t>
            </a:r>
            <a:r>
              <a:rPr lang="ru-RU" sz="5600" dirty="0" smtClean="0">
                <a:solidFill>
                  <a:srgbClr val="000000"/>
                </a:solidFill>
                <a:effectLst/>
                <a:latin typeface="Times New Roman"/>
                <a:ea typeface="Calibri"/>
                <a:cs typeface="Times New Roman"/>
              </a:rPr>
              <a:t>Все более актуальным становится использование в образовательном процессе приемов и методов, которые формируют умение самостоятельно добывать новые знания, собирать необходимую информацию, умение выдвигать гипотезы, делать выводы и умозаключения.</a:t>
            </a:r>
            <a:r>
              <a:rPr lang="ru-RU" sz="5600" dirty="0" smtClean="0">
                <a:solidFill>
                  <a:srgbClr val="000000"/>
                </a:solidFill>
                <a:effectLst/>
                <a:latin typeface="Arial"/>
                <a:ea typeface="Calibri"/>
                <a:cs typeface="Times New Roman"/>
              </a:rPr>
              <a:t> </a:t>
            </a:r>
            <a:r>
              <a:rPr lang="ru-RU" sz="5600" dirty="0" smtClean="0">
                <a:effectLst/>
                <a:latin typeface="Times New Roman"/>
                <a:ea typeface="Calibri"/>
                <a:cs typeface="Times New Roman"/>
              </a:rPr>
              <a:t>Социальная реклама, энциклопедия одного слова, </a:t>
            </a:r>
            <a:r>
              <a:rPr lang="ru-RU" sz="5600" dirty="0" err="1" smtClean="0">
                <a:effectLst/>
                <a:latin typeface="Times New Roman"/>
                <a:ea typeface="Calibri"/>
                <a:cs typeface="Times New Roman"/>
              </a:rPr>
              <a:t>буктрейлер</a:t>
            </a:r>
            <a:r>
              <a:rPr lang="ru-RU" sz="5600" dirty="0" smtClean="0">
                <a:effectLst/>
                <a:latin typeface="Times New Roman"/>
                <a:ea typeface="Calibri"/>
                <a:cs typeface="Times New Roman"/>
              </a:rPr>
              <a:t>, видеофильм – это именно те формы, которые помогают учащимся выработать эти умения и навыки.</a:t>
            </a:r>
            <a:r>
              <a:rPr lang="ru-RU" sz="5600" dirty="0" smtClean="0">
                <a:solidFill>
                  <a:srgbClr val="000000"/>
                </a:solidFill>
                <a:effectLst/>
                <a:latin typeface="Arial"/>
                <a:ea typeface="Calibri"/>
                <a:cs typeface="Times New Roman"/>
              </a:rPr>
              <a:t>  </a:t>
            </a:r>
            <a:r>
              <a:rPr lang="ru-RU" sz="5600" dirty="0" smtClean="0">
                <a:solidFill>
                  <a:srgbClr val="000000"/>
                </a:solidFill>
                <a:effectLst/>
                <a:latin typeface="Times New Roman"/>
                <a:ea typeface="Calibri"/>
                <a:cs typeface="Times New Roman"/>
              </a:rPr>
              <a:t>Их структурные особенности  и возможности разбирали молодые учителя под руководством Светланы Ивановны. </a:t>
            </a:r>
          </a:p>
          <a:p>
            <a:pPr algn="just">
              <a:lnSpc>
                <a:spcPct val="115000"/>
              </a:lnSpc>
              <a:spcAft>
                <a:spcPts val="0"/>
              </a:spcAft>
            </a:pPr>
            <a:r>
              <a:rPr lang="ru-RU" sz="5600" dirty="0">
                <a:solidFill>
                  <a:srgbClr val="000000"/>
                </a:solidFill>
                <a:latin typeface="Times New Roman"/>
                <a:ea typeface="Calibri"/>
                <a:cs typeface="Times New Roman"/>
              </a:rPr>
              <a:t>В работе участвовали молодые учителя разных профилей в составе 11 человек.</a:t>
            </a:r>
            <a:r>
              <a:rPr lang="ru-RU" sz="5600" dirty="0">
                <a:solidFill>
                  <a:prstClr val="black"/>
                </a:solidFill>
                <a:ea typeface="Calibri"/>
                <a:cs typeface="Times New Roman"/>
              </a:rPr>
              <a:t/>
            </a:r>
            <a:br>
              <a:rPr lang="ru-RU" sz="5600" dirty="0">
                <a:solidFill>
                  <a:prstClr val="black"/>
                </a:solidFill>
                <a:ea typeface="Calibri"/>
                <a:cs typeface="Times New Roman"/>
              </a:rPr>
            </a:br>
            <a:endParaRPr lang="ru-RU" sz="5600" dirty="0">
              <a:ea typeface="Calibri"/>
              <a:cs typeface="Times New Roman"/>
            </a:endParaRPr>
          </a:p>
          <a:p>
            <a:endParaRPr lang="ru-RU" dirty="0"/>
          </a:p>
        </p:txBody>
      </p:sp>
    </p:spTree>
    <p:extLst>
      <p:ext uri="{BB962C8B-B14F-4D97-AF65-F5344CB8AC3E}">
        <p14:creationId xmlns:p14="http://schemas.microsoft.com/office/powerpoint/2010/main" val="2511608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8680"/>
            <a:ext cx="8229600" cy="360040"/>
          </a:xfrm>
        </p:spPr>
        <p:txBody>
          <a:bodyPr>
            <a:normAutofit fontScale="90000"/>
          </a:bodyPr>
          <a:lstStyle/>
          <a:p>
            <a:pPr algn="just">
              <a:lnSpc>
                <a:spcPct val="115000"/>
              </a:lnSpc>
              <a:spcAft>
                <a:spcPts val="0"/>
              </a:spcAft>
            </a:pPr>
            <a:r>
              <a:rPr lang="ru-RU" dirty="0" smtClean="0">
                <a:effectLst/>
                <a:latin typeface="Times New Roman"/>
                <a:ea typeface="Calibri"/>
                <a:cs typeface="Times New Roman"/>
              </a:rPr>
              <a:t> </a:t>
            </a:r>
            <a:r>
              <a:rPr lang="ru-RU" sz="3600" dirty="0">
                <a:ea typeface="Calibri"/>
                <a:cs typeface="Times New Roman"/>
              </a:rPr>
              <a:t/>
            </a:r>
            <a:br>
              <a:rPr lang="ru-RU" sz="3600" dirty="0">
                <a:ea typeface="Calibri"/>
                <a:cs typeface="Times New Roman"/>
              </a:rPr>
            </a:br>
            <a:endParaRPr lang="ru-RU" dirty="0"/>
          </a:p>
        </p:txBody>
      </p:sp>
      <p:pic>
        <p:nvPicPr>
          <p:cNvPr id="1026" name="Picture 2" descr="C:\Users\Public\Старые документы\Pictures\2017-01-10\025.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88640"/>
            <a:ext cx="4680520" cy="640871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Public\Старые документы\Pictures\2017-01-10\019.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0" y="188640"/>
            <a:ext cx="4572000" cy="64087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49813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246</Words>
  <Application>Microsoft Office PowerPoint</Application>
  <PresentationFormat>Экран (4:3)</PresentationFormat>
  <Paragraphs>6</Paragraphs>
  <Slides>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Тема Office</vt:lpstr>
      <vt:lpstr>Творческие лаборатории</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Клуб «Наставник»</dc:title>
  <dc:creator>Борисова Светлана Ивановна</dc:creator>
  <cp:lastModifiedBy>Отдел гуманитарного образования</cp:lastModifiedBy>
  <cp:revision>2</cp:revision>
  <dcterms:created xsi:type="dcterms:W3CDTF">2019-11-02T01:25:07Z</dcterms:created>
  <dcterms:modified xsi:type="dcterms:W3CDTF">2019-11-11T04:12:30Z</dcterms:modified>
</cp:coreProperties>
</file>