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60" r:id="rId2"/>
    <p:sldId id="288" r:id="rId3"/>
    <p:sldId id="294" r:id="rId4"/>
    <p:sldId id="283" r:id="rId5"/>
    <p:sldId id="256" r:id="rId6"/>
    <p:sldId id="261" r:id="rId7"/>
    <p:sldId id="265" r:id="rId8"/>
    <p:sldId id="267" r:id="rId9"/>
    <p:sldId id="266" r:id="rId10"/>
    <p:sldId id="269" r:id="rId11"/>
    <p:sldId id="270" r:id="rId12"/>
    <p:sldId id="272" r:id="rId13"/>
    <p:sldId id="273" r:id="rId14"/>
    <p:sldId id="284" r:id="rId15"/>
    <p:sldId id="274" r:id="rId16"/>
    <p:sldId id="268" r:id="rId17"/>
    <p:sldId id="257" r:id="rId18"/>
    <p:sldId id="258" r:id="rId19"/>
    <p:sldId id="264" r:id="rId20"/>
    <p:sldId id="259" r:id="rId21"/>
    <p:sldId id="275" r:id="rId22"/>
    <p:sldId id="285" r:id="rId23"/>
    <p:sldId id="263" r:id="rId24"/>
    <p:sldId id="262" r:id="rId25"/>
    <p:sldId id="277" r:id="rId26"/>
    <p:sldId id="278" r:id="rId27"/>
    <p:sldId id="279" r:id="rId28"/>
    <p:sldId id="280" r:id="rId29"/>
    <p:sldId id="281" r:id="rId30"/>
    <p:sldId id="282" r:id="rId31"/>
    <p:sldId id="286" r:id="rId32"/>
    <p:sldId id="287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EF1C-FF86-4BC9-8297-E943359F91C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401FF-48F1-49D3-A5B0-C7D1CF866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1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401FF-48F1-49D3-A5B0-C7D1CF8662F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401FF-48F1-49D3-A5B0-C7D1CF8662F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2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0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68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3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8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3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8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1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4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7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7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38.png"/><Relationship Id="rId4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microsoft.com/office/2007/relationships/hdphoto" Target="../media/hdphoto33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hdphoto" Target="../media/hdphoto38.wdp"/><Relationship Id="rId3" Type="http://schemas.openxmlformats.org/officeDocument/2006/relationships/image" Target="../media/image41.emf"/><Relationship Id="rId7" Type="http://schemas.microsoft.com/office/2007/relationships/hdphoto" Target="../media/hdphoto35.wdp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microsoft.com/office/2007/relationships/hdphoto" Target="../media/hdphoto37.wdp"/><Relationship Id="rId5" Type="http://schemas.microsoft.com/office/2007/relationships/hdphoto" Target="../media/hdphoto34.wdp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microsoft.com/office/2007/relationships/hdphoto" Target="../media/hdphoto3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microsoft.com/office/2007/relationships/hdphoto" Target="../media/hdphoto40.wdp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microsoft.com/office/2007/relationships/hdphoto" Target="../media/hdphoto46.wdp"/><Relationship Id="rId2" Type="http://schemas.openxmlformats.org/officeDocument/2006/relationships/image" Target="../media/image1.jpeg"/><Relationship Id="rId16" Type="http://schemas.microsoft.com/office/2007/relationships/hdphoto" Target="../media/hdphoto4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5" Type="http://schemas.openxmlformats.org/officeDocument/2006/relationships/image" Target="../media/image60.jpeg"/><Relationship Id="rId10" Type="http://schemas.microsoft.com/office/2007/relationships/hdphoto" Target="../media/hdphoto45.wdp"/><Relationship Id="rId4" Type="http://schemas.microsoft.com/office/2007/relationships/hdphoto" Target="../media/hdphoto42.wdp"/><Relationship Id="rId9" Type="http://schemas.openxmlformats.org/officeDocument/2006/relationships/image" Target="../media/image57.png"/><Relationship Id="rId14" Type="http://schemas.microsoft.com/office/2007/relationships/hdphoto" Target="../media/hdphoto4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5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07/relationships/hdphoto" Target="../media/hdphoto49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microsoft.com/office/2007/relationships/hdphoto" Target="../media/hdphoto5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5.wdp"/><Relationship Id="rId5" Type="http://schemas.openxmlformats.org/officeDocument/2006/relationships/image" Target="../media/image69.png"/><Relationship Id="rId4" Type="http://schemas.microsoft.com/office/2007/relationships/hdphoto" Target="../media/hdphoto5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71.jpeg"/><Relationship Id="rId4" Type="http://schemas.openxmlformats.org/officeDocument/2006/relationships/hyperlink" Target="http://img-fotki.yandex.ru/get/55/19411616.252/0_a4d5b_5abb7f98_orig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13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12" Type="http://schemas.microsoft.com/office/2007/relationships/hdphoto" Target="../media/hdphoto61.wdp"/><Relationship Id="rId17" Type="http://schemas.microsoft.com/office/2007/relationships/hdphoto" Target="../media/hdphoto63.wdp"/><Relationship Id="rId2" Type="http://schemas.openxmlformats.org/officeDocument/2006/relationships/image" Target="../media/image1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11" Type="http://schemas.openxmlformats.org/officeDocument/2006/relationships/image" Target="../media/image78.jpeg"/><Relationship Id="rId5" Type="http://schemas.openxmlformats.org/officeDocument/2006/relationships/image" Target="../media/image75.jpeg"/><Relationship Id="rId15" Type="http://schemas.openxmlformats.org/officeDocument/2006/relationships/image" Target="../media/image80.jpeg"/><Relationship Id="rId10" Type="http://schemas.microsoft.com/office/2007/relationships/hdphoto" Target="../media/hdphoto60.wdp"/><Relationship Id="rId4" Type="http://schemas.microsoft.com/office/2007/relationships/hdphoto" Target="../media/hdphoto57.wdp"/><Relationship Id="rId9" Type="http://schemas.openxmlformats.org/officeDocument/2006/relationships/image" Target="../media/image77.jpeg"/><Relationship Id="rId14" Type="http://schemas.microsoft.com/office/2007/relationships/hdphoto" Target="../media/hdphoto6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jpeg"/><Relationship Id="rId18" Type="http://schemas.microsoft.com/office/2007/relationships/hdphoto" Target="../media/hdphoto12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microsoft.com/office/2007/relationships/hdphoto" Target="../media/hdphoto9.wdp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5" Type="http://schemas.openxmlformats.org/officeDocument/2006/relationships/image" Target="../media/image16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jpe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19.jpeg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2.jpe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0.jpeg"/><Relationship Id="rId18" Type="http://schemas.microsoft.com/office/2007/relationships/hdphoto" Target="../media/hdphoto26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12" Type="http://schemas.microsoft.com/office/2007/relationships/hdphoto" Target="../media/hdphoto23.wdp"/><Relationship Id="rId17" Type="http://schemas.openxmlformats.org/officeDocument/2006/relationships/image" Target="../media/image32.jpeg"/><Relationship Id="rId2" Type="http://schemas.openxmlformats.org/officeDocument/2006/relationships/image" Target="../media/image1.jpeg"/><Relationship Id="rId16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openxmlformats.org/officeDocument/2006/relationships/image" Target="../media/image29.jpeg"/><Relationship Id="rId5" Type="http://schemas.openxmlformats.org/officeDocument/2006/relationships/image" Target="../media/image26.jpeg"/><Relationship Id="rId15" Type="http://schemas.openxmlformats.org/officeDocument/2006/relationships/image" Target="../media/image31.jpe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8.jpeg"/><Relationship Id="rId14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4.jpeg"/><Relationship Id="rId4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36.jpeg"/><Relationship Id="rId4" Type="http://schemas.microsoft.com/office/2007/relationships/hdphoto" Target="../media/hdphoto2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75" y="1997839"/>
            <a:ext cx="2618656" cy="340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7904" y="1997839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 algn="ctr">
              <a:buClr>
                <a:srgbClr val="F07F09"/>
              </a:buClr>
              <a:buSzPct val="80000"/>
            </a:pPr>
            <a:r>
              <a:rPr lang="ru-RU" sz="2000" i="1" dirty="0" smtClean="0">
                <a:solidFill>
                  <a:prstClr val="black"/>
                </a:solidFill>
                <a:latin typeface="Verdana"/>
              </a:rPr>
              <a:t> 1-4классы- </a:t>
            </a:r>
            <a:r>
              <a:rPr lang="ru-RU" sz="2000" b="1" i="1" dirty="0">
                <a:solidFill>
                  <a:srgbClr val="9F2936">
                    <a:lumMod val="50000"/>
                  </a:srgbClr>
                </a:solidFill>
                <a:latin typeface="Verdana"/>
              </a:rPr>
              <a:t>«Люби  и знай свой город и край»</a:t>
            </a:r>
          </a:p>
          <a:p>
            <a:pPr marL="36576" lvl="0" algn="ctr">
              <a:buClr>
                <a:srgbClr val="F07F09"/>
              </a:buClr>
              <a:buSzPct val="80000"/>
            </a:pPr>
            <a:endParaRPr lang="ru-RU" sz="2000" i="1" dirty="0">
              <a:solidFill>
                <a:prstClr val="black"/>
              </a:solidFill>
              <a:latin typeface="Verdana"/>
            </a:endParaRPr>
          </a:p>
          <a:p>
            <a:pPr marL="36576" lvl="0" algn="ctr">
              <a:buClr>
                <a:srgbClr val="F07F09"/>
              </a:buClr>
              <a:buSzPct val="80000"/>
            </a:pPr>
            <a:r>
              <a:rPr lang="ru-RU" sz="2000" i="1" dirty="0">
                <a:solidFill>
                  <a:prstClr val="black"/>
                </a:solidFill>
                <a:latin typeface="Verdana"/>
              </a:rPr>
              <a:t>5-8 классы- </a:t>
            </a:r>
            <a:r>
              <a:rPr lang="ru-RU" sz="2000" b="1" i="1" dirty="0">
                <a:solidFill>
                  <a:srgbClr val="9F2936">
                    <a:lumMod val="50000"/>
                  </a:srgbClr>
                </a:solidFill>
                <a:latin typeface="Verdana"/>
              </a:rPr>
              <a:t>«Томские сказочники»</a:t>
            </a:r>
          </a:p>
          <a:p>
            <a:pPr marL="36576" lvl="0" algn="ctr">
              <a:buClr>
                <a:srgbClr val="F07F09"/>
              </a:buClr>
              <a:buSzPct val="80000"/>
            </a:pPr>
            <a:endParaRPr lang="ru-RU" sz="2000" i="1" dirty="0">
              <a:solidFill>
                <a:srgbClr val="323232">
                  <a:lumMod val="50000"/>
                </a:srgbClr>
              </a:solidFill>
              <a:latin typeface="Verdana"/>
            </a:endParaRPr>
          </a:p>
          <a:p>
            <a:pPr marL="36576" lvl="0" algn="ctr">
              <a:buClr>
                <a:srgbClr val="F07F09"/>
              </a:buClr>
              <a:buSzPct val="80000"/>
            </a:pPr>
            <a:endParaRPr lang="ru-RU" sz="2000" i="1" dirty="0">
              <a:solidFill>
                <a:prstClr val="black"/>
              </a:solidFill>
              <a:latin typeface="Verdana"/>
            </a:endParaRPr>
          </a:p>
          <a:p>
            <a:pPr marL="36576" lvl="0" algn="ctr">
              <a:buClr>
                <a:srgbClr val="F07F09"/>
              </a:buClr>
              <a:buSzPct val="80000"/>
            </a:pPr>
            <a:r>
              <a:rPr lang="ru-RU" sz="2000" i="1" dirty="0">
                <a:solidFill>
                  <a:prstClr val="black"/>
                </a:solidFill>
                <a:latin typeface="Verdana"/>
              </a:rPr>
              <a:t>9-11 классы - </a:t>
            </a:r>
            <a:r>
              <a:rPr lang="ru-RU" sz="2000" b="1" i="1" dirty="0">
                <a:solidFill>
                  <a:srgbClr val="9F2936">
                    <a:lumMod val="50000"/>
                  </a:srgbClr>
                </a:solidFill>
                <a:latin typeface="Verdana"/>
              </a:rPr>
              <a:t>«Томск Литературный»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6064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Литература Сибири - это часть нашей жизни, живое дыхание истории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2763433"/>
            <a:ext cx="4608512" cy="387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Филиппова </a:t>
            </a:r>
            <a:r>
              <a:rPr lang="ru-RU" b="1" i="1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В.В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.,</a:t>
            </a:r>
            <a:endParaRPr lang="ru-RU" sz="1600" i="1" dirty="0">
              <a:latin typeface="+mj-lt"/>
              <a:ea typeface="Century Gothic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учитель </a:t>
            </a:r>
            <a:r>
              <a:rPr lang="ru-RU" b="1" i="1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русского языка и литературы</a:t>
            </a:r>
            <a:endParaRPr lang="ru-RU" sz="1600" i="1" dirty="0">
              <a:latin typeface="+mj-lt"/>
              <a:ea typeface="Century Gothic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МБОУ «</a:t>
            </a:r>
            <a:r>
              <a:rPr lang="ru-RU" b="1" i="1" dirty="0" err="1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Нелюбинская</a:t>
            </a:r>
            <a:r>
              <a:rPr lang="ru-RU" b="1" i="1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 СОШ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».2019</a:t>
            </a:r>
            <a:endParaRPr lang="ru-RU" sz="1600" i="1" dirty="0">
              <a:latin typeface="+mj-lt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C00000"/>
                </a:solidFill>
                <a:latin typeface="+mj-lt"/>
                <a:ea typeface="Century Gothic"/>
                <a:cs typeface="Times New Roman"/>
              </a:rPr>
              <a:t> </a:t>
            </a:r>
            <a:endParaRPr lang="ru-RU" sz="1600" i="1" dirty="0">
              <a:effectLst/>
              <a:latin typeface="+mj-lt"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53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МАМИНА ПАПКА\МЕЙКО\Татьяна Мейко фотки 2014\DSCN2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3536" y="692696"/>
            <a:ext cx="4013456" cy="364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71600" y="2813447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i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i="1" dirty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i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i="1" dirty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i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Праздник в честь 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юбиле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я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Т.Е. </a:t>
            </a:r>
            <a:r>
              <a:rPr lang="ru-RU" sz="2000" b="1" dirty="0" err="1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Мейко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главной  томской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сказочницы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. 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Нелюбино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20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14</a:t>
            </a:r>
            <a:endParaRPr lang="ru-RU" sz="20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8" name="Picture 3" descr="C:\Users\Нелюбинская СОШ\Documents\ТОМСКИЕ СКАЗОЧНИКИ\МЕЙКО Т\ФОТОГРАФИИ\Мейко и дети\д. Нелюбино, юбилей, 2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86" y="692696"/>
            <a:ext cx="3907470" cy="360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" y="982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Нелюбинская СОШ\Documents\ТОМСКИЕ СКАЗОЧНИКИ\МЕЙКО Т\ФОТОГРАФИИ\Мейко и дети\Лариса Халиулина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" t="3410" r="57084"/>
          <a:stretch/>
        </p:blipFill>
        <p:spPr bwMode="auto">
          <a:xfrm>
            <a:off x="5076056" y="291412"/>
            <a:ext cx="2808312" cy="432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5" y="3703893"/>
            <a:ext cx="477804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Т.Е.Мейко</a:t>
            </a:r>
            <a:r>
              <a:rPr lang="ru-RU" b="1" dirty="0" smtClean="0">
                <a:solidFill>
                  <a:srgbClr val="C00000"/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Халиулина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Лариса , 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ученица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6класса,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которая выступила с  исследовательской  работой </a:t>
            </a:r>
            <a:r>
              <a:rPr lang="ru-RU" b="1" dirty="0" smtClean="0">
                <a:solidFill>
                  <a:srgbClr val="FF0000"/>
                </a:solidFill>
              </a:rPr>
              <a:t>«Лети </a:t>
            </a:r>
            <a:r>
              <a:rPr lang="ru-RU" b="1" dirty="0">
                <a:solidFill>
                  <a:srgbClr val="FF0000"/>
                </a:solidFill>
              </a:rPr>
              <a:t>пёрышко, стань мне крылышком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 книге сказочницы </a:t>
            </a:r>
            <a:r>
              <a:rPr lang="ru-RU" b="1" dirty="0" smtClean="0">
                <a:solidFill>
                  <a:srgbClr val="FF0000"/>
                </a:solidFill>
              </a:rPr>
              <a:t>«Пёстрые пёрышки»,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2013. «Бабочка» выросла , но по-прежнему любит сказки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D:\МАМА (общая)\Пёрышко\Работа Ларис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7" y="495943"/>
            <a:ext cx="3672780" cy="388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3228945"/>
            <a:ext cx="387794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_PresentumCps" pitchFamily="82" charset="-52"/>
                <a:ea typeface="+mj-ea"/>
                <a:cs typeface="+mj-cs"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000" kern="0" dirty="0">
              <a:solidFill>
                <a:srgbClr val="3333FF"/>
              </a:solidFill>
              <a:latin typeface="a_PresentumCps" pitchFamily="82" charset="-52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_PresentumCps" pitchFamily="82" charset="-52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_PresentumCps" pitchFamily="82" charset="-52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Вечерний закат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(«проба пера»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1" lang="ru-RU" alt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Халиулиной</a:t>
            </a:r>
            <a:r>
              <a:rPr kumimoji="1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Л.)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lum bright="-20000" contrast="40000"/>
          </a:blip>
          <a:srcRect l="20751"/>
          <a:stretch/>
        </p:blipFill>
        <p:spPr bwMode="auto">
          <a:xfrm>
            <a:off x="971601" y="620688"/>
            <a:ext cx="1742379" cy="214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МАМИНА ПАПКА\ПОДАРЮ ТЕБЕ  ЦВЕТОЧЕК АЛЕНЬКИЙ\Page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12532" y="669408"/>
            <a:ext cx="1512168" cy="208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МАМИНА ПАПКА\БУКЕТ ТИХИХ СЛОВ\KNIGA_prezentazij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3069988"/>
            <a:ext cx="1742379" cy="225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Девочка и море. / И. В. Киселева; -— Томск: издательство «Ветер», 2014. — 32 с.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68" y="3045332"/>
            <a:ext cx="1686804" cy="225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://odub.tomsk.ru/Portals/0/EasyGalleryImages/1/2123/%D0%91%D0%B5%D0%B7%D1%8B%D0%BC%D1%8F%D0%BD%D0%BD%D1%8B%D0%B91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32" y="3060612"/>
            <a:ext cx="1512168" cy="225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МАМИНА ПАПКА\БУКЕТ ТИХИХ СЛОВ\KNIGA_prezentazij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599" y="3069988"/>
            <a:ext cx="1742379" cy="225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Users\Нелюбинская СОШ\Documents\ТОМСКИЕ СКАЗОЧНИКИ\20 мая 2016;школа; киселева ирина;\1\IMG_925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" t="14844" r="11774"/>
          <a:stretch/>
        </p:blipFill>
        <p:spPr bwMode="auto">
          <a:xfrm>
            <a:off x="2915816" y="188640"/>
            <a:ext cx="3226283" cy="269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2" y="3244334"/>
            <a:ext cx="76328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Сказки </a:t>
            </a:r>
            <a:r>
              <a:rPr lang="ru-RU" sz="3600" b="1" dirty="0">
                <a:solidFill>
                  <a:srgbClr val="C00000"/>
                </a:solidFill>
                <a:latin typeface="+mj-lt"/>
              </a:rPr>
              <a:t>И. В.</a:t>
            </a:r>
            <a:r>
              <a:rPr lang="ru-RU" sz="3600" dirty="0">
                <a:latin typeface="+mj-lt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+mj-lt"/>
              </a:rPr>
              <a:t>Кисилёвой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Нелюбинская СОШ\Documents\ТОМСКИЕ СКАЗОЧНИКИ\20 мая 2016;школа; киселева ирина;\1\IMG_9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47" y="908720"/>
            <a:ext cx="6740705" cy="425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890391"/>
            <a:ext cx="6538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2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0 мая 2016года  в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Нелюбинской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школе состоялся праздник,  посвящённый юбилею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И.В.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Кисилёвой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mki-photoshop.ru/fony/fon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6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335" y="2890391"/>
            <a:ext cx="84730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lvl="0"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lvl="0">
              <a:defRPr/>
            </a:pPr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lvl="0">
              <a:defRPr/>
            </a:pPr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lvl="0">
              <a:defRPr/>
            </a:pPr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lvl="0" algn="ctr">
              <a:defRPr/>
            </a:pPr>
            <a:endParaRPr lang="ru-RU" sz="2000" b="1" kern="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endParaRPr lang="ru-RU" sz="2000" b="1" kern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endParaRPr lang="ru-RU" sz="2000" b="1" kern="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endParaRPr lang="ru-RU" sz="2000" b="1" kern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endParaRPr lang="ru-RU" sz="2000" b="1" kern="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r>
              <a:rPr lang="ru-RU" sz="2000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Спектакль </a:t>
            </a:r>
            <a:r>
              <a:rPr lang="ru-RU" sz="20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по сказочной  повести</a:t>
            </a: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kern="0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kern="0" dirty="0" smtClean="0">
                <a:solidFill>
                  <a:srgbClr val="C00000"/>
                </a:solidFill>
                <a:latin typeface="+mj-lt"/>
              </a:rPr>
              <a:t>И. В. </a:t>
            </a:r>
            <a:r>
              <a:rPr lang="ru-RU" sz="2000" b="1" kern="0" dirty="0" err="1" smtClean="0">
                <a:solidFill>
                  <a:srgbClr val="C00000"/>
                </a:solidFill>
                <a:latin typeface="+mj-lt"/>
              </a:rPr>
              <a:t>Кисилёвой</a:t>
            </a:r>
            <a:r>
              <a:rPr lang="ru-RU" sz="2000" b="1" kern="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kern="0" dirty="0" smtClean="0">
                <a:solidFill>
                  <a:srgbClr val="FF0000"/>
                </a:solidFill>
                <a:latin typeface="+mj-lt"/>
              </a:rPr>
              <a:t>«Необыкновенные </a:t>
            </a:r>
            <a:r>
              <a:rPr lang="ru-RU" sz="2000" b="1" i="1" kern="0" dirty="0">
                <a:solidFill>
                  <a:srgbClr val="FF0000"/>
                </a:solidFill>
                <a:latin typeface="+mj-lt"/>
              </a:rPr>
              <a:t>приключения Цветочки-Зелёной веточки и ее друзей</a:t>
            </a:r>
            <a:r>
              <a:rPr lang="ru-RU" sz="2000" b="1" i="1" kern="0" dirty="0" smtClean="0">
                <a:solidFill>
                  <a:srgbClr val="FF0000"/>
                </a:solidFill>
                <a:latin typeface="+mj-lt"/>
              </a:rPr>
              <a:t>» </a:t>
            </a:r>
            <a:r>
              <a:rPr lang="ru-RU" sz="1600" b="1" dirty="0" smtClean="0">
                <a:solidFill>
                  <a:srgbClr val="FF0000"/>
                </a:solidFill>
                <a:latin typeface="Verdana"/>
                <a:ea typeface="+mj-ea"/>
                <a:cs typeface="+mj-cs"/>
              </a:rPr>
              <a:t> </a:t>
            </a:r>
            <a:endParaRPr lang="ru-RU" sz="2000" kern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11" y="3010775"/>
            <a:ext cx="2777005" cy="256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Нелюбинская СОШ\Documents\ТОМСКИЕ СКАЗОЧНИКИ\20 мая 2016;школа; киселева ирина;\2\IMG_91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3" r="31230"/>
          <a:stretch/>
        </p:blipFill>
        <p:spPr bwMode="auto">
          <a:xfrm>
            <a:off x="517569" y="3010775"/>
            <a:ext cx="2406371" cy="256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Нелюбинская СОШ\Desktop\20 мая 2016;школа; киселева ирина;\2\IMG_91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8690"/>
            <a:ext cx="2197100" cy="157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Нелюбинская СОШ\Desktop\20 мая 2016;школа; киселева ирина;\2\IMG_914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27" y="479180"/>
            <a:ext cx="2432050" cy="161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Нелюбинская СОШ\Documents\ТОМСКИЕ СКАЗОЧНИКИ\20 мая 2016;школа; киселева ирина;\2\IMG_90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8690"/>
            <a:ext cx="2206138" cy="161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Нелюбинская СОШ\Documents\ТОМСКИЕ СКАЗОЧНИКИ\20 мая 2016;школа; киселева ирина;\2\IMG_917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3166" r="22804"/>
          <a:stretch/>
        </p:blipFill>
        <p:spPr bwMode="auto">
          <a:xfrm>
            <a:off x="3419872" y="3013995"/>
            <a:ext cx="2520280" cy="25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3" y="2057300"/>
            <a:ext cx="2232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Century Gothic"/>
              </a:rPr>
              <a:t> 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</a:rPr>
              <a:t>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</a:rPr>
              <a:t>Г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</a:rPr>
              <a:t>рибочки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</a:rPr>
              <a:t>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24326" y="1844824"/>
            <a:ext cx="2619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entury Gothic"/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</a:rPr>
              <a:t>          «Птички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</a:rPr>
              <a:t>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2096525"/>
            <a:ext cx="338437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        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Цветочки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a typeface="Century Gothic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2426632"/>
            <a:ext cx="3721979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из разных сказок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И.В.Кисилёвой</a:t>
            </a:r>
            <a:endParaRPr lang="ru-RU" b="1" dirty="0">
              <a:solidFill>
                <a:schemeClr val="tx2">
                  <a:lumMod val="50000"/>
                </a:schemeClr>
              </a:solidFill>
              <a:effectLst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29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елюбинская СОШ\Documents\ТОМСКИЕ СКАЗОЧНИКИ\20 мая 2016;школа; киселева ирина;\2\IMG_9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8" y="508215"/>
            <a:ext cx="4101642" cy="292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cs6133.vk.me/v6133056/2c54/YRNVS5mn_BA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02" y="3140968"/>
            <a:ext cx="1745930" cy="200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аура человека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02" y="874736"/>
            <a:ext cx="1745930" cy="18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~AUT0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7" y="3140968"/>
            <a:ext cx="1392395" cy="206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66209"/>
            <a:ext cx="8274602" cy="150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В своей работе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Лариса, уже ученица 8класса,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провела параллели   в жизни литературных персонажей-цветов  и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людей в  творчестве </a:t>
            </a:r>
            <a:r>
              <a:rPr lang="ru-RU" sz="1600" b="1" dirty="0" err="1" smtClean="0">
                <a:solidFill>
                  <a:srgbClr val="FF0000"/>
                </a:solidFill>
              </a:rPr>
              <a:t>И.В.Кисилёвой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ru-RU" sz="1600" b="1" dirty="0" smtClean="0">
                <a:solidFill>
                  <a:srgbClr val="FF0000"/>
                </a:solidFill>
                <a:cs typeface="Times New Roman"/>
              </a:rPr>
              <a:t> Т.Е. </a:t>
            </a:r>
            <a:r>
              <a:rPr lang="ru-RU" sz="1600" b="1" dirty="0" err="1">
                <a:solidFill>
                  <a:srgbClr val="FF0000"/>
                </a:solidFill>
                <a:cs typeface="Times New Roman"/>
              </a:rPr>
              <a:t>М</a:t>
            </a:r>
            <a:r>
              <a:rPr lang="ru-RU" sz="1600" b="1" dirty="0" err="1" smtClean="0">
                <a:solidFill>
                  <a:srgbClr val="FF0000"/>
                </a:solidFill>
                <a:cs typeface="Times New Roman"/>
              </a:rPr>
              <a:t>ейко</a:t>
            </a:r>
            <a:r>
              <a:rPr lang="ru-RU" sz="1600" b="1" dirty="0" smtClean="0">
                <a:solidFill>
                  <a:srgbClr val="FF0000"/>
                </a:solidFill>
                <a:cs typeface="Times New Roman"/>
              </a:rPr>
              <a:t> и </a:t>
            </a:r>
            <a:r>
              <a:rPr lang="ru-RU" sz="1600" b="1" dirty="0" err="1" smtClean="0">
                <a:solidFill>
                  <a:srgbClr val="FF0000"/>
                </a:solidFill>
                <a:cs typeface="Times New Roman"/>
              </a:rPr>
              <a:t>Н.М.Ничинскойи</a:t>
            </a:r>
            <a:r>
              <a:rPr lang="ru-RU" sz="16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cs typeface="Times New Roman"/>
              </a:rPr>
              <a:t>подтвердила,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что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и цветы, и люди отражают свет, и это не только свет физических реакций, доказанных ученым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Кирлианом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>, но и свет  тепла и  добра.  </a:t>
            </a:r>
          </a:p>
          <a:p>
            <a:pPr lvl="0"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 descr="C:\МАМИНА ПАПКА\ПОДАРЮ ТЕБЕ  ЦВЕТОЧЕК АЛЕНЬКИЙ\Page(36).jpg"/>
          <p:cNvPicPr/>
          <p:nvPr/>
        </p:nvPicPr>
        <p:blipFill rotWithShape="1">
          <a:blip r:embed="rId11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63" t="14898" r="13118" b="16137"/>
          <a:stretch/>
        </p:blipFill>
        <p:spPr bwMode="auto">
          <a:xfrm>
            <a:off x="470359" y="3712005"/>
            <a:ext cx="1661258" cy="175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МАМИНА ПАПКА\ПОДАРЮ ТЕБЕ  ЦВЕТОЧЕК АЛЕНЬКИЙ\Page(44).jpg"/>
          <p:cNvPicPr/>
          <p:nvPr/>
        </p:nvPicPr>
        <p:blipFill rotWithShape="1">
          <a:blip r:embed="rId13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769" t="12205" r="16132" b="19053"/>
          <a:stretch/>
        </p:blipFill>
        <p:spPr bwMode="auto">
          <a:xfrm>
            <a:off x="2521179" y="3712005"/>
            <a:ext cx="1542822" cy="175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~AUT00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93" y="874736"/>
            <a:ext cx="1224136" cy="183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6497"/>
            <a:ext cx="3024187" cy="360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77" y="566497"/>
            <a:ext cx="3962400" cy="35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521059"/>
            <a:ext cx="74907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endParaRPr lang="ru-RU" sz="1600" b="1" kern="0" dirty="0" smtClean="0">
              <a:solidFill>
                <a:srgbClr val="1B587C">
                  <a:lumMod val="50000"/>
                </a:srgbClr>
              </a:solidFill>
              <a:latin typeface="Verdana"/>
            </a:endParaRPr>
          </a:p>
          <a:p>
            <a:pPr algn="ctr"/>
            <a:r>
              <a:rPr lang="ru-RU" b="1" kern="0" dirty="0" smtClean="0">
                <a:solidFill>
                  <a:srgbClr val="1B587C">
                    <a:lumMod val="50000"/>
                  </a:srgbClr>
                </a:solidFill>
              </a:rPr>
              <a:t>Литературный </a:t>
            </a:r>
            <a:r>
              <a:rPr lang="ru-RU" b="1" kern="0" dirty="0">
                <a:solidFill>
                  <a:srgbClr val="1B587C">
                    <a:lumMod val="50000"/>
                  </a:srgbClr>
                </a:solidFill>
              </a:rPr>
              <a:t>вечер </a:t>
            </a:r>
            <a:r>
              <a:rPr lang="ru-RU" b="1" i="1" kern="0" dirty="0">
                <a:solidFill>
                  <a:srgbClr val="C00000"/>
                </a:solidFill>
              </a:rPr>
              <a:t>«Две птицы, две странницы…»</a:t>
            </a:r>
            <a:br>
              <a:rPr lang="ru-RU" b="1" i="1" kern="0" dirty="0">
                <a:solidFill>
                  <a:srgbClr val="C00000"/>
                </a:solidFill>
              </a:rPr>
            </a:br>
            <a:r>
              <a:rPr lang="ru-RU" b="1" kern="0" dirty="0">
                <a:solidFill>
                  <a:srgbClr val="C00000"/>
                </a:solidFill>
              </a:rPr>
              <a:t>(к 125-летию Марины Цветаевой и к 100-летию её дочери-Ариадны  Эфрон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</a:rPr>
              <a:t>) по книге И.В. </a:t>
            </a:r>
            <a:r>
              <a:rPr lang="ru-RU" b="1" kern="0" dirty="0" err="1">
                <a:solidFill>
                  <a:schemeClr val="tx2">
                    <a:lumMod val="50000"/>
                  </a:schemeClr>
                </a:solidFill>
              </a:rPr>
              <a:t>Кисилёвой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kern="0" dirty="0">
                <a:solidFill>
                  <a:srgbClr val="C00000"/>
                </a:solidFill>
              </a:rPr>
              <a:t>«Земное странствие звезды Ариадны», </a:t>
            </a:r>
            <a:r>
              <a:rPr lang="ru-RU" b="1" kern="0" dirty="0">
                <a:solidFill>
                  <a:srgbClr val="1B587C">
                    <a:lumMod val="50000"/>
                  </a:srgbClr>
                </a:solidFill>
              </a:rPr>
              <a:t>28.09.2017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ramki-photoshop.ru/fony/fon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елюбинская СОШ\Documents\ФОРУМ 2019\ФОТОГРАФИИ - КРАЕВЕДЕНИЕ\img526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324593" cy="479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2905011"/>
            <a:ext cx="538234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chemeClr val="tx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Группа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11-классников у стенда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со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своими исследовательскими работами по спецкурсу </a:t>
            </a:r>
            <a:r>
              <a:rPr lang="ru-RU" b="1" dirty="0">
                <a:solidFill>
                  <a:srgbClr val="FF0000"/>
                </a:solidFill>
                <a:ea typeface="Century Gothic"/>
                <a:cs typeface="Times New Roman"/>
              </a:rPr>
              <a:t>«Томск литературный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».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2005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33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105835"/>
            <a:ext cx="5472608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altLang="ru-RU" b="1" dirty="0" smtClean="0">
                <a:solidFill>
                  <a:srgbClr val="993300"/>
                </a:solidFill>
                <a:latin typeface="Georgia" pitchFamily="18" charset="0"/>
              </a:rPr>
              <a:t>      </a:t>
            </a:r>
            <a:endParaRPr lang="ru-RU" altLang="ru-RU" sz="2000" b="1" dirty="0">
              <a:solidFill>
                <a:srgbClr val="99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628800"/>
            <a:ext cx="3240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kern="0" dirty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Певец Сибирской тайги</a:t>
            </a:r>
            <a:b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К 130-летию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В. Я. Шишкова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- 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писателя и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гидротехника. 2003,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к145-летию 2018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Объект 3" descr="J:\МАМИНА ПАПКА\ТИТУЛЬНЫЙ ЛИСТ - ШИШКОВ.jpg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6556" r="63987" b="25694"/>
          <a:stretch/>
        </p:blipFill>
        <p:spPr bwMode="auto">
          <a:xfrm>
            <a:off x="1216359" y="332656"/>
            <a:ext cx="1705309" cy="203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6016" y="4453896"/>
            <a:ext cx="36724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«Для вас, закрывших Родину телами»</a:t>
            </a:r>
            <a:r>
              <a:rPr kumimoji="0" lang="ru-RU" sz="20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о военной лирике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Г. Николаевой,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2005.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К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60-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летию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Победы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endParaRPr kumimoji="0" lang="ru-RU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" name="Picture 4" descr="2660141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0"/>
          <a:stretch/>
        </p:blipFill>
        <p:spPr bwMode="auto">
          <a:xfrm>
            <a:off x="2483768" y="4383107"/>
            <a:ext cx="1512168" cy="190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0032" y="206084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«А вечность жалует меня»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о трагических страницах жизни и смерти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Н. А. Клюева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. 2004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Picture 2" descr="http://www.studia-vasin.ru/images/phocagallery/2015_antoligia/2016.06.15-klue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1685566" cy="209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ramki-photoshop.ru/fony/fon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елюбинская СОШ\Documents\ФОРУМ 2019\ФОТОГРАФИИ - КРАЕВЕДЕНИЕ\img522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207177" cy="4688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1" y="2427188"/>
            <a:ext cx="7711233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223559"/>
            <a:ext cx="720717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Группа 9-классниц на литературном вечере, посвящённом декабристам и узнику Петропавловской крепости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FF0000"/>
                </a:solidFill>
                <a:ea typeface="Century Gothic"/>
                <a:cs typeface="Times New Roman"/>
              </a:rPr>
              <a:t>Г.С.Батенькову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/>
                <a:ea typeface="Century Gothic"/>
                <a:cs typeface="Times New Roman"/>
              </a:rPr>
              <a:t>2006</a:t>
            </a:r>
            <a:endParaRPr lang="ru-RU" b="1" dirty="0">
              <a:solidFill>
                <a:schemeClr val="tx2">
                  <a:lumMod val="50000"/>
                </a:schemeClr>
              </a:solidFill>
              <a:effectLst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9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45097"/>
              </p:ext>
            </p:extLst>
          </p:nvPr>
        </p:nvGraphicFramePr>
        <p:xfrm>
          <a:off x="539552" y="332656"/>
          <a:ext cx="8126560" cy="6336704"/>
        </p:xfrm>
        <a:graphic>
          <a:graphicData uri="http://schemas.openxmlformats.org/drawingml/2006/table">
            <a:tbl>
              <a:tblPr firstRow="1" firstCol="1" bandRow="1"/>
              <a:tblGrid>
                <a:gridCol w="2224091"/>
                <a:gridCol w="1768525"/>
                <a:gridCol w="1670776"/>
                <a:gridCol w="2463168"/>
              </a:tblGrid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Исследовательские </a:t>
                      </a: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работы обучающихся Соколовых Владимира и Марии, членов кружка по изучению  литературного наследия  Сибири, 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победителей</a:t>
                      </a: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районных, городских и  региональных научно-практических исследовательских конференций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Adobe Heiti Std R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dobe Heiti Std R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i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dobe Heiti Std R"/>
                          <a:cs typeface="Times New Roman" panose="02020603050405020304" pitchFamily="18" charset="0"/>
                        </a:rPr>
                        <a:t>Сказки Земли Томской»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Сказка коренных народов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как своеобразная школа жизни. 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Работа посвящается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410</a:t>
                      </a: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-летнему юбилею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города Томска. 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2класс,2014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Эхо реальных событий»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Томские легенды   в литературной обработке   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Н.В.Татаурова</a:t>
                      </a:r>
                      <a:r>
                        <a:rPr lang="ru-RU" sz="16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b="1" i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Т.Е.Мейко</a:t>
                      </a:r>
                      <a:r>
                        <a:rPr lang="ru-RU" sz="16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b="1" i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С.А.Заплавного</a:t>
                      </a:r>
                      <a:r>
                        <a:rPr lang="ru-RU" sz="16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3класс,2015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b="1" i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Великий шаг в Сибирь»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История успеха Ермака,  князя Сибирского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 летописях, исторической  и художественной литературе.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435</a:t>
                      </a: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600" b="1" i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летию</a:t>
                      </a: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присоединения  Сибири к государству Российскому.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4класс, 2016</a:t>
                      </a:r>
                      <a:endParaRPr lang="ru-RU" sz="1600" b="1" dirty="0">
                        <a:effectLst/>
                        <a:latin typeface="+mn-lt"/>
                        <a:ea typeface="Century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J:\НА ВЫНОС\открытый урок соколовы\1 1577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0049" y="620688"/>
            <a:ext cx="172819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МАМИНА ПАПКА\РАБОТА ПО СИБИРСКИМ СКАЗКАМ\НОВЫЕ КАРТИНКИ\img_02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144016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J:\ТОМСКИЕ ТАТАРЫ\5174604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52281" y="548680"/>
            <a:ext cx="1466849" cy="201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pp.vk.me/c5938/u160130981/151191826/x_c5748421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54" y="620688"/>
            <a:ext cx="1642154" cy="194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6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16989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12292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lvl="0"/>
            <a:endParaRPr lang="ru-RU" sz="1600" b="1" i="1" kern="0" dirty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  <a:ea typeface="+mj-ea"/>
              <a:cs typeface="+mj-cs"/>
            </a:endParaRPr>
          </a:p>
          <a:p>
            <a:pPr lvl="0"/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lvl="0"/>
            <a:endParaRPr lang="ru-RU" sz="1600" b="1" i="1" kern="0" dirty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Verdana"/>
              <a:ea typeface="+mj-ea"/>
              <a:cs typeface="+mj-cs"/>
            </a:endParaRPr>
          </a:p>
          <a:p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 Жил поэт, чей голос был негромок,</a:t>
            </a:r>
            <a:b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 всё дошел до нас сквозь толщу многих лет» 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Одиночество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и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жизнеутверждение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»  в поэзии 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Г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. С.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Батенькова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. </a:t>
            </a:r>
            <a:r>
              <a:rPr lang="ru-RU" b="1" i="1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2005</a:t>
            </a:r>
            <a:endParaRPr lang="ru-RU" i="1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Объект 3" descr="L:\ЦВВА.jpg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2331" y="373138"/>
            <a:ext cx="2160240" cy="221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8024" y="2708920"/>
            <a:ext cx="3600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kern="0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Чудище под облаками» - символ человеческого духа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215- </a:t>
            </a:r>
            <a:r>
              <a:rPr kumimoji="0" lang="ru-RU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летию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со дня запуска «</a:t>
            </a:r>
            <a:r>
              <a:rPr kumimoji="0" lang="ru-RU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монгольфьерова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шара» А. Н. Радищевым в г. Томске.2006</a:t>
            </a:r>
            <a:endParaRPr kumimoji="0" lang="ru-RU" b="0" i="1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" name="Объект 3" descr="Радищев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495596"/>
            <a:ext cx="2321513" cy="223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728989"/>
            <a:ext cx="4620773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sz="1600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b="1" dirty="0" smtClean="0">
              <a:solidFill>
                <a:prstClr val="black"/>
              </a:solidFill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в прошлое я посылаю благодарность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 и обещаю будущее: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«Ты не умер: я тот неведомый потомок, 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В пыли минувшего я разыскала стёртый след»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00285" y="3955298"/>
            <a:ext cx="357560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Как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голубь мира, наши души 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Летают в небе голубом.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Их не закрыть, как птицу в клетку,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entury Gothic"/>
                <a:cs typeface="Times New Roman"/>
              </a:rPr>
              <a:t>И не упрятать под замком!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entury Gothic"/>
                <a:cs typeface="Times New Roman"/>
              </a:rPr>
              <a:t> 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Century Gothic"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43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" y="-24702"/>
            <a:ext cx="9176937" cy="68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static1.repo.aif.ru/1/c9/559406/c/09e5f16555119006927778ca70570b2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3564161" cy="366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img-fotki.yandex.ru/get/55/19411616.252/0_a4d5b_5abb7f98_M.jpg">
            <a:hlinkClick r:id="rId4" tgtFrame="&quot;_blank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3994"/>
            <a:ext cx="2592289" cy="347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2290227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4BACC6">
                  <a:lumMod val="75000"/>
                </a:srgb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4BACC6">
                  <a:lumMod val="75000"/>
                </a:srgb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/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lvl="0"/>
            <a:endParaRPr lang="ru-RU" sz="2400" b="1" i="1" kern="0" dirty="0">
              <a:solidFill>
                <a:srgbClr val="C00000"/>
              </a:solidFill>
            </a:endParaRPr>
          </a:p>
          <a:p>
            <a:pPr lvl="0"/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lvl="0"/>
            <a:r>
              <a:rPr kumimoji="0" lang="ru-RU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Илькина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река жизни 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(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Становление характера героя через преодоление трудностей в повести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В.П. Астафьева «Перевал»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).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2019. </a:t>
            </a:r>
          </a:p>
          <a:p>
            <a:pPr lvl="0"/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К </a:t>
            </a:r>
            <a:r>
              <a:rPr lang="ru-RU" b="1" i="1" dirty="0">
                <a:solidFill>
                  <a:srgbClr val="FF0000"/>
                </a:solidFill>
              </a:rPr>
              <a:t>95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-летию писателя и </a:t>
            </a:r>
            <a:r>
              <a:rPr lang="ru-RU" b="1" i="1" dirty="0">
                <a:solidFill>
                  <a:srgbClr val="FF0000"/>
                </a:solidFill>
              </a:rPr>
              <a:t>60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-летию  его повести «Перевал».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3632" y="476672"/>
            <a:ext cx="5742384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Century Gothic"/>
                <a:cs typeface="Times New Roman"/>
              </a:rPr>
              <a:t>Конкурс «Читаем классику»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entury Gothic"/>
                <a:cs typeface="Times New Roman"/>
              </a:rPr>
              <a:t> </a:t>
            </a:r>
            <a:endParaRPr lang="ru-RU" sz="1600" dirty="0">
              <a:effectLst/>
              <a:latin typeface="Century Gothic"/>
              <a:ea typeface="Century Gothic"/>
              <a:cs typeface="Times New Roman"/>
            </a:endParaRPr>
          </a:p>
        </p:txBody>
      </p:sp>
      <p:pic>
        <p:nvPicPr>
          <p:cNvPr id="3074" name="Picture 2" descr="https://content.foto.my.mail.ru/mail/dubowaja/_blogs/i-2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5"/>
          <a:stretch/>
        </p:blipFill>
        <p:spPr bwMode="auto">
          <a:xfrm>
            <a:off x="1511660" y="1381767"/>
            <a:ext cx="2114488" cy="330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3064285"/>
            <a:ext cx="233051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Сказка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 </a:t>
            </a:r>
            <a:r>
              <a:rPr lang="ru-RU" b="1" dirty="0">
                <a:solidFill>
                  <a:srgbClr val="FF0000"/>
                </a:solidFill>
                <a:ea typeface="Century Gothic"/>
                <a:cs typeface="Times New Roman"/>
              </a:rPr>
              <a:t>«Кедр» </a:t>
            </a:r>
            <a:r>
              <a:rPr lang="ru-RU" b="1" dirty="0" err="1" smtClean="0">
                <a:solidFill>
                  <a:srgbClr val="FF0000"/>
                </a:solidFill>
                <a:ea typeface="Century Gothic"/>
                <a:cs typeface="Times New Roman"/>
              </a:rPr>
              <a:t>В.Я.Шишкова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2018 (К 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100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-летию сказки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Century Gothic"/>
                <a:cs typeface="Times New Roman"/>
              </a:rPr>
              <a:t>)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a typeface="Century Gothic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046588"/>
            <a:ext cx="3024336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ru-RU" sz="2000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sz="2000" dirty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sz="2000" dirty="0" smtClean="0">
              <a:solidFill>
                <a:prstClr val="black"/>
              </a:solidFill>
              <a:latin typeface="Times New Roman"/>
              <a:ea typeface="Century Gothic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a typeface="Century Gothic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Глава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«Мать»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из книги</a:t>
            </a:r>
          </a:p>
          <a:p>
            <a:pPr lvl="0" algn="ctr">
              <a:lnSpc>
                <a:spcPct val="115000"/>
              </a:lnSpc>
            </a:pPr>
            <a:r>
              <a:rPr lang="ru-RU" b="1" dirty="0" err="1" smtClean="0">
                <a:solidFill>
                  <a:srgbClr val="FF0000"/>
                </a:solidFill>
                <a:ea typeface="Century Gothic"/>
                <a:cs typeface="Times New Roman"/>
              </a:rPr>
              <a:t>В.П.Астафьева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 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2019 </a:t>
            </a:r>
          </a:p>
          <a:p>
            <a:pPr lvl="0" algn="ctr">
              <a:lnSpc>
                <a:spcPct val="115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К </a:t>
            </a:r>
            <a:r>
              <a:rPr lang="ru-RU" b="1" dirty="0" smtClean="0">
                <a:solidFill>
                  <a:srgbClr val="FF0000"/>
                </a:solidFill>
                <a:ea typeface="Century Gothic"/>
                <a:cs typeface="Times New Roman"/>
              </a:rPr>
              <a:t>60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entury Gothic"/>
                <a:cs typeface="Times New Roman"/>
              </a:rPr>
              <a:t>-летию повести)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Century Gothic"/>
              <a:cs typeface="Times New Roman"/>
            </a:endParaRPr>
          </a:p>
        </p:txBody>
      </p:sp>
      <p:pic>
        <p:nvPicPr>
          <p:cNvPr id="3080" name="Picture 8" descr="http://opusmgau.ru/public/journals/1/article_689_cover_ru_R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53" y="1381767"/>
            <a:ext cx="2318604" cy="330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" y="-450386"/>
            <a:ext cx="9171069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3288" y="3244334"/>
            <a:ext cx="8713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</p:txBody>
      </p:sp>
      <p:pic>
        <p:nvPicPr>
          <p:cNvPr id="5" name="Picture 2" descr="C:\Users\Нелюбинская СОШ\Documents\ФОРУМ 2019\СКАНИРОВАННЫЕ ГРАМОТЫ\img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37" y="306612"/>
            <a:ext cx="1512168" cy="22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елюбинская СОШ\Documents\ФОРУМ 2019\СКАНИРОВАННЫЕ ГРАМОТЫ\img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9" y="2852936"/>
            <a:ext cx="1560149" cy="22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елюбинская СОШ\Documents\ФОРУМ 2019\СКАНИРОВАННЫЕ ГРАМОТЫ\img7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79" y="256246"/>
            <a:ext cx="1656184" cy="23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елюбинская СОШ\Documents\ФОРУМ 2019\СКАНИРОВАННЫЕ ГРАМОТЫ\img9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72" y="2852936"/>
            <a:ext cx="1658852" cy="23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КРАЕВЕДЕНИЕ\img5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50" y="2714577"/>
            <a:ext cx="1737352" cy="23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РАЕВЕДЕНИЕ\img52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8" y="365038"/>
            <a:ext cx="1672025" cy="23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КРАЕВЕДЕНИЕ\img52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47" y="365038"/>
            <a:ext cx="1672025" cy="23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Нелюбинская СОШ\Documents\Bluetooth Folder\ГРАМОТА НА РАСПЕЧАТКУ\img06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01" y="2883205"/>
            <a:ext cx="1717508" cy="23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3288" y="3064285"/>
            <a:ext cx="6955056" cy="303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0215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 marL="457200" indent="-450215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 marL="457200" indent="-450215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 marL="457200" indent="-450215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  <a:ea typeface="Century Gothic"/>
              <a:cs typeface="Times New Roman"/>
            </a:endParaRPr>
          </a:p>
          <a:p>
            <a:pPr marL="457200" indent="-450215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entury Gothic"/>
              <a:cs typeface="Times New Roman"/>
            </a:endParaRPr>
          </a:p>
          <a:p>
            <a:pPr marL="457200" indent="-450215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entury Gothic"/>
                <a:cs typeface="Times New Roman"/>
              </a:rPr>
              <a:t>Победы исследовательских  работ обучающихся 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/>
                <a:ea typeface="Century Gothic"/>
                <a:cs typeface="Times New Roman"/>
              </a:rPr>
              <a:t>Нелюбинская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entury Gothic"/>
                <a:cs typeface="Times New Roman"/>
              </a:rPr>
              <a:t> СОШ» </a:t>
            </a:r>
            <a:endParaRPr lang="ru-RU" sz="2000" b="1" dirty="0">
              <a:solidFill>
                <a:srgbClr val="FF0000"/>
              </a:solidFill>
              <a:effectLst/>
              <a:latin typeface="Century Gothic"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66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20688"/>
            <a:ext cx="5382344" cy="495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entury Gothic"/>
                <a:cs typeface="Times New Roman"/>
              </a:rPr>
              <a:t>Спасибо за </a:t>
            </a: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entury Gothic"/>
                <a:cs typeface="Times New Roman"/>
              </a:rPr>
              <a:t>внимание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entury Gothic"/>
                <a:cs typeface="Times New Roman"/>
              </a:rPr>
              <a:t> </a:t>
            </a:r>
            <a:endParaRPr lang="ru-RU" sz="8000" i="1" dirty="0">
              <a:solidFill>
                <a:schemeClr val="accent1">
                  <a:lumMod val="50000"/>
                </a:schemeClr>
              </a:solidFill>
              <a:latin typeface="+mj-lt"/>
              <a:ea typeface="Century Gothic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entury Gothic"/>
                <a:cs typeface="Times New Roman"/>
              </a:rPr>
              <a:t> </a:t>
            </a:r>
            <a:endParaRPr lang="ru-RU" dirty="0">
              <a:effectLst/>
              <a:latin typeface="Century Gothic"/>
              <a:ea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66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" y="-1131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3"/>
            <a:ext cx="770485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8" y="811402"/>
            <a:ext cx="3371402" cy="487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11402"/>
            <a:ext cx="3313198" cy="487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ramki-photoshop.ru/fony/fon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880"/>
            <a:ext cx="9144000" cy="70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8288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120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3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2499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</a:pPr>
            <a:r>
              <a:rPr kumimoji="1" lang="ru-RU" altLang="ru-RU" kern="0" dirty="0" smtClean="0">
                <a:solidFill>
                  <a:srgbClr val="005900"/>
                </a:solidFill>
                <a:latin typeface="a_PresentumCps" pitchFamily="82" charset="-52"/>
              </a:rPr>
              <a:t>(</a:t>
            </a:r>
            <a:endParaRPr kumimoji="1" lang="ru-RU" altLang="ru-RU" u="sng" kern="0" dirty="0">
              <a:solidFill>
                <a:srgbClr val="C00000"/>
              </a:solidFill>
              <a:latin typeface="a_PresentumCps" pitchFamily="82" charset="-52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8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0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97" y="-10456"/>
            <a:ext cx="947692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22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89" y="249503"/>
            <a:ext cx="3888432" cy="269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5774819"/>
            <a:ext cx="76328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+mj-lt"/>
              </a:rPr>
              <a:t>Необыкновенные </a:t>
            </a:r>
            <a:r>
              <a:rPr lang="ru-RU" altLang="ru-RU" sz="2800" b="1" dirty="0">
                <a:solidFill>
                  <a:srgbClr val="FF0000"/>
                </a:solidFill>
                <a:latin typeface="+mj-lt"/>
              </a:rPr>
              <a:t>приключения </a:t>
            </a:r>
            <a:r>
              <a:rPr lang="en-US" altLang="ru-RU" sz="2800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ru-RU" altLang="ru-RU" sz="2800" b="1" dirty="0">
                <a:solidFill>
                  <a:srgbClr val="FF0000"/>
                </a:solidFill>
                <a:latin typeface="+mj-lt"/>
              </a:rPr>
              <a:t>волшебника</a:t>
            </a:r>
            <a:r>
              <a:rPr lang="en-US" altLang="ru-RU" sz="2800" b="1" dirty="0">
                <a:solidFill>
                  <a:srgbClr val="FF0000"/>
                </a:solidFill>
                <a:latin typeface="+mj-lt"/>
              </a:rPr>
              <a:t>”</a:t>
            </a:r>
            <a:r>
              <a:rPr lang="ru-RU" altLang="ru-RU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latin typeface="+mj-lt"/>
              </a:rPr>
              <a:t>Изумрудного города А.М</a:t>
            </a:r>
            <a:r>
              <a:rPr lang="ru-RU" altLang="ru-RU" sz="28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altLang="ru-RU" sz="2800" b="1" dirty="0" smtClean="0">
                <a:solidFill>
                  <a:srgbClr val="FF0000"/>
                </a:solidFill>
                <a:latin typeface="+mj-lt"/>
              </a:rPr>
              <a:t>Волкова и </a:t>
            </a:r>
            <a:r>
              <a:rPr lang="ru-RU" altLang="ru-RU" sz="2800" b="1" dirty="0">
                <a:solidFill>
                  <a:srgbClr val="FF0000"/>
                </a:solidFill>
                <a:latin typeface="+mj-lt"/>
              </a:rPr>
              <a:t>его </a:t>
            </a:r>
            <a:r>
              <a:rPr lang="ru-RU" altLang="ru-RU" sz="2800" b="1" dirty="0" smtClean="0">
                <a:solidFill>
                  <a:srgbClr val="FF0000"/>
                </a:solidFill>
                <a:latin typeface="+mj-lt"/>
              </a:rPr>
              <a:t>героев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http://bk-detstvo.narod.ru/Volkov_portrait2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49" y="1268760"/>
            <a:ext cx="1309728" cy="182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93021306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4" y="476672"/>
            <a:ext cx="1400291" cy="209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91030313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0" y="2941562"/>
            <a:ext cx="1425382" cy="209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mge50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7" t="4952" r="10339"/>
          <a:stretch/>
        </p:blipFill>
        <p:spPr bwMode="auto">
          <a:xfrm>
            <a:off x="2463638" y="3505201"/>
            <a:ext cx="1459919" cy="206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_920109919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4744"/>
            <a:ext cx="1320724" cy="196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980524031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84" y="3000388"/>
            <a:ext cx="1310392" cy="196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volkov_tajna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86" y="636242"/>
            <a:ext cx="1370215" cy="191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Re-exposure of Дет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/>
        </p:blipFill>
        <p:spPr bwMode="auto">
          <a:xfrm>
            <a:off x="755577" y="412274"/>
            <a:ext cx="3024336" cy="254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9156"/>
            <a:ext cx="3816423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sz="2000" b="1" dirty="0" smtClean="0">
              <a:solidFill>
                <a:srgbClr val="993300"/>
              </a:solidFill>
              <a:cs typeface="Vrinda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cs typeface="Vrinda" panose="020B0502040204020203" pitchFamily="34" charset="0"/>
              </a:rPr>
              <a:t>Н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cs typeface="Vrinda" panose="020B0502040204020203" pitchFamily="34" charset="0"/>
              </a:rPr>
              <a:t>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cs typeface="Vrinda" panose="020B0502040204020203" pitchFamily="34" charset="0"/>
              </a:rPr>
              <a:t>открытии музея 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cs typeface="Vrinda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altLang="ru-RU" b="1" dirty="0" smtClean="0">
                <a:solidFill>
                  <a:srgbClr val="FF0000"/>
                </a:solidFill>
                <a:cs typeface="Vrinda" panose="020B0502040204020203" pitchFamily="34" charset="0"/>
              </a:rPr>
              <a:t>А. М. Волкова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cs typeface="Vrinda" panose="020B0502040204020203" pitchFamily="34" charset="0"/>
              </a:rPr>
              <a:t>в ТГПУ (2002 г.)</a:t>
            </a:r>
          </a:p>
        </p:txBody>
      </p:sp>
      <p:pic>
        <p:nvPicPr>
          <p:cNvPr id="8" name="Picture 4" descr="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3819" y="3813865"/>
            <a:ext cx="4238181" cy="221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5" y="3573016"/>
            <a:ext cx="46085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b="1" dirty="0" smtClean="0">
                <a:solidFill>
                  <a:srgbClr val="993300"/>
                </a:solidFill>
                <a:latin typeface="Georgia" pitchFamily="18" charset="0"/>
              </a:rPr>
              <a:t>  </a:t>
            </a: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>
              <a:solidFill>
                <a:srgbClr val="993300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>
              <a:solidFill>
                <a:srgbClr val="993300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>
              <a:solidFill>
                <a:srgbClr val="993300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пятилетнем юбилее музея</a:t>
            </a: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 (2007 г. 5класс)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905087"/>
            <a:ext cx="3888432" cy="382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72000" y="3044280"/>
            <a:ext cx="424847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Музею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великого 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сказочника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10лет!</a:t>
            </a:r>
          </a:p>
          <a:p>
            <a:pPr lvl="0" algn="ctr">
              <a:spcBef>
                <a:spcPct val="20000"/>
              </a:spcBef>
              <a:buClr>
                <a:srgbClr val="C0504D"/>
              </a:buClr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(2012 г. 5класс)</a:t>
            </a:r>
          </a:p>
        </p:txBody>
      </p:sp>
    </p:spTree>
    <p:extLst>
      <p:ext uri="{BB962C8B-B14F-4D97-AF65-F5344CB8AC3E}">
        <p14:creationId xmlns:p14="http://schemas.microsoft.com/office/powerpoint/2010/main" val="32116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" y="-256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АМА (общая)\Нелюбинская средняя школа 5 класс\фото 5 класс\литер. путеш\Для презентации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98"/>
          <a:stretch/>
        </p:blipFill>
        <p:spPr bwMode="auto">
          <a:xfrm>
            <a:off x="323528" y="299512"/>
            <a:ext cx="2880320" cy="321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МАМА (общая)\Нелюбинская средняя школа 5 класс\фото 5 класс\литер. путеш\Для презентации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7"/>
          <a:stretch/>
        </p:blipFill>
        <p:spPr bwMode="auto">
          <a:xfrm>
            <a:off x="3483487" y="299512"/>
            <a:ext cx="2732981" cy="321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6216468" y="285742"/>
            <a:ext cx="2604004" cy="230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 smtClean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endParaRPr lang="ru-RU" altLang="ru-RU" b="1" dirty="0">
              <a:solidFill>
                <a:srgbClr val="9933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Литературное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путешествие в Волшебную страну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</a:rPr>
              <a:t>12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г.5</a:t>
            </a:r>
            <a:r>
              <a:rPr lang="en-US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кл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alt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Нелюбино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87" y="3642880"/>
            <a:ext cx="2369069" cy="280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3" y="3642880"/>
            <a:ext cx="2112030" cy="292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72200" y="2921169"/>
            <a:ext cx="19442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/>
            <a:endParaRPr lang="ru-RU" altLang="ru-RU" sz="2000" b="1" dirty="0">
              <a:solidFill>
                <a:srgbClr val="993300"/>
              </a:solidFill>
            </a:endParaRPr>
          </a:p>
          <a:p>
            <a:pPr lvl="0" algn="ctr"/>
            <a:endParaRPr lang="ru-RU" altLang="ru-RU" sz="2000" b="1" dirty="0" smtClean="0">
              <a:solidFill>
                <a:srgbClr val="993300"/>
              </a:solidFill>
            </a:endParaRPr>
          </a:p>
          <a:p>
            <a:pPr lvl="0"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Литературная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игра, проведённая в начальных и </a:t>
            </a:r>
            <a:endParaRPr lang="ru-RU" alt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5-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х классах </a:t>
            </a:r>
          </a:p>
          <a:p>
            <a:pPr lvl="0"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(2009 г. и  2012 г. </a:t>
            </a:r>
            <a:r>
              <a:rPr lang="ru-RU" altLang="ru-RU" sz="2000" b="1" dirty="0" err="1">
                <a:solidFill>
                  <a:schemeClr val="accent1">
                    <a:lumMod val="50000"/>
                  </a:schemeClr>
                </a:solidFill>
              </a:rPr>
              <a:t>Нелюбино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22"/>
            <a:ext cx="9156964" cy="68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МАМА (общая)\Пёрышко\2013-02-17_20450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318" y="116632"/>
            <a:ext cx="1551685" cy="22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МАМА (общая)\Пёрышко\2013-02-17_20452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9588" y="1486837"/>
            <a:ext cx="156764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МАМА (общая)\Пёрышко\2013-02-17_204554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80605" y="116632"/>
            <a:ext cx="1584176" cy="22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МАМА (общая)\Пёрышко\квадрат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8997" y="3952164"/>
            <a:ext cx="1928827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J:\ДЛЯ БУКЕТА\6680_tomskie_skazk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7262" y="3952164"/>
            <a:ext cx="192882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flipH="1">
            <a:off x="2339752" y="3424139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011833"/>
            <a:ext cx="84249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 smtClean="0">
              <a:solidFill>
                <a:srgbClr val="FF0000"/>
              </a:solidFill>
            </a:endParaRPr>
          </a:p>
          <a:p>
            <a:pPr lvl="0"/>
            <a:endParaRPr lang="ru-RU" sz="3600" b="1" dirty="0">
              <a:solidFill>
                <a:srgbClr val="FF0000"/>
              </a:solidFill>
            </a:endParaRPr>
          </a:p>
          <a:p>
            <a:pPr lvl="0"/>
            <a:endParaRPr lang="ru-RU" sz="3600" b="1" dirty="0" smtClean="0">
              <a:solidFill>
                <a:srgbClr val="FF0000"/>
              </a:solidFill>
            </a:endParaRPr>
          </a:p>
          <a:p>
            <a:pPr lvl="0"/>
            <a:endParaRPr lang="ru-RU" sz="3600" b="1" dirty="0">
              <a:solidFill>
                <a:srgbClr val="FF0000"/>
              </a:solidFill>
            </a:endParaRPr>
          </a:p>
          <a:p>
            <a:pPr lvl="0"/>
            <a:endParaRPr lang="ru-RU" sz="3600" b="1" dirty="0" smtClean="0">
              <a:solidFill>
                <a:srgbClr val="FF0000"/>
              </a:solidFill>
            </a:endParaRPr>
          </a:p>
          <a:p>
            <a:pPr lvl="0"/>
            <a:endParaRPr lang="ru-RU" sz="2800" b="1" dirty="0" smtClean="0">
              <a:solidFill>
                <a:srgbClr val="FF0000"/>
              </a:solidFill>
            </a:endParaRPr>
          </a:p>
          <a:p>
            <a:pPr lvl="0" algn="ctr"/>
            <a:endParaRPr lang="ru-RU" sz="2800" b="1" dirty="0" smtClean="0">
              <a:solidFill>
                <a:srgbClr val="FF0000"/>
              </a:solidFill>
            </a:endParaRPr>
          </a:p>
          <a:p>
            <a:pPr lvl="0" algn="ctr"/>
            <a:endParaRPr lang="ru-RU" sz="28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</a:rPr>
              <a:t>Сказочный </a:t>
            </a:r>
            <a:r>
              <a:rPr lang="ru-RU" sz="3600" b="1" dirty="0">
                <a:solidFill>
                  <a:srgbClr val="FF0000"/>
                </a:solidFill>
              </a:rPr>
              <a:t>мир Татьяны </a:t>
            </a:r>
            <a:r>
              <a:rPr lang="ru-RU" sz="3600" b="1" dirty="0" err="1">
                <a:solidFill>
                  <a:srgbClr val="FF0000"/>
                </a:solidFill>
              </a:rPr>
              <a:t>Мейко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Содержимое 5" descr="D:\МАМА (общая)\Пёрышко\2013-02-17_204617.jpg"/>
          <p:cNvPicPr>
            <a:picLocks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00561" y="1496671"/>
            <a:ext cx="1584746" cy="226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J:\ДЛЯ БУКЕТА\6682_skazki_srednego_mir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02386" y="3880726"/>
            <a:ext cx="1825029" cy="198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D:\МАМА (общая)\Пёрышко\2013-02-17_204258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31" y="260648"/>
            <a:ext cx="2592288" cy="350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6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МАМА (общая)\Пёрышко\img467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4643"/>
            <a:ext cx="3860598" cy="425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МАМА (общая)\Пёрышко\img470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535940"/>
            <a:ext cx="3784965" cy="423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7664" y="3417560"/>
            <a:ext cx="64087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dirty="0" smtClean="0">
              <a:solidFill>
                <a:srgbClr val="C00000"/>
              </a:solidFill>
              <a:latin typeface="a_PresentumCps" pitchFamily="82" charset="-52"/>
            </a:endParaRPr>
          </a:p>
          <a:p>
            <a:pPr algn="r"/>
            <a:endParaRPr lang="ru-RU" altLang="ru-RU" dirty="0">
              <a:solidFill>
                <a:srgbClr val="C00000"/>
              </a:solidFill>
              <a:latin typeface="a_PresentumCps" pitchFamily="82" charset="-52"/>
            </a:endParaRPr>
          </a:p>
          <a:p>
            <a:pPr algn="r"/>
            <a:endParaRPr lang="ru-RU" altLang="ru-RU" dirty="0" smtClean="0">
              <a:solidFill>
                <a:srgbClr val="C00000"/>
              </a:solidFill>
              <a:latin typeface="a_PresentumCps" pitchFamily="82" charset="-52"/>
            </a:endParaRPr>
          </a:p>
          <a:p>
            <a:pPr algn="r"/>
            <a:endParaRPr lang="ru-RU" altLang="ru-RU" dirty="0">
              <a:solidFill>
                <a:srgbClr val="C00000"/>
              </a:solidFill>
              <a:latin typeface="a_PresentumCps" pitchFamily="82" charset="-52"/>
            </a:endParaRPr>
          </a:p>
          <a:p>
            <a:pPr algn="r"/>
            <a:endParaRPr lang="ru-RU" altLang="ru-RU" dirty="0" smtClean="0">
              <a:solidFill>
                <a:srgbClr val="C00000"/>
              </a:solidFill>
              <a:latin typeface="a_PresentumCps" pitchFamily="82" charset="-52"/>
            </a:endParaRPr>
          </a:p>
          <a:p>
            <a:pPr algn="r"/>
            <a:endParaRPr lang="ru-RU" altLang="ru-RU" dirty="0" smtClean="0">
              <a:solidFill>
                <a:srgbClr val="C00000"/>
              </a:solidFill>
              <a:latin typeface="a_PresentumCps" pitchFamily="82" charset="-52"/>
            </a:endParaRP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</a:rPr>
              <a:t>Спектакль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</a:rPr>
              <a:t>по сказке</a:t>
            </a: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Т. </a:t>
            </a:r>
            <a:r>
              <a:rPr lang="ru-RU" altLang="ru-RU" sz="2000" b="1" dirty="0" err="1" smtClean="0">
                <a:solidFill>
                  <a:srgbClr val="C00000"/>
                </a:solidFill>
              </a:rPr>
              <a:t>Мейко</a:t>
            </a:r>
            <a:r>
              <a:rPr lang="en-US" altLang="ru-RU" sz="20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</a:rPr>
              <a:t>«Сад судеб»  </a:t>
            </a:r>
            <a:endParaRPr lang="ru-RU" alt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</a:rPr>
              <a:t>2009г.</a:t>
            </a:r>
            <a:r>
              <a:rPr lang="en-US" altLang="ru-RU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</a:rPr>
              <a:t>Нелюбино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r>
              <a:rPr lang="en-US" altLang="ru-RU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7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photoshop.ru/fony/fon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D:\МАМА (общая)\Пёрышко\img469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0" y="734923"/>
            <a:ext cx="2628528" cy="418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МАМА (общая)\МАМА (копия с раб.стола)\МАМА. ФЛЕШКА\Флэшка 1\Мейко Татьяна\рис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734924"/>
            <a:ext cx="4536504" cy="418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2967335"/>
            <a:ext cx="72370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.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Т.Е</a:t>
            </a:r>
            <a:r>
              <a:rPr lang="ru-RU" sz="2000" b="1" dirty="0">
                <a:solidFill>
                  <a:srgbClr val="C00000"/>
                </a:solidFill>
              </a:rPr>
              <a:t>. Мейко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на премьере спектакля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её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сказки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>
                <a:solidFill>
                  <a:srgbClr val="C00000"/>
                </a:solidFill>
              </a:rPr>
              <a:t>Сад судеб».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Нелюбино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, 2009г.</a:t>
            </a:r>
          </a:p>
        </p:txBody>
      </p:sp>
    </p:spTree>
    <p:extLst>
      <p:ext uri="{BB962C8B-B14F-4D97-AF65-F5344CB8AC3E}">
        <p14:creationId xmlns:p14="http://schemas.microsoft.com/office/powerpoint/2010/main" val="36866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2709</TotalTime>
  <Words>671</Words>
  <Application>Microsoft Office PowerPoint</Application>
  <PresentationFormat>Экран (4:3)</PresentationFormat>
  <Paragraphs>337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Нелюбинская СОШ</dc:creator>
  <cp:lastModifiedBy>Нелюбинская СОШ</cp:lastModifiedBy>
  <cp:revision>123</cp:revision>
  <dcterms:created xsi:type="dcterms:W3CDTF">2018-10-03T14:56:16Z</dcterms:created>
  <dcterms:modified xsi:type="dcterms:W3CDTF">2019-08-23T00:15:49Z</dcterms:modified>
</cp:coreProperties>
</file>