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2" r:id="rId3"/>
    <p:sldId id="274" r:id="rId4"/>
    <p:sldId id="263" r:id="rId5"/>
    <p:sldId id="273" r:id="rId6"/>
    <p:sldId id="265" r:id="rId7"/>
    <p:sldId id="266" r:id="rId8"/>
    <p:sldId id="267" r:id="rId9"/>
    <p:sldId id="275" r:id="rId10"/>
    <p:sldId id="268" r:id="rId11"/>
    <p:sldId id="276" r:id="rId12"/>
    <p:sldId id="269" r:id="rId13"/>
    <p:sldId id="270" r:id="rId14"/>
    <p:sldId id="277" r:id="rId15"/>
    <p:sldId id="278" r:id="rId16"/>
    <p:sldId id="279" r:id="rId17"/>
    <p:sldId id="280" r:id="rId18"/>
    <p:sldId id="271" r:id="rId19"/>
    <p:sldId id="281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 anchor="b" anchorCtr="0">
            <a:no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0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8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9" name="Rectangle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5" name="Rectangle 2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1"/>
            <a:ext cx="7772400" cy="3112843"/>
          </a:xfrm>
        </p:spPr>
        <p:txBody>
          <a:bodyPr anchor="t">
            <a:normAutofit/>
          </a:bodyPr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2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7729" y="1062637"/>
            <a:ext cx="4599432" cy="3977640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rtlCol="0" anchor="ctr">
            <a:normAutofit/>
          </a:bodyPr>
          <a:lstStyle/>
          <a:p>
            <a:pPr marL="0" indent="-274320" algn="l">
              <a:buClr>
                <a:schemeClr val="accent1"/>
              </a:buClr>
              <a:buSzPct val="80000"/>
              <a:buFont typeface="Wingdings 2" pitchFamily="18" charset="2"/>
              <a:buNone/>
            </a:pPr>
            <a:endParaRPr lang="en-US" sz="20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5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>
              <a:buNone/>
              <a:defRPr sz="3200"/>
            </a:lvl1pPr>
          </a:lstStyle>
          <a:p>
            <a:r>
              <a:rPr lang="ru-RU" sz="2000" smtClean="0"/>
              <a:t>Вставка рисунка</a:t>
            </a:r>
            <a:endParaRPr lang="en-US" sz="200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6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Rectangle 11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20" rIns="4572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44FEB852-3A8A-4DFE-87F6-0790798631E1}" type="datetimeFigureOut">
              <a:rPr lang="ru-RU" smtClean="0"/>
              <a:pPr/>
              <a:t>11.06.2019</a:t>
            </a:fld>
            <a:endParaRPr lang="ru-RU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endParaRPr lang="ru-RU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fld id="{859E8DD0-5D7C-48BC-98F7-EA90669C261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eaLnBrk="1" hangingPunct="1">
        <a:buNone/>
        <a:defRPr lang="en-US" sz="4800" b="1" strike="noStrike" kern="1200" baseline="0" dirty="0" smtClean="0">
          <a:solidFill>
            <a:schemeClr val="tx2">
              <a:shade val="85000"/>
              <a:satMod val="150000"/>
            </a:schemeClr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indent="-274320" algn="l" eaLnBrk="1" hangingPunct="1"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784" indent="-228600" algn="l" eaLnBrk="1" hangingPunct="1"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3816" indent="-228600" algn="l" eaLnBrk="1" hangingPunct="1"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9848" indent="-228600" algn="l" eaLnBrk="1" hangingPunct="1">
        <a:buClr>
          <a:schemeClr val="tx2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4pPr>
      <a:lvl5pPr marL="1316736" indent="-228600" algn="l" eaLnBrk="1" hangingPunct="1">
        <a:buClr>
          <a:schemeClr val="accent1"/>
        </a:buClr>
        <a:buFont typeface="Wingdings 2" pitchFamily="18" charset="2"/>
        <a:buChar char=""/>
        <a:defRPr sz="1800"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Вечные проблемы русской классической литературы в творчестве томских писателей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err="1" smtClean="0">
                <a:latin typeface="Monotype Corsiva" pitchFamily="66" charset="0"/>
              </a:rPr>
              <a:t>Мазаева</a:t>
            </a:r>
            <a:r>
              <a:rPr lang="ru-RU" b="1" dirty="0" smtClean="0">
                <a:latin typeface="Monotype Corsiva" pitchFamily="66" charset="0"/>
              </a:rPr>
              <a:t> В.Р., учитель русского языка и литературы МКОУ «Побединская средняя общеобразовательная школа»</a:t>
            </a:r>
            <a:endParaRPr lang="ru-RU" b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6035363">
            <a:off x="1093686" y="447102"/>
            <a:ext cx="6208428" cy="585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Письма из личного архива М.Л. </a:t>
            </a:r>
            <a:r>
              <a:rPr lang="ru-RU" dirty="0" err="1" smtClean="0"/>
              <a:t>Халфиной</a:t>
            </a:r>
            <a:endParaRPr lang="ru-RU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«Какое же это великое удовольствие – видеть, как человек всё глубже и осмысленнее воспринимает прочитанное, как шире и разнообразнее становятся его интересы, увереннее и  организованнее речь».</a:t>
            </a:r>
          </a:p>
          <a:p>
            <a:pPr algn="r">
              <a:buNone/>
            </a:pPr>
            <a:r>
              <a:rPr lang="ru-RU" dirty="0" smtClean="0"/>
              <a:t> </a:t>
            </a:r>
            <a:r>
              <a:rPr lang="ru-RU" sz="3600" dirty="0" smtClean="0">
                <a:latin typeface="Monotype Corsiva" pitchFamily="66" charset="0"/>
              </a:rPr>
              <a:t>М.Л. </a:t>
            </a:r>
            <a:r>
              <a:rPr lang="ru-RU" sz="3600" dirty="0" err="1" smtClean="0">
                <a:latin typeface="Monotype Corsiva" pitchFamily="66" charset="0"/>
              </a:rPr>
              <a:t>Халфина</a:t>
            </a:r>
            <a:endParaRPr lang="ru-RU" sz="3600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Рассказы «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Ульяна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Михайловна», «Внуки», Повесть «Одиночество»;</a:t>
            </a:r>
          </a:p>
          <a:p>
            <a:pPr algn="just">
              <a:buFont typeface="Wingdings" pitchFamily="2" charset="2"/>
              <a:buChar char="v"/>
            </a:pP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  <a:cs typeface="Times New Roman" pitchFamily="18" charset="0"/>
              </a:rPr>
              <a:t>Проблемы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одиночества пожилых людей, уважительного отношения к старшему поколению, воспитания детей на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собственном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примере, роли взаимоотношений в семье, стойкости русской женщины в годы Великой Отечественной войны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142984"/>
            <a:ext cx="7715303" cy="498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Рассказ   «</a:t>
            </a:r>
            <a:r>
              <a:rPr lang="ru-RU" dirty="0" err="1" smtClean="0"/>
              <a:t>Ульяна</a:t>
            </a:r>
            <a:r>
              <a:rPr lang="ru-RU" dirty="0" smtClean="0"/>
              <a:t> Михайловна»</a:t>
            </a:r>
            <a:endParaRPr lang="ru-RU" dirty="0"/>
          </a:p>
        </p:txBody>
      </p:sp>
      <p:pic>
        <p:nvPicPr>
          <p:cNvPr id="27650" name="Picture 2" descr="http://www.fotoprizer.ru/img/114723_ori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500174"/>
            <a:ext cx="6225971" cy="51653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</p:spPr>
        <p:txBody>
          <a:bodyPr/>
          <a:lstStyle/>
          <a:p>
            <a:r>
              <a:rPr lang="ru-RU" dirty="0" smtClean="0"/>
              <a:t>Повесть «Одиночество»</a:t>
            </a:r>
            <a:endParaRPr lang="ru-RU" dirty="0"/>
          </a:p>
        </p:txBody>
      </p:sp>
      <p:pic>
        <p:nvPicPr>
          <p:cNvPr id="30722" name="Picture 2" descr="http://img.medpulse.ru/article/4/7/5/1847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428736"/>
            <a:ext cx="7620000" cy="50768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304800"/>
            <a:ext cx="8229600" cy="1143000"/>
          </a:xfrm>
        </p:spPr>
        <p:txBody>
          <a:bodyPr/>
          <a:lstStyle/>
          <a:p>
            <a:r>
              <a:rPr lang="ru-RU" dirty="0" smtClean="0"/>
              <a:t>Рассказ «Внуки»</a:t>
            </a:r>
            <a:endParaRPr lang="ru-RU" dirty="0"/>
          </a:p>
        </p:txBody>
      </p:sp>
      <p:sp>
        <p:nvSpPr>
          <p:cNvPr id="32770" name="AutoShape 2" descr="https://uscom66.com/upload/iblock/354/35448932da61897e086449b7834e8f4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2" name="AutoShape 4" descr="https://uscom66.com/upload/iblock/354/35448932da61897e086449b7834e8f4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https://uscom66.com/upload/iblock/354/35448932da61897e086449b7834e8f4c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https://pansionat-evropa.com.ua/wp-content/uploads/2019/05/uhazhivanie-pri-dementsi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https://s13.stc.all.kpcdn.net/share/i/12/10915459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80" name="AutoShape 12" descr="https://s13.stc.all.kpcdn.net/share/i/12/10915459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82" name="Picture 14" descr="https://im0-tub-ru.yandex.net/i?id=d9caaec690193f56f558bb64a5e305d8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500174"/>
            <a:ext cx="3048000" cy="3048001"/>
          </a:xfrm>
          <a:prstGeom prst="rect">
            <a:avLst/>
          </a:prstGeom>
          <a:noFill/>
        </p:spPr>
      </p:pic>
      <p:pic>
        <p:nvPicPr>
          <p:cNvPr id="32784" name="Picture 16" descr="http://s1.fotokto.ru/concurs/photo/full/0/583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643050"/>
            <a:ext cx="4810131" cy="32031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571480"/>
            <a:ext cx="8072493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Спасибо за внимание!!!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aleidoscope.library.tomsk.ru/files/Image/Rekomenduem/2016/081600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357166"/>
            <a:ext cx="7867650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i="1" dirty="0" smtClean="0">
                <a:latin typeface="Monotype Corsiva" pitchFamily="66" charset="0"/>
              </a:rPr>
              <a:t>«Произведения, включённые в серию, соответствуют трём критериям: содержат местный материал; имеют художественную и общественную ценность; известны за границами области </a:t>
            </a:r>
            <a:r>
              <a:rPr lang="ru-RU" sz="3200" b="1" i="1" dirty="0" smtClean="0">
                <a:latin typeface="Monotype Corsiva" pitchFamily="66" charset="0"/>
              </a:rPr>
              <a:t>.»</a:t>
            </a:r>
            <a:endParaRPr lang="ru-RU" sz="3200" b="1" i="1" dirty="0"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4214813" y="428625"/>
            <a:ext cx="4714875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/>
            <a:r>
              <a:rPr lang="ru-RU" sz="3200" dirty="0">
                <a:latin typeface="Monotype Corsiva" pitchFamily="66" charset="0"/>
                <a:cs typeface="Times New Roman" pitchFamily="18" charset="0"/>
              </a:rPr>
              <a:t>«Русская литература… всегда была совестью народа. Ее место в общественной жизни страны всегда было почетным и влиятельным. Она воспитывала людей и стремилась к справедливому переустройству жизни</a:t>
            </a:r>
            <a:r>
              <a:rPr lang="ru-RU" sz="3200" dirty="0" smtClean="0">
                <a:latin typeface="Monotype Corsiva" pitchFamily="66" charset="0"/>
                <a:cs typeface="Times New Roman" pitchFamily="18" charset="0"/>
              </a:rPr>
              <a:t>».</a:t>
            </a:r>
          </a:p>
          <a:p>
            <a:pPr algn="r"/>
            <a:r>
              <a:rPr lang="ru-RU" sz="3200" dirty="0" smtClean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3200" i="1" dirty="0">
                <a:latin typeface="Times New Roman" pitchFamily="18" charset="0"/>
                <a:cs typeface="Times New Roman" pitchFamily="18" charset="0"/>
              </a:rPr>
              <a:t>Д. Лихачев.</a:t>
            </a:r>
            <a:endParaRPr lang="ru-RU" sz="3200" dirty="0"/>
          </a:p>
        </p:txBody>
      </p:sp>
      <p:pic>
        <p:nvPicPr>
          <p:cNvPr id="3" name="Рисунок 2" descr="Д.Лихачев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428625"/>
            <a:ext cx="3692525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00063" y="5286375"/>
            <a:ext cx="3286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latin typeface="Candara" pitchFamily="34" charset="0"/>
              </a:rPr>
              <a:t>Д.С.Лихачев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Спектакль «Сердце матери»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Повесть М.Л.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Халфиной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«Одиночество»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Финал Повести: « Может быть завтра, или через год, или через пять лет я буду вот так же сидеть над моей мамой и никак разумом своим не смогу понять, что это уже не она, что её нет, навсегда нет.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… и только тогда я по-настоящему пойму, какое это было счастье, когда она ещё топталась рядом со мной, ворчала, беспомощно пытаясь опекать меня…»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34182"/>
            <a:ext cx="8572527" cy="6566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Открытие музея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11 марта 2009 года состоялось открытие комнаты музея М.Л.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Халфиной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доме-интернате «Лесная дача»;</a:t>
            </a:r>
          </a:p>
          <a:p>
            <a:pPr algn="just">
              <a:buFont typeface="Wingdings" pitchFamily="2" charset="2"/>
              <a:buChar char="v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1981- 1983 годы – творческая командировка в «Лесную дачу»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785794"/>
            <a:ext cx="7286675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38250"/>
          </a:xfrm>
        </p:spPr>
        <p:txBody>
          <a:bodyPr/>
          <a:lstStyle/>
          <a:p>
            <a:r>
              <a:rPr lang="ru-RU" dirty="0" smtClean="0"/>
              <a:t>Аллея имени М.Л. </a:t>
            </a:r>
            <a:r>
              <a:rPr lang="ru-RU" dirty="0" err="1" smtClean="0"/>
              <a:t>Халфиной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1874821"/>
            <a:ext cx="7572427" cy="498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7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Тема7</Template>
  <TotalTime>99073</TotalTime>
  <Words>312</Words>
  <Application>Microsoft Office PowerPoint</Application>
  <PresentationFormat>Экран (4:3)</PresentationFormat>
  <Paragraphs>23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Тема7</vt:lpstr>
      <vt:lpstr>Вечные проблемы русской классической литературы в творчестве томских писателей</vt:lpstr>
      <vt:lpstr>Слайд 2</vt:lpstr>
      <vt:lpstr>Слайд 3</vt:lpstr>
      <vt:lpstr>Слайд 4</vt:lpstr>
      <vt:lpstr>Спектакль «Сердце матери»</vt:lpstr>
      <vt:lpstr>Слайд 6</vt:lpstr>
      <vt:lpstr>Открытие музея</vt:lpstr>
      <vt:lpstr>Слайд 8</vt:lpstr>
      <vt:lpstr>Аллея имени М.Л. Халфиной</vt:lpstr>
      <vt:lpstr>Слайд 10</vt:lpstr>
      <vt:lpstr>Письма из личного архива М.Л. Халфиной</vt:lpstr>
      <vt:lpstr>Слайд 12</vt:lpstr>
      <vt:lpstr>Слайд 13</vt:lpstr>
      <vt:lpstr>Слайд 14</vt:lpstr>
      <vt:lpstr>Рассказ   «Ульяна Михайловна»</vt:lpstr>
      <vt:lpstr>Повесть «Одиночество»</vt:lpstr>
      <vt:lpstr>Рассказ «Внуки»</vt:lpstr>
      <vt:lpstr>Слайд 18</vt:lpstr>
      <vt:lpstr>Слайд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Русская литература конца XIX - начала XX века</dc:title>
  <dc:creator>Татьяна</dc:creator>
  <cp:lastModifiedBy>Che</cp:lastModifiedBy>
  <cp:revision>40</cp:revision>
  <dcterms:created xsi:type="dcterms:W3CDTF">2010-09-01T17:39:22Z</dcterms:created>
  <dcterms:modified xsi:type="dcterms:W3CDTF">2019-08-19T09:57:55Z</dcterms:modified>
</cp:coreProperties>
</file>