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60" r:id="rId5"/>
    <p:sldId id="262" r:id="rId6"/>
    <p:sldId id="266" r:id="rId7"/>
    <p:sldId id="268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9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213AC20-D9B4-43E4-BD04-0A7C4749F49E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4157E8B-BCB1-4CEE-BE2C-26022D03722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309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AC20-D9B4-43E4-BD04-0A7C4749F49E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7E8B-BCB1-4CEE-BE2C-26022D037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750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AC20-D9B4-43E4-BD04-0A7C4749F49E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7E8B-BCB1-4CEE-BE2C-26022D03722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403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AC20-D9B4-43E4-BD04-0A7C4749F49E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7E8B-BCB1-4CEE-BE2C-26022D03722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13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AC20-D9B4-43E4-BD04-0A7C4749F49E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7E8B-BCB1-4CEE-BE2C-26022D037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210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AC20-D9B4-43E4-BD04-0A7C4749F49E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7E8B-BCB1-4CEE-BE2C-26022D03722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926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AC20-D9B4-43E4-BD04-0A7C4749F49E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7E8B-BCB1-4CEE-BE2C-26022D03722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977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AC20-D9B4-43E4-BD04-0A7C4749F49E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7E8B-BCB1-4CEE-BE2C-26022D03722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79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AC20-D9B4-43E4-BD04-0A7C4749F49E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7E8B-BCB1-4CEE-BE2C-26022D03722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405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AC20-D9B4-43E4-BD04-0A7C4749F49E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7E8B-BCB1-4CEE-BE2C-26022D037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1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AC20-D9B4-43E4-BD04-0A7C4749F49E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7E8B-BCB1-4CEE-BE2C-26022D03722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55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AC20-D9B4-43E4-BD04-0A7C4749F49E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7E8B-BCB1-4CEE-BE2C-26022D037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506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AC20-D9B4-43E4-BD04-0A7C4749F49E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7E8B-BCB1-4CEE-BE2C-26022D03722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958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AC20-D9B4-43E4-BD04-0A7C4749F49E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7E8B-BCB1-4CEE-BE2C-26022D03722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13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AC20-D9B4-43E4-BD04-0A7C4749F49E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7E8B-BCB1-4CEE-BE2C-26022D037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991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AC20-D9B4-43E4-BD04-0A7C4749F49E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7E8B-BCB1-4CEE-BE2C-26022D03722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35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AC20-D9B4-43E4-BD04-0A7C4749F49E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57E8B-BCB1-4CEE-BE2C-26022D037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24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13AC20-D9B4-43E4-BD04-0A7C4749F49E}" type="datetimeFigureOut">
              <a:rPr lang="ru-RU" smtClean="0"/>
              <a:t>22.08.2019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4157E8B-BCB1-4CEE-BE2C-26022D0372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43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chool36@mail.tomsknet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3300" y="1871131"/>
            <a:ext cx="7594600" cy="1515533"/>
          </a:xfrm>
        </p:spPr>
        <p:txBody>
          <a:bodyPr/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внеурочной проектной деятельности (на примере работы с произведениями Т.Мейко и В.Колупаева)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Подрезова И.И.,</a:t>
            </a:r>
          </a:p>
          <a:p>
            <a:pPr algn="r"/>
            <a:r>
              <a:rPr lang="ru-RU" dirty="0"/>
              <a:t>у</a:t>
            </a:r>
            <a:r>
              <a:rPr lang="ru-RU" dirty="0" smtClean="0"/>
              <a:t>читель русского языка и литературы</a:t>
            </a:r>
          </a:p>
          <a:p>
            <a:pPr algn="r"/>
            <a:r>
              <a:rPr lang="ru-RU" dirty="0" smtClean="0"/>
              <a:t>МАОУ СОШ № 36 г. Томска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6901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Муниципальное автономное общеобразовательное учреждение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средняя общеобразовательная школа № 36 города Томска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dirty="0">
                <a:latin typeface="Times New Roman" panose="02020603050405020304" pitchFamily="18" charset="0"/>
              </a:rPr>
              <a:t>Иркутский тракт ул., д. 122/1, Томск, 634062, тел.: (3822) 60-99-65, факс: (3822) 60-99-65,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dirty="0">
                <a:latin typeface="Times New Roman" panose="02020603050405020304" pitchFamily="18" charset="0"/>
              </a:rPr>
              <a:t>E-mail: </a:t>
            </a:r>
            <a:r>
              <a:rPr lang="en-US" altLang="ru-RU" u="sng" dirty="0">
                <a:latin typeface="Times New Roman" panose="02020603050405020304" pitchFamily="18" charset="0"/>
                <a:hlinkClick r:id="rId3"/>
              </a:rPr>
              <a:t>School36@mail.tomsknet.ru</a:t>
            </a:r>
            <a:r>
              <a:rPr lang="ru-RU" dirty="0"/>
              <a:t>                     </a:t>
            </a:r>
          </a:p>
          <a:p>
            <a:pPr algn="ctr">
              <a:defRPr/>
            </a:pPr>
            <a:r>
              <a:rPr lang="ru-RU" dirty="0"/>
              <a:t>                                   </a:t>
            </a: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450" y="0"/>
            <a:ext cx="135255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39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62000"/>
            <a:ext cx="9601196" cy="52069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Город Вудиполис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133" y="1409701"/>
            <a:ext cx="8760177" cy="4927600"/>
          </a:xfrm>
        </p:spPr>
      </p:pic>
    </p:spTree>
    <p:extLst>
      <p:ext uri="{BB962C8B-B14F-4D97-AF65-F5344CB8AC3E}">
        <p14:creationId xmlns:p14="http://schemas.microsoft.com/office/powerpoint/2010/main" val="120649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5456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Творческий проект «Классные сказки»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425700"/>
            <a:ext cx="9601195" cy="1981200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>Стилизация</a:t>
            </a:r>
            <a:r>
              <a:rPr lang="ru-RU" dirty="0"/>
              <a:t> - намеренное построение художественного, реже публицистического </a:t>
            </a:r>
            <a:r>
              <a:rPr lang="ru-RU" dirty="0" smtClean="0"/>
              <a:t>текста </a:t>
            </a:r>
            <a:r>
              <a:rPr lang="ru-RU" dirty="0"/>
              <a:t>в соответствии с основными принципами, приёмами </a:t>
            </a:r>
            <a:r>
              <a:rPr lang="ru-RU" dirty="0" smtClean="0"/>
              <a:t>организации </a:t>
            </a:r>
            <a:r>
              <a:rPr lang="ru-RU" dirty="0"/>
              <a:t>использования языкового материала, присущими известному литературному направлению, школе, какому-либо </a:t>
            </a:r>
            <a:r>
              <a:rPr lang="ru-RU" dirty="0" smtClean="0"/>
              <a:t>жанру, </a:t>
            </a:r>
            <a:r>
              <a:rPr lang="ru-RU" dirty="0"/>
              <a:t>индивидуальной манере какого-либо </a:t>
            </a:r>
            <a:r>
              <a:rPr lang="ru-RU" dirty="0" smtClean="0"/>
              <a:t>писателя.</a:t>
            </a:r>
            <a:endParaRPr lang="ru-RU" dirty="0"/>
          </a:p>
        </p:txBody>
      </p:sp>
      <p:pic>
        <p:nvPicPr>
          <p:cNvPr id="4" name="Объект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336" y="4089400"/>
            <a:ext cx="1719798" cy="1955800"/>
          </a:xfrm>
          <a:prstGeom prst="rect">
            <a:avLst/>
          </a:prstGeom>
        </p:spPr>
      </p:pic>
      <p:pic>
        <p:nvPicPr>
          <p:cNvPr id="5" name="Содержимое 9"/>
          <p:cNvPicPr>
            <a:picLocks/>
          </p:cNvPicPr>
          <p:nvPr/>
        </p:nvPicPr>
        <p:blipFill>
          <a:blip r:embed="rId3" cstate="print"/>
          <a:srcRect l="22929" t="6838" r="40325" b="21937"/>
          <a:stretch>
            <a:fillRect/>
          </a:stretch>
        </p:blipFill>
        <p:spPr bwMode="auto">
          <a:xfrm>
            <a:off x="9550400" y="4610100"/>
            <a:ext cx="17018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763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0" y="533499"/>
            <a:ext cx="6642100" cy="72380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Сборник сказок №1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97800" y="3187700"/>
            <a:ext cx="3022600" cy="10795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:\28180114\img-28180114-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221" y="895400"/>
            <a:ext cx="3174998" cy="404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28180114\img-28180114-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4219" y="1695728"/>
            <a:ext cx="3106638" cy="445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857" y="1237551"/>
            <a:ext cx="4483418" cy="3362564"/>
          </a:xfrm>
          <a:prstGeom prst="rect">
            <a:avLst/>
          </a:prstGeom>
        </p:spPr>
      </p:pic>
      <p:pic>
        <p:nvPicPr>
          <p:cNvPr id="7" name="Объект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7436" y="4737100"/>
            <a:ext cx="1719798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7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3898" y="749300"/>
            <a:ext cx="5092699" cy="85936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Сборник сказок №2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112" y="650634"/>
            <a:ext cx="5042220" cy="3781666"/>
          </a:xfrm>
          <a:prstGeom prst="rect">
            <a:avLst/>
          </a:prstGeom>
        </p:spPr>
      </p:pic>
      <p:pic>
        <p:nvPicPr>
          <p:cNvPr id="5" name="Объект 4" descr="C:\Users\user\Desktop\АНГЕЛИНА\11111111111111111111111111111111\фото проект 2\P1140296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9166" y="2053165"/>
            <a:ext cx="5228134" cy="378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9"/>
          <p:cNvPicPr>
            <a:picLocks/>
          </p:cNvPicPr>
          <p:nvPr/>
        </p:nvPicPr>
        <p:blipFill>
          <a:blip r:embed="rId4" cstate="print"/>
          <a:srcRect l="22929" t="6838" r="40325" b="21937"/>
          <a:stretch>
            <a:fillRect/>
          </a:stretch>
        </p:blipFill>
        <p:spPr bwMode="auto">
          <a:xfrm>
            <a:off x="2595544" y="4521200"/>
            <a:ext cx="191215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8279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900" y="982133"/>
            <a:ext cx="10477500" cy="78316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Литературно-игровой конкурс «На асфальте города»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4500" y="1765301"/>
            <a:ext cx="6096000" cy="4406899"/>
          </a:xfrm>
        </p:spPr>
        <p:txBody>
          <a:bodyPr>
            <a:normAutofit lnSpcReduction="10000"/>
          </a:bodyPr>
          <a:lstStyle/>
          <a:p>
            <a:pPr marL="0" lvl="0" indent="0" algn="just">
              <a:buClr>
                <a:srgbClr val="AB946B"/>
              </a:buClr>
              <a:buNone/>
            </a:pP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Этот замечательный конкурс по рассказу томского писателя В. Колупаева «На асфальте города…» был организован в 2015 году Томской областной универсальной научной библиотекой им. А.С. Пушкина. В 2016 году конкурс приобрел статус Всероссийского и сразу стал популярным.</a:t>
            </a:r>
          </a:p>
          <a:p>
            <a:pPr marL="0" lvl="0" indent="0" algn="just">
              <a:buClr>
                <a:srgbClr val="AB946B"/>
              </a:buClr>
              <a:buNone/>
            </a:pP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	</a:t>
            </a:r>
            <a:r>
              <a:rPr lang="ru-RU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Идея конкурса</a:t>
            </a: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:  команды «архитекторов», «строителей», «дизайнеров», «озеленителей», «дорожников», «коммунальщиков» и других «специалистов» в области градостроительства и городского хозяйства проектируют собственные города для пришельцев, реализуют свои проекты в рисунках на асфальте и обосновывают их оптимальность в ходе защиты.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45" y="2551580"/>
            <a:ext cx="4608975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41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22868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Цель и задачи конкурса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6900" y="2374900"/>
            <a:ext cx="11099800" cy="3784600"/>
          </a:xfrm>
        </p:spPr>
        <p:txBody>
          <a:bodyPr>
            <a:noAutofit/>
          </a:bodyPr>
          <a:lstStyle/>
          <a:p>
            <a:pPr marL="0" lvl="0" indent="0" algn="just">
              <a:buClr>
                <a:srgbClr val="AB946B"/>
              </a:buClr>
              <a:buNone/>
            </a:pPr>
            <a:r>
              <a:rPr lang="ru-RU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Цель конкурса: </a:t>
            </a: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развитие творческих способностей обучающихся  в ходе организации досуговой деятельности через создание художественных образов рассказа В. Колупаева «На асфальте города…»</a:t>
            </a:r>
          </a:p>
          <a:p>
            <a:pPr marL="0" lvl="0" indent="0" algn="just">
              <a:buClr>
                <a:srgbClr val="AB946B"/>
              </a:buClr>
              <a:buNone/>
            </a:pPr>
            <a:r>
              <a:rPr lang="ru-RU" sz="20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Задачи конкурса:</a:t>
            </a:r>
          </a:p>
          <a:p>
            <a:pPr lvl="0" algn="just">
              <a:buClr>
                <a:srgbClr val="AB946B"/>
              </a:buClr>
            </a:pP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проанализировать  смысловые линии в содержании рассказа, которые важны для формирования сознательного отношения обучающихся к игровому проектированию города для двумерцев;</a:t>
            </a:r>
          </a:p>
          <a:p>
            <a:pPr lvl="0" algn="just">
              <a:buClr>
                <a:srgbClr val="AB946B"/>
              </a:buClr>
            </a:pP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стимулировать личностное самоопределение по проблеме, обеспечить переход к групповой деятельности на основе выявленной при обсуждении общности подходов к проектированию;</a:t>
            </a:r>
          </a:p>
          <a:p>
            <a:pPr lvl="0" algn="just">
              <a:buClr>
                <a:srgbClr val="AB946B"/>
              </a:buClr>
            </a:pP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развивать пространственное мышление, художественный вкус, представления о принципах организации среды обитания;</a:t>
            </a:r>
          </a:p>
          <a:p>
            <a:pPr lvl="0" algn="just">
              <a:buClr>
                <a:srgbClr val="AB946B"/>
              </a:buClr>
            </a:pPr>
            <a:r>
              <a:rPr lang="ru-RU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выявлять  и поддерживать творчески одаренных детей.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54716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850900"/>
            <a:ext cx="9601196" cy="10414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Этапы мероприятия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2438400"/>
            <a:ext cx="7086599" cy="34374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1 этап </a:t>
            </a:r>
            <a:r>
              <a:rPr lang="ru-RU" dirty="0" smtClean="0"/>
              <a:t>(подготовительный). Сбор информации о творчестве В. Колупаева; распределение обязанностей в командах; анализ рассказа В. Колупаева «На асфальте города…».</a:t>
            </a:r>
          </a:p>
          <a:p>
            <a:pPr marL="0" indent="0">
              <a:buNone/>
            </a:pPr>
            <a:r>
              <a:rPr lang="ru-RU" b="1" dirty="0" smtClean="0"/>
              <a:t>2 этап </a:t>
            </a:r>
            <a:r>
              <a:rPr lang="ru-RU" dirty="0" smtClean="0"/>
              <a:t>(основной). Разработка эскизов будущего города; создание города для двумерцев на асфальте (территория МАОУ СОШ № 36).</a:t>
            </a:r>
          </a:p>
          <a:p>
            <a:pPr marL="0" indent="0">
              <a:buNone/>
            </a:pPr>
            <a:r>
              <a:rPr lang="ru-RU" b="1" dirty="0" smtClean="0"/>
              <a:t>3 этап </a:t>
            </a:r>
            <a:r>
              <a:rPr lang="ru-RU" dirty="0" smtClean="0"/>
              <a:t>(заключительный). Защита проектов; рефлексия.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996" y="3022600"/>
            <a:ext cx="3467452" cy="19548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700" y="6350000"/>
            <a:ext cx="292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5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49300"/>
            <a:ext cx="9601196" cy="68580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Город Чакландия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2700" y="2556932"/>
            <a:ext cx="9613897" cy="33189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9" b="24875"/>
          <a:stretch/>
        </p:blipFill>
        <p:spPr>
          <a:xfrm>
            <a:off x="1115633" y="1634065"/>
            <a:ext cx="9780964" cy="472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84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60401"/>
            <a:ext cx="9601196" cy="6477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Город Ярчеград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2699" y="2556932"/>
            <a:ext cx="6946901" cy="33189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454" t="23369" r="32132" b="12925"/>
          <a:stretch/>
        </p:blipFill>
        <p:spPr>
          <a:xfrm>
            <a:off x="2451100" y="1429141"/>
            <a:ext cx="7410448" cy="497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139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</TotalTime>
  <Words>298</Words>
  <Application>Microsoft Office PowerPoint</Application>
  <PresentationFormat>Широкоэкранный</PresentationFormat>
  <Paragraphs>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Garamond</vt:lpstr>
      <vt:lpstr>Times New Roman</vt:lpstr>
      <vt:lpstr>Натуральные материалы</vt:lpstr>
      <vt:lpstr>Организация внеурочной проектной деятельности (на примере работы с произведениями Т.Мейко и В.Колупаева)</vt:lpstr>
      <vt:lpstr>Творческий проект «Классные сказки»</vt:lpstr>
      <vt:lpstr>Сборник сказок №1</vt:lpstr>
      <vt:lpstr>Сборник сказок №2</vt:lpstr>
      <vt:lpstr>Литературно-игровой конкурс «На асфальте города»</vt:lpstr>
      <vt:lpstr>Цель и задачи конкурса</vt:lpstr>
      <vt:lpstr>Этапы мероприятия</vt:lpstr>
      <vt:lpstr>Город Чакландия</vt:lpstr>
      <vt:lpstr>Город Ярчеград</vt:lpstr>
      <vt:lpstr>Город Вудиполис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внеурочной проектной деятельности (на примере работы с произведениями Т.Мейко и В.Колупаева)</dc:title>
  <dc:creator>Пользователь Windows</dc:creator>
  <cp:lastModifiedBy>Пользователь Windows</cp:lastModifiedBy>
  <cp:revision>17</cp:revision>
  <dcterms:created xsi:type="dcterms:W3CDTF">2019-08-21T13:24:27Z</dcterms:created>
  <dcterms:modified xsi:type="dcterms:W3CDTF">2019-08-22T13:56:03Z</dcterms:modified>
</cp:coreProperties>
</file>