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06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6" r:id="rId67"/>
    <p:sldId id="325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Положенцева" initials="ИП" lastIdx="2" clrIdx="0">
    <p:extLst>
      <p:ext uri="{19B8F6BF-5375-455C-9EA6-DF929625EA0E}">
        <p15:presenceInfo xmlns:p15="http://schemas.microsoft.com/office/powerpoint/2012/main" userId="9ce11994e787ad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11:44:51.951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commons.wikimedia.org/wiki/File:%D0%A0%D0%B5%D1%87%D0%BA%D0%B0_%D0%92%D0%B8%D0%B3%D0%BE%D1%80.jpg?uselang=ru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40.xml"/><Relationship Id="rId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82EDC-E69E-4670-B2B6-4F03C68C7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1" y="1537252"/>
            <a:ext cx="9675812" cy="324012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Конкурс «Внимательный читатель» </a:t>
            </a:r>
            <a:br>
              <a:rPr lang="en-US" dirty="0"/>
            </a:br>
            <a:r>
              <a:rPr lang="ru-RU" sz="3600" dirty="0"/>
              <a:t>(по повести </a:t>
            </a:r>
            <a:r>
              <a:rPr lang="ru-RU" sz="3600" dirty="0" err="1"/>
              <a:t>В.Колыхалова</a:t>
            </a:r>
            <a:r>
              <a:rPr lang="ru-RU" sz="3600" dirty="0"/>
              <a:t> </a:t>
            </a:r>
            <a:r>
              <a:rPr lang="en-US" sz="3600" dirty="0"/>
              <a:t>                  </a:t>
            </a:r>
            <a:r>
              <a:rPr lang="ru-RU" sz="3600" dirty="0"/>
              <a:t>«Куликовка-деревня таёжная»)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F397C9-A778-492F-8596-6BA6EC7F68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 fontAlgn="base"/>
            <a:r>
              <a:rPr lang="ru-RU" dirty="0"/>
              <a:t>Положенцева Ирина  Анатольевна,</a:t>
            </a:r>
          </a:p>
          <a:p>
            <a:pPr algn="r"/>
            <a:r>
              <a:rPr lang="ru-RU" dirty="0"/>
              <a:t> учитель русского языка и литературы МАОУ гимназии №26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97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4130B-35E9-4F2D-8E02-4C73296CE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5254590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-Откуда на косяке в доме</a:t>
            </a:r>
            <a:r>
              <a:rPr lang="ru-RU" dirty="0"/>
              <a:t> </a:t>
            </a:r>
            <a:r>
              <a:rPr lang="ru-RU" sz="4400" dirty="0"/>
              <a:t>Сеньки зарубки? </a:t>
            </a:r>
            <a:br>
              <a:rPr lang="ru-RU" sz="4400" dirty="0"/>
            </a:br>
            <a:r>
              <a:rPr lang="ru-RU" sz="4400" dirty="0"/>
              <a:t>-Как в детстве Сенька понимал слово «гостиница»?</a:t>
            </a:r>
            <a:br>
              <a:rPr lang="ru-RU" sz="4400" dirty="0"/>
            </a:br>
            <a:r>
              <a:rPr lang="ru-RU" sz="4400" dirty="0"/>
              <a:t>-Какую должность получил Сенька  в колхозе после окончания семилетки? 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C425A-71A4-420D-9334-1567DDC2D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5864190"/>
            <a:ext cx="891539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31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B54D0-21C0-467E-B26D-D9CB8A65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30" y="609600"/>
            <a:ext cx="9941282" cy="6248400"/>
          </a:xfrm>
        </p:spPr>
        <p:txBody>
          <a:bodyPr>
            <a:noAutofit/>
          </a:bodyPr>
          <a:lstStyle/>
          <a:p>
            <a:r>
              <a:rPr lang="ru-RU" sz="4000" dirty="0"/>
              <a:t>-Откуда на косяке в доме Сеньки зарубки?  </a:t>
            </a:r>
            <a:br>
              <a:rPr lang="ru-RU" sz="4000" dirty="0"/>
            </a:br>
            <a:r>
              <a:rPr lang="ru-RU" sz="4000" dirty="0"/>
              <a:t>(отмечали рост мальчика)</a:t>
            </a:r>
            <a:br>
              <a:rPr lang="ru-RU" sz="4000" dirty="0"/>
            </a:br>
            <a:r>
              <a:rPr lang="ru-RU" sz="4000" dirty="0"/>
              <a:t>-Как в детстве Сенька понимал слово «гостиница»? </a:t>
            </a:r>
            <a:br>
              <a:rPr lang="ru-RU" sz="4000" dirty="0"/>
            </a:br>
            <a:r>
              <a:rPr lang="ru-RU" sz="4000" dirty="0"/>
              <a:t>(там выдают детям гостинцы)</a:t>
            </a:r>
            <a:br>
              <a:rPr lang="ru-RU" sz="4000" dirty="0"/>
            </a:br>
            <a:r>
              <a:rPr lang="ru-RU" sz="4000" dirty="0"/>
              <a:t>-Какую должность получил Сенька  в колхозе после окончания семилетки? (бригадира)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B98472-51B9-46C9-BBDB-ABB92B375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876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3DC06-E96A-480F-965D-CDC7C8E2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-Какой интересный случай рассказал в одном из писем отец Сеньки?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38C262-05AA-4D8C-B2D6-4608137FE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190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BDA09-6040-4B2B-A19D-52C15B7BC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599"/>
            <a:ext cx="8915399" cy="6003235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«Сшили бойцы из четырёх простыней полотнище, карикатуру Гитлера намалевали и на одной высотке укрепили полотнище. Немцы ринулись защищать честь фюрера, открыли шквальный огонь. Наши временно отступили, заминировав подходы, напоролись фрицы сгоряча, куда что полетело»</a:t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68704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C04BB-2AD0-43E9-A96C-3E5266103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-Почему  ремень, на котором отец Сени правил бритву, назван ремень-барометр?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1D71A4-9597-48CB-A3D9-7841591D2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20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1AD1F-3998-45C3-95BD-42459D6B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4" y="2170774"/>
            <a:ext cx="9834838" cy="2520496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«Если она(бритва)шла по ремню легко, тятька крякал от удовольствия и говорил: ждите ведренную погоду. Иногда бритву трудно было протащить по коричневому полю. Потрогает отец острие пальцем, нахмурится: </a:t>
            </a:r>
            <a:r>
              <a:rPr lang="ru-RU" sz="4000" dirty="0" err="1"/>
              <a:t>заненастит</a:t>
            </a:r>
            <a:r>
              <a:rPr lang="ru-RU" sz="4000" dirty="0"/>
              <a:t>…»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4" name="Управляющая кнопка: &quot;На главную&quot;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5054B13-2D15-4A01-8706-8DF8D6F856A5}"/>
              </a:ext>
            </a:extLst>
          </p:cNvPr>
          <p:cNvSpPr/>
          <p:nvPr/>
        </p:nvSpPr>
        <p:spPr>
          <a:xfrm>
            <a:off x="9479810" y="4691270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420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0AF50-025C-4591-8814-07D913E0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Окна </a:t>
            </a:r>
            <a:r>
              <a:rPr lang="ru-RU" b="1" dirty="0"/>
              <a:t>заиндевели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546704-C206-488F-B15B-F0E636D5B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Объясните значение выделенного слова</a:t>
            </a:r>
          </a:p>
        </p:txBody>
      </p:sp>
    </p:spTree>
    <p:extLst>
      <p:ext uri="{BB962C8B-B14F-4D97-AF65-F5344CB8AC3E}">
        <p14:creationId xmlns:p14="http://schemas.microsoft.com/office/powerpoint/2010/main" val="482037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5172D-95C6-4E21-BC19-F3874CBD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ЗАИ́НДЕВЕТЬ</a:t>
            </a:r>
            <a:r>
              <a:rPr lang="ru-RU" b="1" dirty="0"/>
              <a:t> - </a:t>
            </a:r>
            <a:r>
              <a:rPr lang="ru-RU" dirty="0"/>
              <a:t>от сильного мороза, стужи покрыться инеем.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FE62CD-776B-4966-9FB4-20218340E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D9B5AF-2C2A-4963-82B6-EC01748383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206378" y="2519985"/>
            <a:ext cx="5940425" cy="39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97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78569-42CC-4722-949F-95D52FA48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«тётя </a:t>
            </a:r>
            <a:r>
              <a:rPr lang="ru-RU" dirty="0" err="1"/>
              <a:t>Мальга</a:t>
            </a:r>
            <a:r>
              <a:rPr lang="ru-RU" dirty="0"/>
              <a:t>…подметала коридор. Раньше под </a:t>
            </a:r>
            <a:r>
              <a:rPr lang="ru-RU" b="1" dirty="0"/>
              <a:t>голиком</a:t>
            </a:r>
            <a:r>
              <a:rPr lang="ru-RU" dirty="0"/>
              <a:t> перекатывались …пуговицы, горох…»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47F35F-4521-4498-87A6-1AE238E12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A53010"/>
              </a:buClr>
            </a:pPr>
            <a:r>
              <a:rPr lang="ru-RU" sz="3200" dirty="0">
                <a:solidFill>
                  <a:prstClr val="black"/>
                </a:solidFill>
              </a:rPr>
              <a:t>Объясните значение выделенного слова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11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158CC-83E5-4450-806B-7B6AFE05C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1894354"/>
          </a:xfrm>
        </p:spPr>
        <p:txBody>
          <a:bodyPr/>
          <a:lstStyle/>
          <a:p>
            <a:r>
              <a:rPr lang="ru-RU" dirty="0"/>
              <a:t>ГОЛИ́К, -а, муж. (разг.). Веник из сухих прутьев.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9A13E-5D5D-4FF5-BFE2-E92D6D979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5.infourok.ru/uploads/ex/0c54/0003f06b-6d740801/img15.jpg">
            <a:extLst>
              <a:ext uri="{FF2B5EF4-FFF2-40B4-BE49-F238E27FC236}">
                <a16:creationId xmlns:a16="http://schemas.microsoft.com/office/drawing/2014/main" id="{4DDD6E4D-9443-4DD0-9FC1-D8F7CAF4B2D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85" y="2903855"/>
            <a:ext cx="5269230" cy="3954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995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B4E30-04F4-4A2D-8804-8865508D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1501701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Тема природного, цельного человека, тема малой родины и через нее большой Родины пронизывает рассказы и повести томского писателя </a:t>
            </a:r>
            <a:br>
              <a:rPr lang="ru-RU" sz="2400" dirty="0"/>
            </a:br>
            <a:r>
              <a:rPr lang="ru-RU" sz="2400" dirty="0"/>
              <a:t>Вениамина </a:t>
            </a:r>
            <a:r>
              <a:rPr lang="ru-RU" sz="2400" dirty="0" err="1"/>
              <a:t>Колыхалова</a:t>
            </a:r>
            <a:endParaRPr lang="ru-RU" sz="24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6D1EB5F-0AC4-4D94-8ABF-2638AD893C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64160" y="2390854"/>
            <a:ext cx="1634571" cy="2606378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E246FBC-EF00-4688-9EB7-6C98E5E2F5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34986" y="3382754"/>
            <a:ext cx="1873987" cy="285113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E62EFC-AFD5-4E2B-B1AD-0FB0C20F9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08" r="10247"/>
          <a:stretch/>
        </p:blipFill>
        <p:spPr>
          <a:xfrm>
            <a:off x="1974574" y="2198687"/>
            <a:ext cx="4121426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24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4264C-3513-48AA-B96B-0F429B0F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6" y="609600"/>
            <a:ext cx="10007116" cy="3744446"/>
          </a:xfrm>
        </p:spPr>
        <p:txBody>
          <a:bodyPr>
            <a:noAutofit/>
          </a:bodyPr>
          <a:lstStyle/>
          <a:p>
            <a:r>
              <a:rPr lang="ru-RU" sz="3600" dirty="0"/>
              <a:t>«Если она(бритва)шла по ремню легко, тятька крякал от удовольствия и говорил: ждите </a:t>
            </a:r>
            <a:r>
              <a:rPr lang="ru-RU" sz="3600" b="1" dirty="0"/>
              <a:t>ведренную</a:t>
            </a:r>
            <a:r>
              <a:rPr lang="ru-RU" sz="3600" dirty="0"/>
              <a:t> погоду. Иногда бритву трудно было протащить по коричневому полю. Потрогает отец острие пальцем, нахмурится: </a:t>
            </a:r>
            <a:r>
              <a:rPr lang="ru-RU" sz="3600" b="1" dirty="0" err="1"/>
              <a:t>заненастит</a:t>
            </a:r>
            <a:r>
              <a:rPr lang="ru-RU" sz="3600" dirty="0"/>
              <a:t>…»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DD84E-4A68-4000-836B-4413F24E8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A53010"/>
              </a:buClr>
            </a:pPr>
            <a:r>
              <a:rPr lang="ru-RU" sz="32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557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5A136-9705-480B-BC3B-8BEA5DCF8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30" y="1870479"/>
            <a:ext cx="10404681" cy="3668929"/>
          </a:xfrm>
        </p:spPr>
        <p:txBody>
          <a:bodyPr>
            <a:normAutofit fontScale="90000"/>
          </a:bodyPr>
          <a:lstStyle/>
          <a:p>
            <a:r>
              <a:rPr lang="ru-RU" dirty="0"/>
              <a:t>ВЕ́ДРЕННЫЙ, -</a:t>
            </a:r>
            <a:r>
              <a:rPr lang="ru-RU" i="1" dirty="0" err="1"/>
              <a:t>ая</a:t>
            </a:r>
            <a:r>
              <a:rPr lang="ru-RU" dirty="0"/>
              <a:t>, -</a:t>
            </a:r>
            <a:r>
              <a:rPr lang="ru-RU" i="1" dirty="0" err="1"/>
              <a:t>ое</a:t>
            </a:r>
            <a:r>
              <a:rPr lang="ru-RU" dirty="0"/>
              <a:t>. </a:t>
            </a:r>
            <a:r>
              <a:rPr lang="ru-RU" i="1" dirty="0"/>
              <a:t>Устар.</a:t>
            </a:r>
            <a:r>
              <a:rPr lang="ru-RU" dirty="0"/>
              <a:t> и </a:t>
            </a:r>
            <a:r>
              <a:rPr lang="ru-RU" i="1" dirty="0"/>
              <a:t>прост.</a:t>
            </a:r>
            <a:r>
              <a:rPr lang="ru-RU" dirty="0"/>
              <a:t> Ясный, солнечный, сухой (о погоде).</a:t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ЗАНЕНАСТИТЬ, </a:t>
            </a:r>
            <a:r>
              <a:rPr lang="ru-RU" i="1" dirty="0" err="1"/>
              <a:t>простореч</a:t>
            </a:r>
            <a:r>
              <a:rPr lang="ru-RU" i="1" dirty="0"/>
              <a:t>.</a:t>
            </a:r>
            <a:r>
              <a:rPr lang="ru-RU" dirty="0"/>
              <a:t>                 О наступлении ненастной погоды.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5C9FA-7F18-49F6-835B-ECA1D657D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625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8A396-CD82-4C62-A4A2-81EC8316A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Шаньги </a:t>
            </a:r>
            <a:r>
              <a:rPr lang="ru-RU" dirty="0"/>
              <a:t>и другие </a:t>
            </a:r>
            <a:r>
              <a:rPr lang="ru-RU" dirty="0" err="1"/>
              <a:t>постряпушки</a:t>
            </a:r>
            <a:r>
              <a:rPr lang="ru-RU" dirty="0"/>
              <a:t> ребята теперь не носят в школу…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1ABD08-99EB-4537-B105-95A5C7442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A53010"/>
              </a:buClr>
            </a:pPr>
            <a:r>
              <a:rPr lang="ru-RU" sz="32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878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E8BA0-89C8-4244-B7DA-A4EEB046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38" y="-569843"/>
            <a:ext cx="10046873" cy="5738191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Название блюда было заимствовано славянским населением Русского Севера из языка аборигенных финских племён. Затем, вместе с </a:t>
            </a:r>
            <a:r>
              <a:rPr lang="ru-RU" sz="1600" dirty="0" err="1">
                <a:solidFill>
                  <a:schemeClr val="tx1"/>
                </a:solidFill>
              </a:rPr>
              <a:t>севернорусской</a:t>
            </a:r>
            <a:r>
              <a:rPr lang="ru-RU" sz="1600" dirty="0">
                <a:solidFill>
                  <a:schemeClr val="tx1"/>
                </a:solidFill>
              </a:rPr>
              <a:t> крестьянской колонизацией, распространилось от Карелии до Оби, с XVII века проникает в Западную Сибирь вместе с архангелогородскими и сольвычегодскими колонистами. На сегодняшний день блюдо имеет широкое распространение в домашней кухне Русского Севера . Сегодня шаньги делаются в основном из кислого дрожжевого теста.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Шаньга имеет внешний вид ватрушки, однако в отличие от ватрушек, во-первых, никогда не бывает сладкой, во-вторых, не наполняется начинкой, а лишь смазывается сверху. Изначально для блюда начинкой служила сметана, различные виды муки, гороховая каша. На сегодняшний день, используется в основном, картофельное пюре или творог, могут использоваться каши, например, пшенная, однако есть варианты сложных начинок, например смесь гречневой каши и рубленого варёного яйца.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Шаньги хорошо выпекаются как в русской печи, так и в духовке. После выпечки шаньги смазываются топлёным маслом или сметаной.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DFCD7A-293E-4F4E-AA08-CED7E02C9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9C4AE-2D43-44FD-9760-98C45777C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467" y="3795446"/>
            <a:ext cx="3997359" cy="279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03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3737C-056A-4038-ADF1-E0F3FC44C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«Оттолкнёшься от кромки </a:t>
            </a:r>
            <a:r>
              <a:rPr lang="ru-RU" b="1" dirty="0"/>
              <a:t>яр</a:t>
            </a:r>
            <a:r>
              <a:rPr lang="ru-RU" dirty="0"/>
              <a:t>а, летишь, летишь-сердце замирает»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950C74-2B1C-40DF-BC7D-B6A5100F7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A53010"/>
              </a:buClr>
            </a:pPr>
            <a:r>
              <a:rPr lang="ru-RU" sz="32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540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5C9C6-CCFD-4986-A961-D43BDBF8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757" y="609600"/>
            <a:ext cx="9528313" cy="311704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ЯР («с крутого обрыва смотрели…»)-высокий, обрывистый, вогнутый, обычно речной и не затопляемый в половодье берег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3544ED-C1A5-4BC9-8408-5478BA8718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A3AA48-F903-4D42-86AD-78B4323B4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46" y="2988385"/>
            <a:ext cx="5985831" cy="33570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C03E61-4F11-4E94-B324-CBA5E3B84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465" y="3575341"/>
            <a:ext cx="4404118" cy="292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53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4694B-2B2F-4B0E-B89E-20B1BEFD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«…зорко всматриваясь в широкий </a:t>
            </a:r>
            <a:r>
              <a:rPr lang="ru-RU" b="1" dirty="0"/>
              <a:t>плёс</a:t>
            </a:r>
            <a:r>
              <a:rPr lang="ru-RU" dirty="0"/>
              <a:t>…»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A84B7-C896-44CE-B32F-ADBB52914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A53010"/>
              </a:buClr>
            </a:pPr>
            <a:r>
              <a:rPr lang="ru-RU" sz="32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753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08D4B-8491-475E-B509-70D331B3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3" y="609599"/>
            <a:ext cx="10972799" cy="4373217"/>
          </a:xfrm>
        </p:spPr>
        <p:txBody>
          <a:bodyPr>
            <a:normAutofit/>
          </a:bodyPr>
          <a:lstStyle/>
          <a:p>
            <a:r>
              <a:rPr lang="ru-RU" sz="3100" dirty="0"/>
              <a:t>ПЛЁС - глубокий участок русла реки, расположенный между перекатами, обычно образующийся в русле реки у вогнутого участка излучины берега. </a:t>
            </a:r>
            <a:br>
              <a:rPr lang="ru-RU" sz="3100" dirty="0"/>
            </a:br>
            <a:r>
              <a:rPr lang="ru-RU" sz="3100" dirty="0"/>
              <a:t>Плёс обычно образуется там, где в половодье наблюдается местное увеличение скорости течения реки и интенсивно размывается её дно (например, в изогнутых участках русла, в сужениях речной долины).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s://upload.wikimedia.org/wikipedia/commons/thumb/8/83/%D0%A0%D0%B5%D1%87%D0%BA%D0%B0_%D0%92%D0%B8%D0%B3%D0%BE%D1%80.jpg/300px-%D0%A0%D0%B5%D1%87%D0%BA%D0%B0_%D0%92%D0%B8%D0%B3%D0%BE%D1%80.jpg">
            <a:hlinkClick r:id="rId2"/>
            <a:extLst>
              <a:ext uri="{FF2B5EF4-FFF2-40B4-BE49-F238E27FC236}">
                <a16:creationId xmlns:a16="http://schemas.microsoft.com/office/drawing/2014/main" id="{4D3C1921-1B16-455A-9947-5CBFB56D51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85" y="4162292"/>
            <a:ext cx="4861698" cy="2568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801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985EE-657F-42E6-9677-57C0E1EA1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«занимается над </a:t>
            </a:r>
            <a:r>
              <a:rPr lang="ru-RU" b="1" dirty="0"/>
              <a:t>урманом</a:t>
            </a:r>
            <a:r>
              <a:rPr lang="ru-RU" dirty="0"/>
              <a:t> заря»</a:t>
            </a:r>
            <a:r>
              <a:rPr lang="ru-RU" b="1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7B6EBB-1457-4C5C-82D2-748FED7DD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708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1848-6806-4CFB-8D13-5AA6B700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278" y="609600"/>
            <a:ext cx="9808333" cy="3117040"/>
          </a:xfrm>
        </p:spPr>
        <p:txBody>
          <a:bodyPr>
            <a:normAutofit/>
          </a:bodyPr>
          <a:lstStyle/>
          <a:p>
            <a:r>
              <a:rPr lang="ru-RU" sz="4000" dirty="0"/>
              <a:t>УРМАН - густой, заболоченный лес; темнохвойный лес (пихта, сосна кедровая, ель) на приречных участках таежной зоны Сибири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3B5419-9F38-42D2-977E-CF6482594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8" r="742" b="32292"/>
          <a:stretch/>
        </p:blipFill>
        <p:spPr>
          <a:xfrm>
            <a:off x="6273326" y="3869636"/>
            <a:ext cx="5404882" cy="286246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E8F1150-4ECD-4D38-BB86-DDDFAD4FA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img-fotki.yandex.ru/get/198998/24332511.173/0_cf2fb_dc92d576_orig.jpg">
            <a:extLst>
              <a:ext uri="{FF2B5EF4-FFF2-40B4-BE49-F238E27FC236}">
                <a16:creationId xmlns:a16="http://schemas.microsoft.com/office/drawing/2014/main" id="{F81DFE7E-26BD-4488-962E-547D7A978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6"/>
          <a:stretch/>
        </p:blipFill>
        <p:spPr bwMode="auto">
          <a:xfrm>
            <a:off x="874643" y="3869636"/>
            <a:ext cx="5044033" cy="28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933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362E3-0ADA-490F-9C0C-D44110E9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8" y="946778"/>
            <a:ext cx="10113133" cy="423482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hlinkClick r:id="rId2" action="ppaction://hlinksldjump"/>
              </a:rPr>
              <a:t>Место и время действия повести</a:t>
            </a:r>
            <a:br>
              <a:rPr lang="ru-RU" sz="4000" dirty="0"/>
            </a:br>
            <a:r>
              <a:rPr lang="ru-RU" sz="4000" dirty="0">
                <a:hlinkClick r:id="rId3" action="ppaction://hlinksldjump"/>
              </a:rPr>
              <a:t>Главный герой и его семья</a:t>
            </a:r>
            <a:br>
              <a:rPr lang="ru-RU" dirty="0"/>
            </a:br>
            <a:r>
              <a:rPr lang="ru-RU" sz="4000" dirty="0">
                <a:hlinkClick r:id="rId4" action="ppaction://hlinksldjump"/>
              </a:rPr>
              <a:t>Обратимся к толковому словарю </a:t>
            </a:r>
            <a:r>
              <a:rPr lang="ru-RU" sz="4000" dirty="0"/>
              <a:t>(объясните значение выделенных слов) </a:t>
            </a:r>
            <a:br>
              <a:rPr lang="ru-RU" sz="4000" dirty="0"/>
            </a:br>
            <a:r>
              <a:rPr lang="ru-RU" sz="4000" dirty="0">
                <a:hlinkClick r:id="rId5" action="ppaction://hlinksldjump"/>
              </a:rPr>
              <a:t>Жители Куликовки </a:t>
            </a:r>
            <a:r>
              <a:rPr lang="ru-RU" sz="4000" dirty="0"/>
              <a:t>«Кто есть кто?» ПОГОВОРКИ . Закончи фразу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0976F1-E631-4D01-B719-B7DF97BEA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96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E249B-069C-4058-B748-0C39E698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4" y="609599"/>
            <a:ext cx="9901098" cy="4015409"/>
          </a:xfrm>
        </p:spPr>
        <p:txBody>
          <a:bodyPr>
            <a:normAutofit fontScale="90000"/>
          </a:bodyPr>
          <a:lstStyle/>
          <a:p>
            <a:r>
              <a:rPr lang="ru-RU" dirty="0"/>
              <a:t>«В избу бабки Липы била </a:t>
            </a:r>
            <a:r>
              <a:rPr lang="ru-RU" b="1" dirty="0" err="1"/>
              <a:t>стрежь</a:t>
            </a:r>
            <a:r>
              <a:rPr lang="ru-RU" dirty="0"/>
              <a:t>»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 </a:t>
            </a:r>
            <a:br>
              <a:rPr lang="ru-RU" dirty="0"/>
            </a:br>
            <a:r>
              <a:rPr lang="ru-RU" dirty="0"/>
              <a:t>«В великую воду к крыльцу бабкиной избы прибило </a:t>
            </a:r>
            <a:r>
              <a:rPr lang="ru-RU" b="1" dirty="0" err="1"/>
              <a:t>стрежью</a:t>
            </a:r>
            <a:r>
              <a:rPr lang="ru-RU" dirty="0"/>
              <a:t> икону»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E2268D-CBEC-4D55-8310-129D8BF77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713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FF91-8676-4EC1-A144-71055641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070" y="609600"/>
            <a:ext cx="9556541" cy="442622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dirty="0"/>
              <a:t>СТРЕЖ - м. арх. </a:t>
            </a:r>
            <a:r>
              <a:rPr lang="ru-RU" sz="4000" dirty="0" err="1"/>
              <a:t>перм</a:t>
            </a:r>
            <a:r>
              <a:rPr lang="ru-RU" sz="4000" dirty="0"/>
              <a:t>. </a:t>
            </a:r>
            <a:r>
              <a:rPr lang="ru-RU" sz="4000" dirty="0" err="1"/>
              <a:t>вят</a:t>
            </a:r>
            <a:r>
              <a:rPr lang="ru-RU" sz="4000" dirty="0"/>
              <a:t>. </a:t>
            </a:r>
            <a:r>
              <a:rPr lang="ru-RU" sz="4000" dirty="0" err="1"/>
              <a:t>стрежа</a:t>
            </a:r>
            <a:r>
              <a:rPr lang="ru-RU" sz="4000" dirty="0"/>
              <a:t> ж. арх. или </a:t>
            </a:r>
            <a:r>
              <a:rPr lang="ru-RU" sz="4000" dirty="0" err="1"/>
              <a:t>стрежь</a:t>
            </a:r>
            <a:r>
              <a:rPr lang="ru-RU" sz="4000" dirty="0"/>
              <a:t> ж. </a:t>
            </a:r>
            <a:r>
              <a:rPr lang="ru-RU" sz="4000" dirty="0" err="1"/>
              <a:t>сиб</a:t>
            </a:r>
            <a:r>
              <a:rPr lang="ru-RU" sz="4000" dirty="0"/>
              <a:t>. </a:t>
            </a:r>
            <a:r>
              <a:rPr lang="ru-RU" sz="4000" dirty="0" err="1"/>
              <a:t>стрежен</a:t>
            </a:r>
            <a:r>
              <a:rPr lang="ru-RU" sz="4000" dirty="0"/>
              <a:t> м. стар. стрежень (ныне более употребит.) и </a:t>
            </a:r>
            <a:r>
              <a:rPr lang="ru-RU" sz="4000" dirty="0" err="1"/>
              <a:t>стрежник</a:t>
            </a:r>
            <a:r>
              <a:rPr lang="ru-RU" sz="4000" dirty="0"/>
              <a:t>, -</a:t>
            </a:r>
            <a:r>
              <a:rPr lang="ru-RU" sz="4000" dirty="0" err="1"/>
              <a:t>няк</a:t>
            </a:r>
            <a:r>
              <a:rPr lang="ru-RU" sz="4000" dirty="0"/>
              <a:t> м. </a:t>
            </a:r>
            <a:br>
              <a:rPr lang="ru-RU" sz="4000" dirty="0"/>
            </a:br>
            <a:r>
              <a:rPr lang="ru-RU" sz="4000" dirty="0"/>
              <a:t>средина и самая глубина, быстрое теченье реки, нередко подходящее ближе к крутому берегу ( по Далю)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C8E5DB-2EF1-453C-ABD4-81C5D9B16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851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BA6AB-4EB7-4F66-890A-8E41D8A72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«Коченеют в </a:t>
            </a:r>
            <a:r>
              <a:rPr lang="ru-RU" b="1" dirty="0"/>
              <a:t>пимах</a:t>
            </a:r>
            <a:r>
              <a:rPr lang="ru-RU" dirty="0"/>
              <a:t> ноги»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A77D86-680D-4A7F-AB89-6A87C8725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1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1E89D-5AEE-49EE-9518-976384ADB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23" y="2040834"/>
            <a:ext cx="8915399" cy="1685805"/>
          </a:xfrm>
        </p:spPr>
        <p:txBody>
          <a:bodyPr>
            <a:noAutofit/>
          </a:bodyPr>
          <a:lstStyle/>
          <a:p>
            <a:r>
              <a:rPr lang="ru-RU" sz="3600" dirty="0"/>
              <a:t>ПИМЫ - старое русское название валяной обуви (валенок, катанок, чёсанок). Сохраняется в некоторых областях (например, на Урале, </a:t>
            </a:r>
            <a:br>
              <a:rPr lang="ru-RU" sz="3600" dirty="0"/>
            </a:br>
            <a:r>
              <a:rPr lang="ru-RU" sz="3600" dirty="0"/>
              <a:t>в Западной Сибири  и др.); существует также</a:t>
            </a:r>
            <a:br>
              <a:rPr lang="ru-RU" sz="3600" dirty="0"/>
            </a:br>
            <a:r>
              <a:rPr lang="ru-RU" sz="3600" dirty="0"/>
              <a:t> в словосочетаниях </a:t>
            </a:r>
            <a:br>
              <a:rPr lang="ru-RU" sz="3600" dirty="0"/>
            </a:br>
            <a:r>
              <a:rPr lang="ru-RU" sz="3600" dirty="0"/>
              <a:t>(пимокат и т.п.).</a:t>
            </a:r>
          </a:p>
        </p:txBody>
      </p:sp>
      <p:pic>
        <p:nvPicPr>
          <p:cNvPr id="4" name="Рисунок 3" descr="https://ds04.infourok.ru/uploads/ex/054b/000aee42-91d33c2e/img20.jpg">
            <a:extLst>
              <a:ext uri="{FF2B5EF4-FFF2-40B4-BE49-F238E27FC236}">
                <a16:creationId xmlns:a16="http://schemas.microsoft.com/office/drawing/2014/main" id="{6D3C29C1-D8A3-4BD7-8796-758E5639C5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69" y="2883736"/>
            <a:ext cx="4204388" cy="3462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477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50C991-A955-449F-8460-88137B7C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«Дед Ботва приспособил под водосток днище старого </a:t>
            </a:r>
            <a:r>
              <a:rPr lang="ru-RU" b="1" dirty="0" err="1"/>
              <a:t>обласка</a:t>
            </a:r>
            <a:r>
              <a:rPr lang="ru-RU" dirty="0"/>
              <a:t>…»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5DB995-DCD9-4F15-A034-583468323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A53010"/>
              </a:buClr>
            </a:pPr>
            <a:r>
              <a:rPr lang="ru-RU" sz="28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474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365DF-D6B8-4DEF-9418-E16726E6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0" y="609600"/>
            <a:ext cx="10775741" cy="311704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ОБЛАСОК, </a:t>
            </a:r>
            <a:r>
              <a:rPr lang="ru-RU" sz="3600" dirty="0" err="1"/>
              <a:t>о́блас</a:t>
            </a:r>
            <a:r>
              <a:rPr lang="ru-RU" sz="3600" dirty="0"/>
              <a:t> — сибирская гребная лодка-долблёнка, используемая коренным и старожильческим русским населением Западной Сибири и Средней Сибири на таёжных реках. Изготавливается без киля.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80DD91-B32A-49C1-8FEB-8B2A1FFEE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174" y="5512904"/>
            <a:ext cx="10444437" cy="98066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Киль-нижняя, как правило, горизонтальная балка или балки, проходящие посередине днища судна от носовой до кормовой его оконечности, и служащие для обеспечения прочности корпуса судна и обеспечения устойчивости.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D55DAE-7707-4272-A61D-01CCAF370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97" y="3196916"/>
            <a:ext cx="3271843" cy="2183468"/>
          </a:xfrm>
          <a:prstGeom prst="rect">
            <a:avLst/>
          </a:prstGeom>
        </p:spPr>
      </p:pic>
      <p:pic>
        <p:nvPicPr>
          <p:cNvPr id="5" name="Рисунок 4" descr="http://storub.ru/media/54/33/b9s1uajwfrbwytnx.jpg">
            <a:extLst>
              <a:ext uri="{FF2B5EF4-FFF2-40B4-BE49-F238E27FC236}">
                <a16:creationId xmlns:a16="http://schemas.microsoft.com/office/drawing/2014/main" id="{49043019-3CDC-4219-8415-E137C96BA3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61" y="2690030"/>
            <a:ext cx="2809460" cy="2690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116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9F81-5C6A-4C26-ACC0-021D6BA0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062" y="609600"/>
            <a:ext cx="9609550" cy="3117040"/>
          </a:xfrm>
        </p:spPr>
        <p:txBody>
          <a:bodyPr>
            <a:normAutofit fontScale="90000"/>
          </a:bodyPr>
          <a:lstStyle/>
          <a:p>
            <a:r>
              <a:rPr lang="ru-RU" dirty="0"/>
              <a:t>«Разбежалась Обь по необозримым лугам…недалёк день, когда начнёт скатываться с </a:t>
            </a:r>
            <a:r>
              <a:rPr lang="ru-RU" b="1" dirty="0" err="1"/>
              <a:t>соров</a:t>
            </a:r>
            <a:r>
              <a:rPr lang="ru-RU" dirty="0"/>
              <a:t> вода…»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DE2D7E-6AEC-4C94-9724-B5A406036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A53010"/>
              </a:buClr>
            </a:pPr>
            <a:r>
              <a:rPr lang="ru-RU" sz="28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90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685E7-CFBB-4517-B72F-ED5D41F4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44" y="609599"/>
            <a:ext cx="10020368" cy="4479235"/>
          </a:xfrm>
        </p:spPr>
        <p:txBody>
          <a:bodyPr>
            <a:normAutofit fontScale="90000"/>
          </a:bodyPr>
          <a:lstStyle/>
          <a:p>
            <a:r>
              <a:rPr lang="ru-RU" dirty="0"/>
              <a:t> СОРЫ – мелководные  озера с топким дном  на юге Зап. Сибири, а также в поймах крупных рек (напр., на Оби); мелководные заливы озер.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C4C34C-B3B2-4CAC-A6EE-D54F9B8C1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792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F8507-0A4B-4F28-8243-4E6979E1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«Три  лампы-</a:t>
            </a:r>
            <a:r>
              <a:rPr lang="ru-RU" b="1" dirty="0" err="1"/>
              <a:t>десятилинейки</a:t>
            </a:r>
            <a:r>
              <a:rPr lang="ru-RU" dirty="0"/>
              <a:t> тускло освещали школьный коридор»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D0A7E-BE79-4C82-8A04-02950C509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A53010"/>
              </a:buClr>
            </a:pPr>
            <a:r>
              <a:rPr lang="ru-RU" sz="2800" dirty="0">
                <a:solidFill>
                  <a:prstClr val="black"/>
                </a:solidFill>
              </a:rPr>
              <a:t>Объясните значение выделенных слов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997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E58D7-79B4-4F85-B528-58AAF35A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1" y="609599"/>
            <a:ext cx="6480313" cy="5446643"/>
          </a:xfrm>
        </p:spPr>
        <p:txBody>
          <a:bodyPr>
            <a:noAutofit/>
          </a:bodyPr>
          <a:lstStyle/>
          <a:p>
            <a:r>
              <a:rPr lang="ru-RU" sz="2400" dirty="0"/>
              <a:t>Одной из важнейших характеристик керосиновых ламп является линейность.</a:t>
            </a:r>
            <a:br>
              <a:rPr lang="ru-RU" sz="2400" dirty="0"/>
            </a:br>
            <a:r>
              <a:rPr lang="ru-RU" sz="2400" dirty="0"/>
              <a:t>Ширина одной линии равна 1/12 дюйма (1 дюйм =2,5 см), таким образом, одна линия равна 2,083 мм.</a:t>
            </a:r>
            <a:br>
              <a:rPr lang="ru-RU" sz="2400" dirty="0"/>
            </a:br>
            <a:r>
              <a:rPr lang="ru-RU" sz="2400" dirty="0"/>
              <a:t>За всю историю выпускали 2-, 3-, 5-, 7-, 9-, 10-, 11-, 12-, 13-, 14, 15-, 16-, 20-, и 30 -линейные лампы.  </a:t>
            </a:r>
            <a:br>
              <a:rPr lang="ru-RU" sz="2400" dirty="0"/>
            </a:br>
            <a:r>
              <a:rPr lang="ru-RU" sz="2400" dirty="0"/>
              <a:t>Основными размерами являются 3-, 5-, 7-, 10-, 15- и  20 линейные, самый распространённый стандарт.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 descr="https://pics.meshok.net/pics5/37428576.jpg">
            <a:extLst>
              <a:ext uri="{FF2B5EF4-FFF2-40B4-BE49-F238E27FC236}">
                <a16:creationId xmlns:a16="http://schemas.microsoft.com/office/drawing/2014/main" id="{888AF011-776A-473E-B01A-D236167BB8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885" y="1008767"/>
            <a:ext cx="2965450" cy="5279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87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E78DA-5AAE-4739-B208-6F5679C0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-На какой реке стоит деревня Куликовка? </a:t>
            </a:r>
            <a:br>
              <a:rPr lang="ru-RU" dirty="0"/>
            </a:br>
            <a:r>
              <a:rPr lang="ru-RU" dirty="0"/>
              <a:t>-Когда происходят события?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0473A8-12C1-4BED-9345-7384627CF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60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E6D0949-DEA2-4DAA-8FC0-6E658E9B9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ru-RU" dirty="0"/>
            </a:br>
            <a:r>
              <a:rPr lang="ru-RU" sz="2800" dirty="0">
                <a:solidFill>
                  <a:schemeClr val="tx1"/>
                </a:solidFill>
              </a:rPr>
              <a:t>Жители Куликовки «Кто есть кто?»</a:t>
            </a:r>
          </a:p>
          <a:p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9773102-A834-4DB7-82FA-E633A5F23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350808"/>
              </p:ext>
            </p:extLst>
          </p:nvPr>
        </p:nvGraphicFramePr>
        <p:xfrm>
          <a:off x="2107096" y="609600"/>
          <a:ext cx="9077739" cy="3744448"/>
        </p:xfrm>
        <a:graphic>
          <a:graphicData uri="http://schemas.openxmlformats.org/drawingml/2006/table">
            <a:tbl>
              <a:tblPr firstRow="1" firstCol="1" bandRow="1"/>
              <a:tblGrid>
                <a:gridCol w="4538383">
                  <a:extLst>
                    <a:ext uri="{9D8B030D-6E8A-4147-A177-3AD203B41FA5}">
                      <a16:colId xmlns:a16="http://schemas.microsoft.com/office/drawing/2014/main" val="871959244"/>
                    </a:ext>
                  </a:extLst>
                </a:gridCol>
                <a:gridCol w="4539356">
                  <a:extLst>
                    <a:ext uri="{9D8B030D-6E8A-4147-A177-3AD203B41FA5}">
                      <a16:colId xmlns:a16="http://schemas.microsoft.com/office/drawing/2014/main" val="1888864158"/>
                    </a:ext>
                  </a:extLst>
                </a:gridCol>
              </a:tblGrid>
              <a:tr h="468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1.Илья Силыч Синютин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А)учительница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043250"/>
                  </a:ext>
                </a:extLst>
              </a:tr>
              <a:tr h="468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2.Тётя Мальга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Б)председатель колхоза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035817"/>
                  </a:ext>
                </a:extLst>
              </a:tr>
              <a:tr h="468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3.Дарья Евгеньевна Олькина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В)уборщица и сторожиха в школе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090267"/>
                  </a:ext>
                </a:extLst>
              </a:tr>
              <a:tr h="468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4.Дербышев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Г)бакенщик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381971"/>
                  </a:ext>
                </a:extLst>
              </a:tr>
              <a:tr h="468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5.Дед Ботва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Д)кузнечных дел мастер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035836"/>
                  </a:ext>
                </a:extLst>
              </a:tr>
              <a:tr h="468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6.Филимонов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Е)шорник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448995"/>
                  </a:ext>
                </a:extLst>
              </a:tr>
              <a:tr h="468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7.Коммунар (Ипат)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Ж)охотник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027882"/>
                  </a:ext>
                </a:extLst>
              </a:tr>
              <a:tr h="4680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8.Евстигней Типсин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З)школьный завхоз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209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718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8046D-002B-4F59-906B-3E0BB6CA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018" y="609600"/>
            <a:ext cx="9874594" cy="3117040"/>
          </a:xfrm>
        </p:spPr>
        <p:txBody>
          <a:bodyPr/>
          <a:lstStyle/>
          <a:p>
            <a:r>
              <a:rPr lang="ru-RU" dirty="0"/>
              <a:t>Ответ:1З,2В,3А,4Б,5Г,6Д,7Е,8Ж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D658FC-EAD5-48CF-A564-43682F732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DD0010-AA73-498F-87E1-234C7E51E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14"/>
          <a:stretch/>
        </p:blipFill>
        <p:spPr>
          <a:xfrm>
            <a:off x="1338471" y="2679619"/>
            <a:ext cx="2605854" cy="33019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43AEEC-3FF4-4D85-8996-8C17A1AC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066" y="2713990"/>
            <a:ext cx="2488348" cy="31959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2F3B5A-79A9-48FE-9230-C83474EF9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948" y="2713990"/>
            <a:ext cx="2790758" cy="319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48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94514-5897-4EB8-B962-147A363D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После какого случая </a:t>
            </a:r>
            <a:r>
              <a:rPr lang="ru-RU" dirty="0" err="1"/>
              <a:t>Синютины</a:t>
            </a:r>
            <a:r>
              <a:rPr lang="ru-RU" dirty="0"/>
              <a:t> стали ходить по деревне гордо, не отводя, как прежде, взгляда от людей?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7EADF3-5527-4588-934F-5F522AF8A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599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02E23-1948-4566-B69F-4B522D30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Илья </a:t>
            </a:r>
            <a:r>
              <a:rPr lang="ru-RU" dirty="0" err="1"/>
              <a:t>Силыч</a:t>
            </a:r>
            <a:r>
              <a:rPr lang="ru-RU" dirty="0"/>
              <a:t>  </a:t>
            </a:r>
            <a:r>
              <a:rPr lang="ru-RU" dirty="0" err="1"/>
              <a:t>Синютин</a:t>
            </a:r>
            <a:r>
              <a:rPr lang="ru-RU" dirty="0"/>
              <a:t> спас на лесосплаве бригадира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A3E833-624F-4096-972C-7F163B25E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574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DC918-03F2-4080-A84F-19AE81B5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06" y="-132734"/>
            <a:ext cx="9734805" cy="6740012"/>
          </a:xfrm>
        </p:spPr>
        <p:txBody>
          <a:bodyPr>
            <a:normAutofit/>
          </a:bodyPr>
          <a:lstStyle/>
          <a:p>
            <a:r>
              <a:rPr lang="ru-RU" sz="3600" dirty="0"/>
              <a:t>-Каким школьным кружком  руководил кузнечных дел мастер Филимонов? 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-Почему  у </a:t>
            </a:r>
            <a:r>
              <a:rPr lang="ru-RU" sz="3600" dirty="0" err="1"/>
              <a:t>Ипата</a:t>
            </a:r>
            <a:r>
              <a:rPr lang="ru-RU" sz="3600" dirty="0"/>
              <a:t> такое прозвище?</a:t>
            </a:r>
            <a:br>
              <a:rPr lang="ru-RU" sz="3600" dirty="0"/>
            </a:br>
            <a:r>
              <a:rPr lang="ru-RU" sz="3600" dirty="0"/>
              <a:t> </a:t>
            </a:r>
            <a:br>
              <a:rPr lang="ru-RU" sz="3600" dirty="0"/>
            </a:br>
            <a:r>
              <a:rPr lang="ru-RU" sz="3600" dirty="0"/>
              <a:t>-Сеньке дали пионерское поручение уговорить Коммунара принять участие в спектакле. Кого он должен был сыграть?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022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0618F-E366-496E-B0FB-7297F9B13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94" y="609600"/>
            <a:ext cx="10761406" cy="570271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-Каким школьным кружком  руководил кузнечных дел мастер Филимонов? </a:t>
            </a:r>
            <a:b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(противовоздушной обороны)</a:t>
            </a:r>
            <a:b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-Почему  у </a:t>
            </a:r>
            <a:r>
              <a:rPr lang="ru-RU" sz="36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Ипата</a:t>
            </a:r>
            <a: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такое прозвище? </a:t>
            </a:r>
            <a:b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(любил петь «Наш паровоз вперёд лети, в коммуне остановка», артель-коммуну сколачивал)</a:t>
            </a:r>
            <a:b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-Сеньке дали пионерское поручение уговорить Коммунара принять участие в спектакле. Кого он должен был сыграть? </a:t>
            </a:r>
            <a:b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(Гитлера)</a:t>
            </a:r>
            <a:br>
              <a:rPr lang="ru-R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700" dirty="0"/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989146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F9495-9403-4889-9927-9044AE8CD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5300310"/>
          </a:xfrm>
        </p:spPr>
        <p:txBody>
          <a:bodyPr>
            <a:normAutofit fontScale="90000"/>
          </a:bodyPr>
          <a:lstStyle/>
          <a:p>
            <a:r>
              <a:rPr lang="ru-RU" dirty="0"/>
              <a:t>«Открыла Куликовка сундуки, вытряхнула последнее добро, поделилась денежными сбережениями с фронтом».</a:t>
            </a:r>
            <a:br>
              <a:rPr lang="ru-RU" dirty="0"/>
            </a:br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Как назывался фонд, в который вносились деньги и ценности ?</a:t>
            </a:r>
            <a:r>
              <a:rPr lang="ru-RU" b="1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1690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0376A5D-3710-4823-A65A-E47EB5AB0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3832" y="132735"/>
            <a:ext cx="10427110" cy="396731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Фонд обороны</a:t>
            </a:r>
            <a:r>
              <a:rPr lang="ru-RU" dirty="0">
                <a:solidFill>
                  <a:schemeClr val="tx1"/>
                </a:solidFill>
              </a:rPr>
              <a:t> : денежные средства и материальные ценности, добровольно собиравшиеся населением СССР в годы Великой Отечественной войны 1941–1945 для нужд фронта. Движение зародилось стихийно, в нём участвовали все народы Советского Союза. Оно получило поддержку ЦК Коммунистической партии и местных партийных органов. Рабочие многих предприятий отчисляли в Ф. о. ежемесячно однодневный заработок, колхозники засевали сверхплановые «гектары обороны», устраивались воскресники. С декабря 1942 начался массовый взнос средств в фонд Красной Армии на строительство танковых колонн, авиаэскадрилий и др. боевой техники. Для сбора средств были созданы специальные комиссии. На эти средства было построено свыше 2,5 тыс. боевых самолётов, несколько тысяч танков, 8 подводных лодок, 16 различных военных катеров и многое др.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B47E44-6ED1-48C4-8D91-C114E7B93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21" y="4005699"/>
            <a:ext cx="3770376" cy="2356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F73D26-D1AB-452F-9364-221CDB1E4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2"/>
          <a:stretch/>
        </p:blipFill>
        <p:spPr>
          <a:xfrm>
            <a:off x="4538307" y="3810981"/>
            <a:ext cx="3115386" cy="25508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40E0B7-F1D6-41C5-B0EC-7617BF9B0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203" y="4005699"/>
            <a:ext cx="3861014" cy="235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60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41D3F-A1EA-4201-A1A3-0310E1072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782" y="609600"/>
            <a:ext cx="9498830" cy="530031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-В школе в учительской на тумбочке стоял глобус. </a:t>
            </a:r>
            <a:br>
              <a:rPr lang="ru-RU" sz="4000" dirty="0"/>
            </a:br>
            <a:r>
              <a:rPr lang="ru-RU" sz="4000" dirty="0"/>
              <a:t>Где на нём была вмятина? </a:t>
            </a:r>
            <a:br>
              <a:rPr lang="ru-RU" sz="4000" dirty="0"/>
            </a:br>
            <a:br>
              <a:rPr lang="ru-RU" sz="4000" dirty="0"/>
            </a:br>
            <a:r>
              <a:rPr lang="ru-RU" sz="4000" dirty="0"/>
              <a:t>-Остяк Евгений </a:t>
            </a:r>
            <a:r>
              <a:rPr lang="ru-RU" sz="4000" dirty="0" err="1"/>
              <a:t>Типсин</a:t>
            </a:r>
            <a:r>
              <a:rPr lang="ru-RU" sz="4000" dirty="0"/>
              <a:t> всем таёжным премудростям обучен, его таёжная грамотность в голове. </a:t>
            </a:r>
            <a:br>
              <a:rPr lang="ru-RU" sz="4000" dirty="0"/>
            </a:br>
            <a:r>
              <a:rPr lang="ru-RU" sz="4000" dirty="0"/>
              <a:t>Что этот неграмотный человек рисовал вместо росписи? 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73944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B071A-0BDF-409D-958C-0EF7C98C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066" y="609600"/>
            <a:ext cx="9808546" cy="5300310"/>
          </a:xfrm>
        </p:spPr>
        <p:txBody>
          <a:bodyPr>
            <a:noAutofit/>
          </a:bodyPr>
          <a:lstStyle/>
          <a:p>
            <a:r>
              <a:rPr lang="ru-RU" sz="3600" dirty="0"/>
              <a:t>-В школе в учительской на тумбочке стоял глобус. Где на нём была вмятина? ( на Германии)</a:t>
            </a:r>
            <a:br>
              <a:rPr lang="ru-RU" sz="3600" dirty="0"/>
            </a:br>
            <a:r>
              <a:rPr lang="ru-RU" sz="3600" dirty="0"/>
              <a:t>-Остяк Евгений </a:t>
            </a:r>
            <a:r>
              <a:rPr lang="ru-RU" sz="3600" dirty="0" err="1"/>
              <a:t>Типсин</a:t>
            </a:r>
            <a:r>
              <a:rPr lang="ru-RU" sz="3600" dirty="0"/>
              <a:t> всем таёжным премудростям обучен, его таёжная грамотность в голове. Что этот неграмотный человек рисовал вместо росписи? </a:t>
            </a:r>
            <a:br>
              <a:rPr lang="ru-RU" sz="3600" dirty="0"/>
            </a:br>
            <a:r>
              <a:rPr lang="ru-RU" sz="3600" dirty="0"/>
              <a:t>(ёлку)</a:t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8918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56C19-6BCB-44AA-8681-F7C334A36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30" y="609600"/>
            <a:ext cx="10404681" cy="3117040"/>
          </a:xfrm>
        </p:spPr>
        <p:txBody>
          <a:bodyPr/>
          <a:lstStyle/>
          <a:p>
            <a:r>
              <a:rPr lang="ru-RU" dirty="0"/>
              <a:t>-На Оби</a:t>
            </a:r>
            <a:br>
              <a:rPr lang="ru-RU" dirty="0"/>
            </a:br>
            <a:r>
              <a:rPr lang="ru-RU" dirty="0"/>
              <a:t>-1943-1945г.г.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FD82A0-C29C-4D87-9F9A-9A3860DD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651" y="4354046"/>
            <a:ext cx="8915399" cy="15558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85820A-F3D7-4959-9F65-FF01AD33B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350" y="911219"/>
            <a:ext cx="6467061" cy="48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751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F995D-34DF-4BA2-9780-DE4C4E8A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806" y="609599"/>
            <a:ext cx="10087897" cy="5746955"/>
          </a:xfrm>
        </p:spPr>
        <p:txBody>
          <a:bodyPr>
            <a:noAutofit/>
          </a:bodyPr>
          <a:lstStyle/>
          <a:p>
            <a:r>
              <a:rPr lang="ru-RU" sz="3600" dirty="0"/>
              <a:t>-Чем во время войны заменяли пуговицы? 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-Пришла тёте </a:t>
            </a:r>
            <a:r>
              <a:rPr lang="ru-RU" sz="3600" dirty="0" err="1"/>
              <a:t>Мальге</a:t>
            </a:r>
            <a:r>
              <a:rPr lang="ru-RU" sz="3600" dirty="0"/>
              <a:t> посылка от сына с фронта с нитками и немецкими пуговицами. </a:t>
            </a:r>
            <a:br>
              <a:rPr lang="ru-RU" sz="3600" dirty="0"/>
            </a:br>
            <a:r>
              <a:rPr lang="ru-RU" sz="3600" dirty="0"/>
              <a:t>Что сделали ребята,  прежде чем «пустить их в дело»? </a:t>
            </a:r>
          </a:p>
        </p:txBody>
      </p:sp>
    </p:spTree>
    <p:extLst>
      <p:ext uri="{BB962C8B-B14F-4D97-AF65-F5344CB8AC3E}">
        <p14:creationId xmlns:p14="http://schemas.microsoft.com/office/powerpoint/2010/main" val="3106769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CAEA0-C913-4B09-BF10-61EB78F8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549" y="1479754"/>
            <a:ext cx="10073148" cy="3785419"/>
          </a:xfrm>
        </p:spPr>
        <p:txBody>
          <a:bodyPr>
            <a:noAutofit/>
          </a:bodyPr>
          <a:lstStyle/>
          <a:p>
            <a:r>
              <a:rPr lang="ru-RU" sz="3600" dirty="0"/>
              <a:t>-Чем во время войны заменяли пуговицы? (выструганной ножом палочкой)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-Пришла тёте </a:t>
            </a:r>
            <a:r>
              <a:rPr lang="ru-RU" sz="3600" dirty="0" err="1"/>
              <a:t>Мальге</a:t>
            </a:r>
            <a:r>
              <a:rPr lang="ru-RU" sz="3600" dirty="0"/>
              <a:t> посылка от сына с фронта с нитками и немецкими пуговицами. Что сделали ребята,  прежде чем «пустить их в дело»? </a:t>
            </a:r>
            <a:br>
              <a:rPr lang="ru-RU" sz="3600" dirty="0"/>
            </a:br>
            <a:r>
              <a:rPr lang="ru-RU" sz="3600" dirty="0"/>
              <a:t>(собрали все напильники в деревне и целую неделю стачивали свастику)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244D8C-D3A1-42F0-9B16-6D645EC7C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38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96EFE-1E5A-4C86-B9A2-EAA13274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74" y="0"/>
            <a:ext cx="10584426" cy="6858000"/>
          </a:xfrm>
        </p:spPr>
        <p:txBody>
          <a:bodyPr>
            <a:noAutofit/>
          </a:bodyPr>
          <a:lstStyle/>
          <a:p>
            <a:r>
              <a:rPr lang="ru-RU" sz="4000" b="1" dirty="0"/>
              <a:t>-</a:t>
            </a:r>
            <a:r>
              <a:rPr lang="ru-RU" sz="4000" dirty="0"/>
              <a:t>«Грудка у птичек цвета закатного солнца под ветренную погоду». </a:t>
            </a:r>
            <a:br>
              <a:rPr lang="ru-RU" sz="4000" dirty="0"/>
            </a:br>
            <a:r>
              <a:rPr lang="ru-RU" sz="4000" dirty="0"/>
              <a:t>О каких птицах идёт речь?</a:t>
            </a:r>
            <a:br>
              <a:rPr lang="ru-RU" sz="4000" dirty="0"/>
            </a:br>
            <a:r>
              <a:rPr lang="ru-RU" sz="4000" dirty="0"/>
              <a:t> </a:t>
            </a:r>
            <a:br>
              <a:rPr lang="ru-RU" sz="4000" dirty="0"/>
            </a:br>
            <a:r>
              <a:rPr lang="ru-RU" sz="4000" dirty="0"/>
              <a:t>-Что добавляли в воду при стирке?</a:t>
            </a:r>
            <a:br>
              <a:rPr lang="ru-RU" sz="4000" dirty="0"/>
            </a:br>
            <a:r>
              <a:rPr lang="ru-RU" sz="4000" dirty="0"/>
              <a:t> </a:t>
            </a:r>
            <a:br>
              <a:rPr lang="ru-RU" sz="4000" dirty="0"/>
            </a:br>
            <a:r>
              <a:rPr lang="ru-RU" sz="4000" dirty="0"/>
              <a:t>-Какими средствами во время покоса ребятишки залечивали ранки? </a:t>
            </a:r>
          </a:p>
        </p:txBody>
      </p:sp>
    </p:spTree>
    <p:extLst>
      <p:ext uri="{BB962C8B-B14F-4D97-AF65-F5344CB8AC3E}">
        <p14:creationId xmlns:p14="http://schemas.microsoft.com/office/powerpoint/2010/main" val="39029927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1B8AD-94AD-4A1A-ABC1-B7EE0088A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278" y="609600"/>
            <a:ext cx="9469334" cy="5938684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- «Грудка у птичек цвета закатного солнца под ветренную погоду». О каких птицах идёт речь? </a:t>
            </a:r>
            <a:br>
              <a:rPr lang="ru-RU" sz="4000" dirty="0"/>
            </a:br>
            <a:r>
              <a:rPr lang="ru-RU" sz="4000" dirty="0"/>
              <a:t>(снегири)</a:t>
            </a:r>
            <a:br>
              <a:rPr lang="ru-RU" sz="4000" dirty="0"/>
            </a:br>
            <a:r>
              <a:rPr lang="ru-RU" sz="4000" dirty="0"/>
              <a:t>-Что добавляли в воду при стирке? (золу)</a:t>
            </a:r>
            <a:br>
              <a:rPr lang="ru-RU" sz="4000" dirty="0"/>
            </a:br>
            <a:r>
              <a:rPr lang="ru-RU" sz="4000" dirty="0"/>
              <a:t>-Какими средствами во время покоса ребятишки залечивали ранки? (подорожником, холодной золой)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3006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37D50-9691-4D55-A988-668B87CD8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599"/>
            <a:ext cx="8915399" cy="5525729"/>
          </a:xfrm>
        </p:spPr>
        <p:txBody>
          <a:bodyPr>
            <a:normAutofit fontScale="90000"/>
          </a:bodyPr>
          <a:lstStyle/>
          <a:p>
            <a:r>
              <a:rPr lang="ru-RU" dirty="0"/>
              <a:t>-</a:t>
            </a:r>
            <a:r>
              <a:rPr lang="ru-RU" sz="4000" dirty="0"/>
              <a:t>Где ребята устраивали себе каток?</a:t>
            </a:r>
            <a:br>
              <a:rPr lang="ru-RU" sz="4000" dirty="0"/>
            </a:br>
            <a:br>
              <a:rPr lang="ru-RU" sz="4000" dirty="0"/>
            </a:br>
            <a:r>
              <a:rPr lang="ru-RU" sz="4000" dirty="0"/>
              <a:t>-После пожаров строили новые избы</a:t>
            </a:r>
            <a:r>
              <a:rPr lang="ru-RU" sz="4000" b="1" dirty="0"/>
              <a:t> миром. </a:t>
            </a:r>
            <a:r>
              <a:rPr lang="ru-RU" sz="4000" dirty="0"/>
              <a:t>Что значит это слово?</a:t>
            </a:r>
            <a:r>
              <a:rPr lang="ru-RU" sz="4000" b="1" dirty="0"/>
              <a:t> </a:t>
            </a:r>
            <a:br>
              <a:rPr lang="ru-RU" sz="4000" b="1" dirty="0"/>
            </a:br>
            <a:br>
              <a:rPr lang="ru-RU" sz="4000" dirty="0"/>
            </a:br>
            <a:r>
              <a:rPr lang="ru-RU" sz="4000" dirty="0"/>
              <a:t>-На месте пожарища новый дом не ставили. Что было на этой земле? 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62195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D881A-423E-4C0C-951B-45064BC03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77" y="609600"/>
            <a:ext cx="10486103" cy="573220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-Где ребята устраивали себе каток? </a:t>
            </a:r>
            <a:br>
              <a:rPr lang="ru-RU" sz="3600" dirty="0"/>
            </a:br>
            <a:r>
              <a:rPr lang="ru-RU" sz="3600" dirty="0"/>
              <a:t>(на ручье)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-После пожаров строили новые избы</a:t>
            </a:r>
            <a:r>
              <a:rPr lang="ru-RU" sz="3600" b="1" dirty="0"/>
              <a:t> миром. </a:t>
            </a:r>
            <a:r>
              <a:rPr lang="ru-RU" sz="3600" dirty="0"/>
              <a:t>Что значит это слово?</a:t>
            </a:r>
            <a:r>
              <a:rPr lang="ru-RU" sz="3600" b="1" dirty="0"/>
              <a:t> </a:t>
            </a:r>
            <a:br>
              <a:rPr lang="ru-RU" sz="3600" b="1" dirty="0"/>
            </a:br>
            <a:r>
              <a:rPr lang="ru-RU" sz="3600" dirty="0"/>
              <a:t>(сообща, вместе, каждый вносил свою лепту, оказывал посильную помощь)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-На месте пожарища новый дом не ставили. Что было на этой земле? </a:t>
            </a:r>
            <a:br>
              <a:rPr lang="ru-RU" sz="3600" dirty="0"/>
            </a:br>
            <a:r>
              <a:rPr lang="ru-RU" sz="3600" dirty="0"/>
              <a:t>(огороды)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97380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CB092-1972-4B7F-8A36-4268B19C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-Женщины вязали рукавички для фронтовиков. В чём была их особенность?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830600-46B8-40A3-BC68-694786502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861" y="3429000"/>
            <a:ext cx="4714887" cy="31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52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F948D-6C2F-46F5-A8C2-55682F55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вывязывался палец для курка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DABA2F-8493-4B37-8C9E-7DE4F4E728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58697" y="2369681"/>
            <a:ext cx="5340145" cy="38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479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941C5-AAC3-4B70-A4F9-B50E6794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88" y="722671"/>
            <a:ext cx="10015024" cy="5987845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-Мальчишки играли в лапту. Из чего они делали мячики для игры? 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- Из чего делали чернила, когда заканчивались фабричные? 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-«Спросила в школе учительница в первом классе: Гриша, какие ты шипящие  знаешь? Не задумываясь, ответил…»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1509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CCD04-84B2-4414-9247-5A75D05D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26" y="609600"/>
            <a:ext cx="10397613" cy="6012426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-Мальчишки играли в лапту. Из чего они делали мячики для игры? </a:t>
            </a:r>
            <a:br>
              <a:rPr lang="ru-RU" sz="3100" dirty="0"/>
            </a:br>
            <a:r>
              <a:rPr lang="ru-RU" sz="3100" dirty="0"/>
              <a:t>(«Начешут ребята с коровьих боков шерсти, накатают с мылом мячиков»)</a:t>
            </a:r>
            <a:br>
              <a:rPr lang="ru-RU" sz="3100" dirty="0"/>
            </a:br>
            <a:r>
              <a:rPr lang="ru-RU" sz="3100" dirty="0"/>
              <a:t>- Из чего делали чернила, когда заканчивались фабричные? </a:t>
            </a:r>
            <a:br>
              <a:rPr lang="ru-RU" sz="3100" dirty="0"/>
            </a:br>
            <a:r>
              <a:rPr lang="ru-RU" sz="3100" dirty="0"/>
              <a:t>( соскребали с вьюшек сажу, заваривали кипятком; фиолетовые делали из свёклы)</a:t>
            </a:r>
            <a:br>
              <a:rPr lang="ru-RU" sz="3100" dirty="0"/>
            </a:br>
            <a:r>
              <a:rPr lang="ru-RU" sz="3100" dirty="0"/>
              <a:t>-«Спросила в школе учительница в первом классе: Гриша, какие ты шипящие  знаешь? Не задумываясь, ответил…</a:t>
            </a:r>
            <a:br>
              <a:rPr lang="ru-RU" sz="3100" dirty="0"/>
            </a:br>
            <a:r>
              <a:rPr lang="ru-RU" sz="3100" dirty="0"/>
              <a:t>(змею и сковородку)» </a:t>
            </a:r>
            <a:br>
              <a:rPr lang="ru-RU" sz="3100" dirty="0"/>
            </a:b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37221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796CA-66D1-4149-A91D-0E1D89EA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599"/>
            <a:ext cx="8915399" cy="4214191"/>
          </a:xfrm>
        </p:spPr>
        <p:txBody>
          <a:bodyPr>
            <a:noAutofit/>
          </a:bodyPr>
          <a:lstStyle/>
          <a:p>
            <a:r>
              <a:rPr lang="ru-RU" sz="4000" dirty="0"/>
              <a:t>О ком написано</a:t>
            </a:r>
            <a:br>
              <a:rPr lang="ru-RU" sz="4000" dirty="0"/>
            </a:br>
            <a:r>
              <a:rPr lang="ru-RU" sz="4000" dirty="0"/>
              <a:t>«…тринадцать лет. Он сильно успел подрасти, не по годам вытянуться и набраться силёнок. Учителя давно обратили внимание, что…не по годам задумчив и углублён в себя»? </a:t>
            </a:r>
          </a:p>
        </p:txBody>
      </p:sp>
    </p:spTree>
    <p:extLst>
      <p:ext uri="{BB962C8B-B14F-4D97-AF65-F5344CB8AC3E}">
        <p14:creationId xmlns:p14="http://schemas.microsoft.com/office/powerpoint/2010/main" val="7446725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58B34-6E82-4934-9281-920F80DE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040" y="609600"/>
            <a:ext cx="9572572" cy="5422490"/>
          </a:xfrm>
        </p:spPr>
        <p:txBody>
          <a:bodyPr>
            <a:noAutofit/>
          </a:bodyPr>
          <a:lstStyle/>
          <a:p>
            <a:r>
              <a:rPr lang="ru-RU" sz="3200" dirty="0"/>
              <a:t>- Какую рыбу везли рыбаки с подлёдного лова?</a:t>
            </a:r>
            <a:br>
              <a:rPr lang="ru-RU" sz="3200" dirty="0"/>
            </a:br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-Как сохраняла бригада рыбаков пойманную рыбу? 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-Почему лоси ходят по трясине и не тонут? 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-А мальчишки  шли по трясине, используя  что? 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74146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925E7-0DD9-44A6-9A74-D65441F5D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77" y="722671"/>
            <a:ext cx="9926534" cy="4763730"/>
          </a:xfrm>
        </p:spPr>
        <p:txBody>
          <a:bodyPr>
            <a:noAutofit/>
          </a:bodyPr>
          <a:lstStyle/>
          <a:p>
            <a:r>
              <a:rPr lang="ru-RU" sz="2800" dirty="0"/>
              <a:t>- Какую рыбу везли рыбаки с подлёдного лова? </a:t>
            </a:r>
            <a:br>
              <a:rPr lang="ru-RU" sz="2800" dirty="0"/>
            </a:br>
            <a:r>
              <a:rPr lang="ru-RU" sz="2800" dirty="0"/>
              <a:t>(осётр, стерлядь, налим)</a:t>
            </a:r>
            <a:br>
              <a:rPr lang="ru-RU" sz="2800" dirty="0"/>
            </a:br>
            <a:r>
              <a:rPr lang="ru-RU" sz="2800" dirty="0"/>
              <a:t>-Как сохраняла бригада рыбаков пойманную рыбу? </a:t>
            </a:r>
            <a:br>
              <a:rPr lang="ru-RU" sz="2800" dirty="0"/>
            </a:br>
            <a:r>
              <a:rPr lang="ru-RU" sz="2800" dirty="0"/>
              <a:t>(просаливала и вялила)</a:t>
            </a:r>
            <a:br>
              <a:rPr lang="ru-RU" sz="2800" dirty="0"/>
            </a:br>
            <a:r>
              <a:rPr lang="ru-RU" sz="2800" dirty="0"/>
              <a:t>-Почему лоси ходят по трясине и не тонут? </a:t>
            </a:r>
            <a:br>
              <a:rPr lang="ru-RU" sz="2800" dirty="0"/>
            </a:br>
            <a:r>
              <a:rPr lang="ru-RU" sz="2800" dirty="0"/>
              <a:t>(копыта широкие)</a:t>
            </a: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-А мальчишки  шли по трясине, </a:t>
            </a:r>
            <a:br>
              <a:rPr lang="ru-RU" sz="2800" dirty="0"/>
            </a:br>
            <a:r>
              <a:rPr lang="ru-RU" sz="2800" dirty="0"/>
              <a:t>используя  что? </a:t>
            </a:r>
            <a:br>
              <a:rPr lang="ru-RU" sz="2800" dirty="0"/>
            </a:br>
            <a:r>
              <a:rPr lang="ru-RU" sz="2800" dirty="0"/>
              <a:t>(плетёнки из прутьев)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7430FF-099E-4721-9EAE-D68E1D2156F6}"/>
              </a:ext>
            </a:extLst>
          </p:cNvPr>
          <p:cNvPicPr/>
          <p:nvPr/>
        </p:nvPicPr>
        <p:blipFill rotWithShape="1">
          <a:blip r:embed="rId2"/>
          <a:srcRect b="53809"/>
          <a:stretch/>
        </p:blipFill>
        <p:spPr>
          <a:xfrm>
            <a:off x="7595419" y="3591232"/>
            <a:ext cx="3142277" cy="27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79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E8960-719C-4866-B142-6393DF97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562" y="609600"/>
            <a:ext cx="9779050" cy="5300310"/>
          </a:xfrm>
        </p:spPr>
        <p:txBody>
          <a:bodyPr>
            <a:normAutofit fontScale="90000"/>
          </a:bodyPr>
          <a:lstStyle/>
          <a:p>
            <a:r>
              <a:rPr lang="ru-RU" dirty="0"/>
              <a:t>-Герои повести успешно сдают экзамены в школе. Какой класс они закончили?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-Некоторые  из мальчишек хотят поступить в ФЗО. Какое это учебное заведение?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DDC9FD-0B58-4CBE-9723-7491C51FE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453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B5522-B440-47A6-A618-DF046518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14" y="1209367"/>
            <a:ext cx="10486972" cy="5279923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-Герои повести успешно сдают экзамены в школе. Какой класс они закончили? (седьмой)</a:t>
            </a:r>
            <a:br>
              <a:rPr lang="ru-RU" sz="2700" dirty="0"/>
            </a:br>
            <a:br>
              <a:rPr lang="ru-RU" sz="2700" dirty="0"/>
            </a:br>
            <a:r>
              <a:rPr lang="ru-RU" sz="2700" dirty="0"/>
              <a:t>-Некоторые  из мальчишек хотят поступить в ФЗО. Какое это учебное заведение?</a:t>
            </a:r>
            <a:br>
              <a:rPr lang="ru-RU" sz="2700" dirty="0"/>
            </a:br>
            <a:r>
              <a:rPr lang="ru-RU" sz="2700" dirty="0"/>
              <a:t> </a:t>
            </a:r>
            <a:r>
              <a:rPr lang="ru-RU" sz="2700" b="1" dirty="0"/>
              <a:t>ФЗО</a:t>
            </a:r>
            <a:r>
              <a:rPr lang="ru-RU" sz="2700" dirty="0"/>
              <a:t> – школа фабрично-заводского обучения. Низший тип профессионально-технической школы. Существовали с 1940 по 1963 год. Учащиеся находились на полном государственном обеспечении. Школы ФЗО действовали на базе промышленных предприятий и строек в системе Государственных трудовых резервов СССР. Готовили рабочих массовых профессий для строительства, угольной, горной, металлургической, нефтяной и других отраслей промышленности. Срок обучения 6 месяцев.      В 1959−1963 годах все школы ФЗО были преобразованы в профессионально-технические училища с различными сроками обучения.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9650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312C3-2322-4C1E-BBC9-619C1372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246" y="609600"/>
            <a:ext cx="9174366" cy="5300310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- О ком  в районной газете была написана статья «Классом-на трудовой фронт»?</a:t>
            </a:r>
            <a:br>
              <a:rPr lang="ru-RU" sz="4400" dirty="0"/>
            </a:br>
            <a:r>
              <a:rPr lang="ru-RU" sz="4400" dirty="0"/>
              <a:t> </a:t>
            </a:r>
            <a:br>
              <a:rPr lang="ru-RU" sz="4400" dirty="0"/>
            </a:br>
            <a:r>
              <a:rPr lang="ru-RU" sz="4400" dirty="0"/>
              <a:t>-«С приездом Галушкина сама </a:t>
            </a:r>
            <a:r>
              <a:rPr lang="ru-RU" sz="4400" b="1" dirty="0"/>
              <a:t>передвижная культура</a:t>
            </a:r>
            <a:r>
              <a:rPr lang="ru-RU" sz="4400" dirty="0"/>
              <a:t> в гости пожаловала».       О чём идёт речь? 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082505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FD39D-4D28-489D-A99B-3A68CFC3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609600"/>
            <a:ext cx="9056379" cy="5643716"/>
          </a:xfrm>
        </p:spPr>
        <p:txBody>
          <a:bodyPr>
            <a:normAutofit fontScale="90000"/>
          </a:bodyPr>
          <a:lstStyle/>
          <a:p>
            <a:r>
              <a:rPr lang="ru-RU" dirty="0"/>
              <a:t>- </a:t>
            </a:r>
            <a:r>
              <a:rPr lang="ru-RU" sz="4000" dirty="0"/>
              <a:t>О ком  в районной газете была написана статья                                   «Классом-на трудовой фронт»? </a:t>
            </a:r>
            <a:br>
              <a:rPr lang="ru-RU" sz="4000" dirty="0"/>
            </a:br>
            <a:r>
              <a:rPr lang="ru-RU" sz="4000" dirty="0"/>
              <a:t>(о бригаде  Семёна </a:t>
            </a:r>
            <a:r>
              <a:rPr lang="ru-RU" sz="4000" dirty="0" err="1"/>
              <a:t>Гунькина</a:t>
            </a:r>
            <a:r>
              <a:rPr lang="ru-RU" sz="4000" dirty="0"/>
              <a:t>)</a:t>
            </a:r>
            <a:br>
              <a:rPr lang="ru-RU" sz="4000" dirty="0"/>
            </a:br>
            <a:br>
              <a:rPr lang="ru-RU" sz="4000" dirty="0"/>
            </a:br>
            <a:r>
              <a:rPr lang="ru-RU" sz="4000" dirty="0"/>
              <a:t>-«С приездом Галушкина сама </a:t>
            </a:r>
            <a:r>
              <a:rPr lang="ru-RU" sz="4000" b="1" dirty="0"/>
              <a:t>передвижная культура</a:t>
            </a:r>
            <a:r>
              <a:rPr lang="ru-RU" sz="4000" dirty="0"/>
              <a:t> в гости пожаловала». О чём идёт речь? (приехала  кинопередвижка)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62291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3F38F-8B37-4CE6-8616-0F6033D1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599"/>
            <a:ext cx="8915399" cy="5982930"/>
          </a:xfrm>
        </p:spPr>
        <p:txBody>
          <a:bodyPr>
            <a:normAutofit fontScale="90000"/>
          </a:bodyPr>
          <a:lstStyle/>
          <a:p>
            <a:r>
              <a:rPr lang="ru-RU" dirty="0"/>
              <a:t>-Из травинок-копна, из копен-стог, из стогов-…</a:t>
            </a:r>
            <a:br>
              <a:rPr lang="ru-RU" dirty="0"/>
            </a:br>
            <a:br>
              <a:rPr lang="ru-RU" dirty="0"/>
            </a:br>
            <a:r>
              <a:rPr lang="ru-RU" dirty="0"/>
              <a:t>-Ты мне дай хоть неказистую дуду да свою, я сам с усам, что хочу, то и…</a:t>
            </a:r>
            <a:br>
              <a:rPr lang="ru-RU" dirty="0"/>
            </a:br>
            <a:br>
              <a:rPr lang="ru-RU" dirty="0"/>
            </a:br>
            <a:r>
              <a:rPr lang="ru-RU" dirty="0"/>
              <a:t>-В хорошей артели всяк при…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9496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CF22C-6BE8-41DA-90A7-B3075A54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316" y="3215148"/>
            <a:ext cx="9823295" cy="511492"/>
          </a:xfrm>
        </p:spPr>
        <p:txBody>
          <a:bodyPr>
            <a:normAutofit fontScale="90000"/>
          </a:bodyPr>
          <a:lstStyle/>
          <a:p>
            <a:r>
              <a:rPr lang="ru-RU" dirty="0"/>
              <a:t>Из травинок-копна, из копен-стог, из стогов- молоко.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Ты мне дай хоть неказистую дуду да свою, я сам с усам, что хочу, то и сыграю.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В хорошей артели всяк при деле.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937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8F3D2-527C-4ABD-9887-F43BD70F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Сеньке , </a:t>
            </a:r>
            <a:br>
              <a:rPr lang="ru-RU" dirty="0"/>
            </a:br>
            <a:r>
              <a:rPr lang="ru-RU" dirty="0"/>
              <a:t>Семёне </a:t>
            </a:r>
            <a:r>
              <a:rPr lang="ru-RU" dirty="0" err="1"/>
              <a:t>Гунькине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488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52C25-65F9-43E0-8832-84B27443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5300310"/>
          </a:xfrm>
        </p:spPr>
        <p:txBody>
          <a:bodyPr>
            <a:normAutofit/>
          </a:bodyPr>
          <a:lstStyle/>
          <a:p>
            <a:r>
              <a:rPr lang="ru-RU" dirty="0"/>
              <a:t>-Кем был по профессии отец Семёна?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-Как зовут сестру Сеньки?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-</a:t>
            </a:r>
            <a:r>
              <a:rPr lang="ru-RU" dirty="0" err="1"/>
              <a:t>Нюрушка</a:t>
            </a:r>
            <a:r>
              <a:rPr lang="ru-RU" dirty="0"/>
              <a:t> - это …</a:t>
            </a:r>
          </a:p>
        </p:txBody>
      </p:sp>
    </p:spTree>
    <p:extLst>
      <p:ext uri="{BB962C8B-B14F-4D97-AF65-F5344CB8AC3E}">
        <p14:creationId xmlns:p14="http://schemas.microsoft.com/office/powerpoint/2010/main" val="220627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D3E4C-4E5B-46F0-951C-684E511F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599"/>
            <a:ext cx="8915399" cy="5982929"/>
          </a:xfrm>
        </p:spPr>
        <p:txBody>
          <a:bodyPr>
            <a:normAutofit/>
          </a:bodyPr>
          <a:lstStyle/>
          <a:p>
            <a:r>
              <a:rPr lang="ru-RU" dirty="0"/>
              <a:t>-Кем был по профессии отец Семёна? </a:t>
            </a:r>
            <a:br>
              <a:rPr lang="ru-RU" dirty="0"/>
            </a:br>
            <a:r>
              <a:rPr lang="ru-RU" dirty="0"/>
              <a:t>(столяром)</a:t>
            </a:r>
            <a:br>
              <a:rPr lang="ru-RU" dirty="0"/>
            </a:br>
            <a:r>
              <a:rPr lang="ru-RU" dirty="0"/>
              <a:t>-Как зовут сестру Сеньки? (</a:t>
            </a:r>
            <a:r>
              <a:rPr lang="ru-RU" dirty="0" err="1"/>
              <a:t>Верунька</a:t>
            </a:r>
            <a:r>
              <a:rPr lang="ru-RU" dirty="0"/>
              <a:t>)</a:t>
            </a:r>
            <a:br>
              <a:rPr lang="ru-RU" dirty="0"/>
            </a:br>
            <a:r>
              <a:rPr lang="ru-RU" dirty="0"/>
              <a:t>-</a:t>
            </a:r>
            <a:r>
              <a:rPr lang="ru-RU" dirty="0" err="1"/>
              <a:t>Нюрушка</a:t>
            </a:r>
            <a:r>
              <a:rPr lang="ru-RU" dirty="0"/>
              <a:t> - это … </a:t>
            </a:r>
            <a:br>
              <a:rPr lang="ru-RU" dirty="0"/>
            </a:br>
            <a:r>
              <a:rPr lang="ru-RU" dirty="0"/>
              <a:t>(мать Семёна)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23589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287</TotalTime>
  <Words>1213</Words>
  <Application>Microsoft Office PowerPoint</Application>
  <PresentationFormat>Широкоэкранный</PresentationFormat>
  <Paragraphs>98</Paragraphs>
  <Slides>67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3" baseType="lpstr">
      <vt:lpstr>Arial</vt:lpstr>
      <vt:lpstr>Calibri</vt:lpstr>
      <vt:lpstr>Century Gothic</vt:lpstr>
      <vt:lpstr>Times New Roman</vt:lpstr>
      <vt:lpstr>Wingdings 3</vt:lpstr>
      <vt:lpstr>Легкий дым</vt:lpstr>
      <vt:lpstr>Конкурс «Внимательный читатель»  (по повести В.Колыхалова                   «Куликовка-деревня таёжная»)</vt:lpstr>
      <vt:lpstr>Тема природного, цельного человека, тема малой родины и через нее большой Родины пронизывает рассказы и повести томского писателя  Вениамина Колыхалова</vt:lpstr>
      <vt:lpstr>Место и время действия повести Главный герой и его семья Обратимся к толковому словарю (объясните значение выделенных слов)  Жители Куликовки «Кто есть кто?» ПОГОВОРКИ . Закончи фразу </vt:lpstr>
      <vt:lpstr>-На какой реке стоит деревня Куликовка?  -Когда происходят события?</vt:lpstr>
      <vt:lpstr>-На Оби -1943-1945г.г.</vt:lpstr>
      <vt:lpstr>О ком написано «…тринадцать лет. Он сильно успел подрасти, не по годам вытянуться и набраться силёнок. Учителя давно обратили внимание, что…не по годам задумчив и углублён в себя»? </vt:lpstr>
      <vt:lpstr>о Сеньке ,  Семёне Гунькине</vt:lpstr>
      <vt:lpstr>-Кем был по профессии отец Семёна?   -Как зовут сестру Сеньки?   -Нюрушка - это …</vt:lpstr>
      <vt:lpstr>-Кем был по профессии отец Семёна?  (столяром) -Как зовут сестру Сеньки? (Верунька) -Нюрушка - это …  (мать Семёна) </vt:lpstr>
      <vt:lpstr>-Откуда на косяке в доме Сеньки зарубки?  -Как в детстве Сенька понимал слово «гостиница»? -Какую должность получил Сенька  в колхозе после окончания семилетки?  </vt:lpstr>
      <vt:lpstr>-Откуда на косяке в доме Сеньки зарубки?   (отмечали рост мальчика) -Как в детстве Сенька понимал слово «гостиница»?  (там выдают детям гостинцы) -Какую должность получил Сенька  в колхозе после окончания семилетки? (бригадира) </vt:lpstr>
      <vt:lpstr>-Какой интересный случай рассказал в одном из писем отец Сеньки? </vt:lpstr>
      <vt:lpstr>«Сшили бойцы из четырёх простыней полотнище, карикатуру Гитлера намалевали и на одной высотке укрепили полотнище. Немцы ринулись защищать честь фюрера, открыли шквальный огонь. Наши временно отступили, заминировав подходы, напоролись фрицы сгоряча, куда что полетело» </vt:lpstr>
      <vt:lpstr>-Почему  ремень, на котором отец Сени правил бритву, назван ремень-барометр? </vt:lpstr>
      <vt:lpstr>«Если она(бритва)шла по ремню легко, тятька крякал от удовольствия и говорил: ждите ведренную погоду. Иногда бритву трудно было протащить по коричневому полю. Потрогает отец острие пальцем, нахмурится: заненастит…» </vt:lpstr>
      <vt:lpstr>Окна заиндевели </vt:lpstr>
      <vt:lpstr>ЗАИ́НДЕВЕТЬ - от сильного мороза, стужи покрыться инеем. </vt:lpstr>
      <vt:lpstr>«тётя Мальга…подметала коридор. Раньше под голиком перекатывались …пуговицы, горох…» </vt:lpstr>
      <vt:lpstr>ГОЛИ́К, -а, муж. (разг.). Веник из сухих прутьев.</vt:lpstr>
      <vt:lpstr>«Если она(бритва)шла по ремню легко, тятька крякал от удовольствия и говорил: ждите ведренную погоду. Иногда бритву трудно было протащить по коричневому полю. Потрогает отец острие пальцем, нахмурится: заненастит…» </vt:lpstr>
      <vt:lpstr>ВЕ́ДРЕННЫЙ, -ая, -ое. Устар. и прост. Ясный, солнечный, сухой (о погоде).   ЗАНЕНАСТИТЬ, простореч.                 О наступлении ненастной погоды. </vt:lpstr>
      <vt:lpstr>Шаньги и другие постряпушки ребята теперь не носят в школу…</vt:lpstr>
      <vt:lpstr>Название блюда было заимствовано славянским населением Русского Севера из языка аборигенных финских племён. Затем, вместе с севернорусской крестьянской колонизацией, распространилось от Карелии до Оби, с XVII века проникает в Западную Сибирь вместе с архангелогородскими и сольвычегодскими колонистами. На сегодняшний день блюдо имеет широкое распространение в домашней кухне Русского Севера . Сегодня шаньги делаются в основном из кислого дрожжевого теста. Шаньга имеет внешний вид ватрушки, однако в отличие от ватрушек, во-первых, никогда не бывает сладкой, во-вторых, не наполняется начинкой, а лишь смазывается сверху. Изначально для блюда начинкой служила сметана, различные виды муки, гороховая каша. На сегодняшний день, используется в основном, картофельное пюре или творог, могут использоваться каши, например, пшенная, однако есть варианты сложных начинок, например смесь гречневой каши и рубленого варёного яйца.  Шаньги хорошо выпекаются как в русской печи, так и в духовке. После выпечки шаньги смазываются топлёным маслом или сметаной. </vt:lpstr>
      <vt:lpstr>«Оттолкнёшься от кромки яра, летишь, летишь-сердце замирает»  </vt:lpstr>
      <vt:lpstr>ЯР («с крутого обрыва смотрели…»)-высокий, обрывистый, вогнутый, обычно речной и не затопляемый в половодье берег </vt:lpstr>
      <vt:lpstr>«…зорко всматриваясь в широкий плёс…» </vt:lpstr>
      <vt:lpstr>ПЛЁС - глубокий участок русла реки, расположенный между перекатами, обычно образующийся в русле реки у вогнутого участка излучины берега.  Плёс обычно образуется там, где в половодье наблюдается местное увеличение скорости течения реки и интенсивно размывается её дно (например, в изогнутых участках русла, в сужениях речной долины). </vt:lpstr>
      <vt:lpstr>«занимается над урманом заря»  </vt:lpstr>
      <vt:lpstr>УРМАН - густой, заболоченный лес; темнохвойный лес (пихта, сосна кедровая, ель) на приречных участках таежной зоны Сибири</vt:lpstr>
      <vt:lpstr>«В избу бабки Липы била стрежь»    «В великую воду к крыльцу бабкиной избы прибило стрежью икону» </vt:lpstr>
      <vt:lpstr> СТРЕЖ - м. арх. перм. вят. стрежа ж. арх. или стрежь ж. сиб. стрежен м. стар. стрежень (ныне более употребит.) и стрежник, -няк м.  средина и самая глубина, быстрое теченье реки, нередко подходящее ближе к крутому берегу ( по Далю)</vt:lpstr>
      <vt:lpstr>«Коченеют в пимах ноги»  </vt:lpstr>
      <vt:lpstr>ПИМЫ - старое русское название валяной обуви (валенок, катанок, чёсанок). Сохраняется в некоторых областях (например, на Урале,  в Западной Сибири  и др.); существует также  в словосочетаниях  (пимокат и т.п.).</vt:lpstr>
      <vt:lpstr>  «Дед Ботва приспособил под водосток днище старого обласка…» </vt:lpstr>
      <vt:lpstr>ОБЛАСОК, о́блас — сибирская гребная лодка-долблёнка, используемая коренным и старожильческим русским населением Западной Сибири и Средней Сибири на таёжных реках. Изготавливается без киля. </vt:lpstr>
      <vt:lpstr>«Разбежалась Обь по необозримым лугам…недалёк день, когда начнёт скатываться с соров вода…» </vt:lpstr>
      <vt:lpstr> СОРЫ – мелководные  озера с топким дном  на юге Зап. Сибири, а также в поймах крупных рек (напр., на Оби); мелководные заливы озер. </vt:lpstr>
      <vt:lpstr> «Три  лампы-десятилинейки тускло освещали школьный коридор»  </vt:lpstr>
      <vt:lpstr>Одной из важнейших характеристик керосиновых ламп является линейность. Ширина одной линии равна 1/12 дюйма (1 дюйм =2,5 см), таким образом, одна линия равна 2,083 мм. За всю историю выпускали 2-, 3-, 5-, 7-, 9-, 10-, 11-, 12-, 13-, 14, 15-, 16-, 20-, и 30 -линейные лампы.   Основными размерами являются 3-, 5-, 7-, 10-, 15- и  20 линейные, самый распространённый стандарт. </vt:lpstr>
      <vt:lpstr>Презентация PowerPoint</vt:lpstr>
      <vt:lpstr>Ответ:1З,2В,3А,4Б,5Г,6Д,7Е,8Ж </vt:lpstr>
      <vt:lpstr>После какого случая Синютины стали ходить по деревне гордо, не отводя, как прежде, взгляда от людей?</vt:lpstr>
      <vt:lpstr>Илья Силыч  Синютин спас на лесосплаве бригадира</vt:lpstr>
      <vt:lpstr>-Каким школьным кружком  руководил кузнечных дел мастер Филимонов?   -Почему  у Ипата такое прозвище?   -Сеньке дали пионерское поручение уговорить Коммунара принять участие в спектакле. Кого он должен был сыграть? </vt:lpstr>
      <vt:lpstr>-Каким школьным кружком  руководил кузнечных дел мастер Филимонов?  (противовоздушной обороны)  -Почему  у Ипата такое прозвище?  (любил петь «Наш паровоз вперёд лети, в коммуне остановка», артель-коммуну сколачивал)  -Сеньке дали пионерское поручение уговорить Коммунара принять участие в спектакле. Кого он должен был сыграть?  (Гитлера)  </vt:lpstr>
      <vt:lpstr>«Открыла Куликовка сундуки, вытряхнула последнее добро, поделилась денежными сбережениями с фронтом».    Как назывался фонд, в который вносились деньги и ценности ?  </vt:lpstr>
      <vt:lpstr>Презентация PowerPoint</vt:lpstr>
      <vt:lpstr>-В школе в учительской на тумбочке стоял глобус.  Где на нём была вмятина?   -Остяк Евгений Типсин всем таёжным премудростям обучен, его таёжная грамотность в голове.  Что этот неграмотный человек рисовал вместо росписи?  </vt:lpstr>
      <vt:lpstr>-В школе в учительской на тумбочке стоял глобус. Где на нём была вмятина? ( на Германии) -Остяк Евгений Типсин всем таёжным премудростям обучен, его таёжная грамотность в голове. Что этот неграмотный человек рисовал вместо росписи?  (ёлку) </vt:lpstr>
      <vt:lpstr>-Чем во время войны заменяли пуговицы?   -Пришла тёте Мальге посылка от сына с фронта с нитками и немецкими пуговицами.  Что сделали ребята,  прежде чем «пустить их в дело»? </vt:lpstr>
      <vt:lpstr>-Чем во время войны заменяли пуговицы? (выструганной ножом палочкой)  -Пришла тёте Мальге посылка от сына с фронта с нитками и немецкими пуговицами. Что сделали ребята,  прежде чем «пустить их в дело»?  (собрали все напильники в деревне и целую неделю стачивали свастику) </vt:lpstr>
      <vt:lpstr>-«Грудка у птичек цвета закатного солнца под ветренную погоду».  О каких птицах идёт речь?   -Что добавляли в воду при стирке?   -Какими средствами во время покоса ребятишки залечивали ранки? </vt:lpstr>
      <vt:lpstr>- «Грудка у птичек цвета закатного солнца под ветренную погоду». О каких птицах идёт речь?  (снегири) -Что добавляли в воду при стирке? (золу) -Какими средствами во время покоса ребятишки залечивали ранки? (подорожником, холодной золой) </vt:lpstr>
      <vt:lpstr>-Где ребята устраивали себе каток?  -После пожаров строили новые избы миром. Что значит это слово?   -На месте пожарища новый дом не ставили. Что было на этой земле?  </vt:lpstr>
      <vt:lpstr>-Где ребята устраивали себе каток?  (на ручье)  -После пожаров строили новые избы миром. Что значит это слово?  (сообща, вместе, каждый вносил свою лепту, оказывал посильную помощь)  -На месте пожарища новый дом не ставили. Что было на этой земле?  (огороды) </vt:lpstr>
      <vt:lpstr>-Женщины вязали рукавички для фронтовиков. В чём была их особенность?</vt:lpstr>
      <vt:lpstr>вывязывался палец для курка</vt:lpstr>
      <vt:lpstr>-Мальчишки играли в лапту. Из чего они делали мячики для игры?   - Из чего делали чернила, когда заканчивались фабричные?   -«Спросила в школе учительница в первом классе: Гриша, какие ты шипящие  знаешь? Не задумываясь, ответил…»  </vt:lpstr>
      <vt:lpstr>-Мальчишки играли в лапту. Из чего они делали мячики для игры?  («Начешут ребята с коровьих боков шерсти, накатают с мылом мячиков») - Из чего делали чернила, когда заканчивались фабричные?  ( соскребали с вьюшек сажу, заваривали кипятком; фиолетовые делали из свёклы) -«Спросила в школе учительница в первом классе: Гриша, какие ты шипящие  знаешь? Не задумываясь, ответил… (змею и сковородку)»  </vt:lpstr>
      <vt:lpstr>- Какую рыбу везли рыбаки с подлёдного лова?   -Как сохраняла бригада рыбаков пойманную рыбу?   -Почему лоси ходят по трясине и не тонут?   -А мальчишки  шли по трясине, используя  что?  </vt:lpstr>
      <vt:lpstr>- Какую рыбу везли рыбаки с подлёдного лова?  (осётр, стерлядь, налим) -Как сохраняла бригада рыбаков пойманную рыбу?  (просаливала и вялила) -Почему лоси ходят по трясине и не тонут?  (копыта широкие)   -А мальчишки  шли по трясине,  используя  что?  (плетёнки из прутьев) </vt:lpstr>
      <vt:lpstr>-Герои повести успешно сдают экзамены в школе. Какой класс они закончили?   -Некоторые  из мальчишек хотят поступить в ФЗО. Какое это учебное заведение?  </vt:lpstr>
      <vt:lpstr>-Герои повести успешно сдают экзамены в школе. Какой класс они закончили? (седьмой)  -Некоторые  из мальчишек хотят поступить в ФЗО. Какое это учебное заведение?  ФЗО – школа фабрично-заводского обучения. Низший тип профессионально-технической школы. Существовали с 1940 по 1963 год. Учащиеся находились на полном государственном обеспечении. Школы ФЗО действовали на базе промышленных предприятий и строек в системе Государственных трудовых резервов СССР. Готовили рабочих массовых профессий для строительства, угольной, горной, металлургической, нефтяной и других отраслей промышленности. Срок обучения 6 месяцев.      В 1959−1963 годах все школы ФЗО были преобразованы в профессионально-технические училища с различными сроками обучения. </vt:lpstr>
      <vt:lpstr>- О ком  в районной газете была написана статья «Классом-на трудовой фронт»?   -«С приездом Галушкина сама передвижная культура в гости пожаловала».       О чём идёт речь?  </vt:lpstr>
      <vt:lpstr>- О ком  в районной газете была написана статья                                   «Классом-на трудовой фронт»?  (о бригаде  Семёна Гунькина)  -«С приездом Галушкина сама передвижная культура в гости пожаловала». О чём идёт речь? (приехала  кинопередвижка) </vt:lpstr>
      <vt:lpstr>-Из травинок-копна, из копен-стог, из стогов-…  -Ты мне дай хоть неказистую дуду да свою, я сам с усам, что хочу, то и…  -В хорошей артели всяк при… </vt:lpstr>
      <vt:lpstr>Из травинок-копна, из копен-стог, из стогов- молоко.  Ты мне дай хоть неказистую дуду да свою, я сам с усам, что хочу, то и сыграю.  В хорошей артели всяк при деле.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«Внимательный читатель»  (по повести В.Колыхалова                   «Куликовка-деревня таёжная»)</dc:title>
  <dc:creator>Ирина Положенцева</dc:creator>
  <cp:lastModifiedBy>Ирина Положенцева</cp:lastModifiedBy>
  <cp:revision>28</cp:revision>
  <dcterms:created xsi:type="dcterms:W3CDTF">2019-07-15T05:48:04Z</dcterms:created>
  <dcterms:modified xsi:type="dcterms:W3CDTF">2019-07-19T04:46:59Z</dcterms:modified>
</cp:coreProperties>
</file>