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577" r:id="rId3"/>
    <p:sldId id="607" r:id="rId4"/>
    <p:sldId id="608" r:id="rId5"/>
    <p:sldId id="615" r:id="rId6"/>
    <p:sldId id="614" r:id="rId7"/>
    <p:sldId id="609" r:id="rId8"/>
    <p:sldId id="610" r:id="rId9"/>
    <p:sldId id="611" r:id="rId10"/>
    <p:sldId id="612" r:id="rId11"/>
    <p:sldId id="578" r:id="rId12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82514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45C5BE-9E75-4FA5-8AD5-6953F51DF96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CFA196-8787-40BC-B694-69F67DF74F66}">
      <dgm:prSet phldrT="[Текст]" custT="1"/>
      <dgm:spPr/>
      <dgm:t>
        <a:bodyPr/>
        <a:lstStyle/>
        <a:p>
          <a:r>
            <a:rPr lang="ru-RU" sz="2400" dirty="0"/>
            <a:t>Родная (русская) литература</a:t>
          </a:r>
        </a:p>
      </dgm:t>
    </dgm:pt>
    <dgm:pt modelId="{030B76EA-DB65-486B-BF9F-5AE712419F94}" type="parTrans" cxnId="{636D188F-3F2D-4717-87B7-287DD5050142}">
      <dgm:prSet/>
      <dgm:spPr/>
      <dgm:t>
        <a:bodyPr/>
        <a:lstStyle/>
        <a:p>
          <a:endParaRPr lang="ru-RU"/>
        </a:p>
      </dgm:t>
    </dgm:pt>
    <dgm:pt modelId="{3CC75680-BAA1-441A-9806-1148C679FE51}" type="sibTrans" cxnId="{636D188F-3F2D-4717-87B7-287DD5050142}">
      <dgm:prSet/>
      <dgm:spPr/>
      <dgm:t>
        <a:bodyPr/>
        <a:lstStyle/>
        <a:p>
          <a:endParaRPr lang="ru-RU"/>
        </a:p>
      </dgm:t>
    </dgm:pt>
    <dgm:pt modelId="{9EAB4A9B-7332-4C9E-94D3-39C9B0E28463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dirty="0"/>
            <a:t>в целях углубления учебного материала по литературе возможно также расширение разделов «Устное народное творчество», «Древнерусская литература» за счет включения сибирского фольклора </a:t>
          </a:r>
        </a:p>
      </dgm:t>
    </dgm:pt>
    <dgm:pt modelId="{E01FEEC5-12A4-4C93-BB07-85E8CE3A25C1}" type="parTrans" cxnId="{AFB8C84B-B84F-4B00-A55A-7A4FE4D9F9DD}">
      <dgm:prSet/>
      <dgm:spPr/>
      <dgm:t>
        <a:bodyPr/>
        <a:lstStyle/>
        <a:p>
          <a:endParaRPr lang="ru-RU"/>
        </a:p>
      </dgm:t>
    </dgm:pt>
    <dgm:pt modelId="{F6AC4696-75A8-481F-B447-2FD12E2D7C8A}" type="sibTrans" cxnId="{AFB8C84B-B84F-4B00-A55A-7A4FE4D9F9DD}">
      <dgm:prSet/>
      <dgm:spPr/>
      <dgm:t>
        <a:bodyPr/>
        <a:lstStyle/>
        <a:p>
          <a:endParaRPr lang="ru-RU"/>
        </a:p>
      </dgm:t>
    </dgm:pt>
    <dgm:pt modelId="{E2ECF263-B518-4220-82C7-CE880467F7A3}">
      <dgm:prSet custT="1"/>
      <dgm:spPr/>
      <dgm:t>
        <a:bodyPr/>
        <a:lstStyle/>
        <a:p>
          <a:r>
            <a:rPr lang="ru-RU" sz="2000" i="1" dirty="0"/>
            <a:t>расширение</a:t>
          </a:r>
          <a:r>
            <a:rPr lang="ru-RU" sz="2000" dirty="0"/>
            <a:t> учебного материала </a:t>
          </a:r>
          <a:r>
            <a:rPr lang="ru-RU" sz="2000" i="1" dirty="0"/>
            <a:t>вопросами региональной и краеведческой направленностей</a:t>
          </a:r>
          <a:endParaRPr lang="ru-RU" sz="2000" dirty="0"/>
        </a:p>
      </dgm:t>
    </dgm:pt>
    <dgm:pt modelId="{DF967D7F-59FD-423C-B63C-EBB99711F608}" type="parTrans" cxnId="{544CFFAB-C74B-4569-92E0-7D1D4C1B0FF4}">
      <dgm:prSet/>
      <dgm:spPr/>
      <dgm:t>
        <a:bodyPr/>
        <a:lstStyle/>
        <a:p>
          <a:endParaRPr lang="ru-RU"/>
        </a:p>
      </dgm:t>
    </dgm:pt>
    <dgm:pt modelId="{CB5A67B3-4006-414E-88AE-EDDF148BFA65}" type="sibTrans" cxnId="{544CFFAB-C74B-4569-92E0-7D1D4C1B0FF4}">
      <dgm:prSet/>
      <dgm:spPr/>
      <dgm:t>
        <a:bodyPr/>
        <a:lstStyle/>
        <a:p>
          <a:endParaRPr lang="ru-RU"/>
        </a:p>
      </dgm:t>
    </dgm:pt>
    <dgm:pt modelId="{F7178ED9-529C-4FB6-8AA1-A35904796BDF}" type="pres">
      <dgm:prSet presAssocID="{F945C5BE-9E75-4FA5-8AD5-6953F51DF96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EB67CC-B86E-4F2F-A614-D68BE76FABFA}" type="pres">
      <dgm:prSet presAssocID="{7BCFA196-8787-40BC-B694-69F67DF74F66}" presName="root1" presStyleCnt="0"/>
      <dgm:spPr/>
    </dgm:pt>
    <dgm:pt modelId="{53CB76AC-18BD-4D26-8465-2288C0F26BC5}" type="pres">
      <dgm:prSet presAssocID="{7BCFA196-8787-40BC-B694-69F67DF74F66}" presName="LevelOneTextNode" presStyleLbl="node0" presStyleIdx="0" presStyleCnt="1" custScaleX="174607" custScaleY="118577" custLinFactX="-100000" custLinFactNeighborX="-1167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F87816-0B36-4CE8-9717-221CC13C271E}" type="pres">
      <dgm:prSet presAssocID="{7BCFA196-8787-40BC-B694-69F67DF74F66}" presName="level2hierChild" presStyleCnt="0"/>
      <dgm:spPr/>
    </dgm:pt>
    <dgm:pt modelId="{78C77B0D-0957-428A-A21A-9713A5014353}" type="pres">
      <dgm:prSet presAssocID="{DF967D7F-59FD-423C-B63C-EBB99711F608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4ECCD405-0097-473D-8060-17DA6DE79A3A}" type="pres">
      <dgm:prSet presAssocID="{DF967D7F-59FD-423C-B63C-EBB99711F608}" presName="connTx" presStyleLbl="parChTrans1D2" presStyleIdx="0" presStyleCnt="2"/>
      <dgm:spPr/>
      <dgm:t>
        <a:bodyPr/>
        <a:lstStyle/>
        <a:p>
          <a:endParaRPr lang="ru-RU"/>
        </a:p>
      </dgm:t>
    </dgm:pt>
    <dgm:pt modelId="{4FF07A29-0BB8-4BAA-BB30-F52AA10A9641}" type="pres">
      <dgm:prSet presAssocID="{E2ECF263-B518-4220-82C7-CE880467F7A3}" presName="root2" presStyleCnt="0"/>
      <dgm:spPr/>
    </dgm:pt>
    <dgm:pt modelId="{37DB5C5E-5C4B-4631-957B-53A72F7CA1F1}" type="pres">
      <dgm:prSet presAssocID="{E2ECF263-B518-4220-82C7-CE880467F7A3}" presName="LevelTwoTextNode" presStyleLbl="node2" presStyleIdx="0" presStyleCnt="2" custScaleX="282605" custScaleY="1621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3BFDF3-DA8A-4F16-87D7-CE54A2708B53}" type="pres">
      <dgm:prSet presAssocID="{E2ECF263-B518-4220-82C7-CE880467F7A3}" presName="level3hierChild" presStyleCnt="0"/>
      <dgm:spPr/>
    </dgm:pt>
    <dgm:pt modelId="{D29DA931-A160-4140-ACD5-03EC67FE157D}" type="pres">
      <dgm:prSet presAssocID="{E01FEEC5-12A4-4C93-BB07-85E8CE3A25C1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0AA56743-3BCB-4CFC-A08A-16F39DEFB660}" type="pres">
      <dgm:prSet presAssocID="{E01FEEC5-12A4-4C93-BB07-85E8CE3A25C1}" presName="connTx" presStyleLbl="parChTrans1D2" presStyleIdx="1" presStyleCnt="2"/>
      <dgm:spPr/>
      <dgm:t>
        <a:bodyPr/>
        <a:lstStyle/>
        <a:p>
          <a:endParaRPr lang="ru-RU"/>
        </a:p>
      </dgm:t>
    </dgm:pt>
    <dgm:pt modelId="{6E2305FA-B64F-49A9-BE7A-F80AD846A4FA}" type="pres">
      <dgm:prSet presAssocID="{9EAB4A9B-7332-4C9E-94D3-39C9B0E28463}" presName="root2" presStyleCnt="0"/>
      <dgm:spPr/>
    </dgm:pt>
    <dgm:pt modelId="{B02B36FE-37CD-46CE-9C59-05A193A08235}" type="pres">
      <dgm:prSet presAssocID="{9EAB4A9B-7332-4C9E-94D3-39C9B0E28463}" presName="LevelTwoTextNode" presStyleLbl="node2" presStyleIdx="1" presStyleCnt="2" custScaleX="280054" custScaleY="186936" custLinFactNeighborX="936" custLinFactNeighborY="389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2BE546-99A1-43B5-AC7E-E2433F6E1C54}" type="pres">
      <dgm:prSet presAssocID="{9EAB4A9B-7332-4C9E-94D3-39C9B0E28463}" presName="level3hierChild" presStyleCnt="0"/>
      <dgm:spPr/>
    </dgm:pt>
  </dgm:ptLst>
  <dgm:cxnLst>
    <dgm:cxn modelId="{AFB8C84B-B84F-4B00-A55A-7A4FE4D9F9DD}" srcId="{7BCFA196-8787-40BC-B694-69F67DF74F66}" destId="{9EAB4A9B-7332-4C9E-94D3-39C9B0E28463}" srcOrd="1" destOrd="0" parTransId="{E01FEEC5-12A4-4C93-BB07-85E8CE3A25C1}" sibTransId="{F6AC4696-75A8-481F-B447-2FD12E2D7C8A}"/>
    <dgm:cxn modelId="{997AFFD8-1467-4E0B-B2E5-055365548A4D}" type="presOf" srcId="{DF967D7F-59FD-423C-B63C-EBB99711F608}" destId="{78C77B0D-0957-428A-A21A-9713A5014353}" srcOrd="0" destOrd="0" presId="urn:microsoft.com/office/officeart/2008/layout/HorizontalMultiLevelHierarchy"/>
    <dgm:cxn modelId="{E46ACB59-E7D7-476D-AB9D-98CF306D4AB6}" type="presOf" srcId="{F945C5BE-9E75-4FA5-8AD5-6953F51DF965}" destId="{F7178ED9-529C-4FB6-8AA1-A35904796BDF}" srcOrd="0" destOrd="0" presId="urn:microsoft.com/office/officeart/2008/layout/HorizontalMultiLevelHierarchy"/>
    <dgm:cxn modelId="{997137A6-2972-4A77-8D94-644D93425CD0}" type="presOf" srcId="{E01FEEC5-12A4-4C93-BB07-85E8CE3A25C1}" destId="{D29DA931-A160-4140-ACD5-03EC67FE157D}" srcOrd="0" destOrd="0" presId="urn:microsoft.com/office/officeart/2008/layout/HorizontalMultiLevelHierarchy"/>
    <dgm:cxn modelId="{9CBA58B5-6E3B-4968-A840-8F353CC63654}" type="presOf" srcId="{9EAB4A9B-7332-4C9E-94D3-39C9B0E28463}" destId="{B02B36FE-37CD-46CE-9C59-05A193A08235}" srcOrd="0" destOrd="0" presId="urn:microsoft.com/office/officeart/2008/layout/HorizontalMultiLevelHierarchy"/>
    <dgm:cxn modelId="{544CFFAB-C74B-4569-92E0-7D1D4C1B0FF4}" srcId="{7BCFA196-8787-40BC-B694-69F67DF74F66}" destId="{E2ECF263-B518-4220-82C7-CE880467F7A3}" srcOrd="0" destOrd="0" parTransId="{DF967D7F-59FD-423C-B63C-EBB99711F608}" sibTransId="{CB5A67B3-4006-414E-88AE-EDDF148BFA65}"/>
    <dgm:cxn modelId="{A549B3FA-4B83-49F1-B08B-DBBA6BC4CBDF}" type="presOf" srcId="{E01FEEC5-12A4-4C93-BB07-85E8CE3A25C1}" destId="{0AA56743-3BCB-4CFC-A08A-16F39DEFB660}" srcOrd="1" destOrd="0" presId="urn:microsoft.com/office/officeart/2008/layout/HorizontalMultiLevelHierarchy"/>
    <dgm:cxn modelId="{A5C2A962-A7A6-4D2A-A003-48026012222E}" type="presOf" srcId="{DF967D7F-59FD-423C-B63C-EBB99711F608}" destId="{4ECCD405-0097-473D-8060-17DA6DE79A3A}" srcOrd="1" destOrd="0" presId="urn:microsoft.com/office/officeart/2008/layout/HorizontalMultiLevelHierarchy"/>
    <dgm:cxn modelId="{78EC7447-A1FA-4458-A852-D83E6687BD33}" type="presOf" srcId="{E2ECF263-B518-4220-82C7-CE880467F7A3}" destId="{37DB5C5E-5C4B-4631-957B-53A72F7CA1F1}" srcOrd="0" destOrd="0" presId="urn:microsoft.com/office/officeart/2008/layout/HorizontalMultiLevelHierarchy"/>
    <dgm:cxn modelId="{636D188F-3F2D-4717-87B7-287DD5050142}" srcId="{F945C5BE-9E75-4FA5-8AD5-6953F51DF965}" destId="{7BCFA196-8787-40BC-B694-69F67DF74F66}" srcOrd="0" destOrd="0" parTransId="{030B76EA-DB65-486B-BF9F-5AE712419F94}" sibTransId="{3CC75680-BAA1-441A-9806-1148C679FE51}"/>
    <dgm:cxn modelId="{36A30329-8D9F-4D73-B610-FCFC4D545D49}" type="presOf" srcId="{7BCFA196-8787-40BC-B694-69F67DF74F66}" destId="{53CB76AC-18BD-4D26-8465-2288C0F26BC5}" srcOrd="0" destOrd="0" presId="urn:microsoft.com/office/officeart/2008/layout/HorizontalMultiLevelHierarchy"/>
    <dgm:cxn modelId="{7E6E91E8-4EAF-4F63-91ED-2B4FBBF37CBD}" type="presParOf" srcId="{F7178ED9-529C-4FB6-8AA1-A35904796BDF}" destId="{9EEB67CC-B86E-4F2F-A614-D68BE76FABFA}" srcOrd="0" destOrd="0" presId="urn:microsoft.com/office/officeart/2008/layout/HorizontalMultiLevelHierarchy"/>
    <dgm:cxn modelId="{7401FEB4-05F8-4B84-B704-D10DB24CB718}" type="presParOf" srcId="{9EEB67CC-B86E-4F2F-A614-D68BE76FABFA}" destId="{53CB76AC-18BD-4D26-8465-2288C0F26BC5}" srcOrd="0" destOrd="0" presId="urn:microsoft.com/office/officeart/2008/layout/HorizontalMultiLevelHierarchy"/>
    <dgm:cxn modelId="{53B47CEB-1176-47AB-8371-93E6EB150CFC}" type="presParOf" srcId="{9EEB67CC-B86E-4F2F-A614-D68BE76FABFA}" destId="{6FF87816-0B36-4CE8-9717-221CC13C271E}" srcOrd="1" destOrd="0" presId="urn:microsoft.com/office/officeart/2008/layout/HorizontalMultiLevelHierarchy"/>
    <dgm:cxn modelId="{8DBCD38C-CFD4-4740-A01B-BB92A231F552}" type="presParOf" srcId="{6FF87816-0B36-4CE8-9717-221CC13C271E}" destId="{78C77B0D-0957-428A-A21A-9713A5014353}" srcOrd="0" destOrd="0" presId="urn:microsoft.com/office/officeart/2008/layout/HorizontalMultiLevelHierarchy"/>
    <dgm:cxn modelId="{C8EA8DDE-A00E-4579-BDFD-0CA68C9BA172}" type="presParOf" srcId="{78C77B0D-0957-428A-A21A-9713A5014353}" destId="{4ECCD405-0097-473D-8060-17DA6DE79A3A}" srcOrd="0" destOrd="0" presId="urn:microsoft.com/office/officeart/2008/layout/HorizontalMultiLevelHierarchy"/>
    <dgm:cxn modelId="{F4DBCF61-7DE0-4949-B4E4-497EFC5B6183}" type="presParOf" srcId="{6FF87816-0B36-4CE8-9717-221CC13C271E}" destId="{4FF07A29-0BB8-4BAA-BB30-F52AA10A9641}" srcOrd="1" destOrd="0" presId="urn:microsoft.com/office/officeart/2008/layout/HorizontalMultiLevelHierarchy"/>
    <dgm:cxn modelId="{72BA040C-696B-405C-AA1F-179660B6258A}" type="presParOf" srcId="{4FF07A29-0BB8-4BAA-BB30-F52AA10A9641}" destId="{37DB5C5E-5C4B-4631-957B-53A72F7CA1F1}" srcOrd="0" destOrd="0" presId="urn:microsoft.com/office/officeart/2008/layout/HorizontalMultiLevelHierarchy"/>
    <dgm:cxn modelId="{84A11CF2-D346-4C7D-AFB8-18C642276E01}" type="presParOf" srcId="{4FF07A29-0BB8-4BAA-BB30-F52AA10A9641}" destId="{DA3BFDF3-DA8A-4F16-87D7-CE54A2708B53}" srcOrd="1" destOrd="0" presId="urn:microsoft.com/office/officeart/2008/layout/HorizontalMultiLevelHierarchy"/>
    <dgm:cxn modelId="{877C2861-DA26-4B49-8249-7714A4486D52}" type="presParOf" srcId="{6FF87816-0B36-4CE8-9717-221CC13C271E}" destId="{D29DA931-A160-4140-ACD5-03EC67FE157D}" srcOrd="2" destOrd="0" presId="urn:microsoft.com/office/officeart/2008/layout/HorizontalMultiLevelHierarchy"/>
    <dgm:cxn modelId="{BE86F349-2717-424B-A9DA-779952DE192B}" type="presParOf" srcId="{D29DA931-A160-4140-ACD5-03EC67FE157D}" destId="{0AA56743-3BCB-4CFC-A08A-16F39DEFB660}" srcOrd="0" destOrd="0" presId="urn:microsoft.com/office/officeart/2008/layout/HorizontalMultiLevelHierarchy"/>
    <dgm:cxn modelId="{00154DFE-82BE-42B9-AFF4-867E6777C5A6}" type="presParOf" srcId="{6FF87816-0B36-4CE8-9717-221CC13C271E}" destId="{6E2305FA-B64F-49A9-BE7A-F80AD846A4FA}" srcOrd="3" destOrd="0" presId="urn:microsoft.com/office/officeart/2008/layout/HorizontalMultiLevelHierarchy"/>
    <dgm:cxn modelId="{E6825633-BC81-4194-A5C5-EC0061460238}" type="presParOf" srcId="{6E2305FA-B64F-49A9-BE7A-F80AD846A4FA}" destId="{B02B36FE-37CD-46CE-9C59-05A193A08235}" srcOrd="0" destOrd="0" presId="urn:microsoft.com/office/officeart/2008/layout/HorizontalMultiLevelHierarchy"/>
    <dgm:cxn modelId="{B94B39B9-EB8C-42A8-99D3-A3EBF2EA4DA4}" type="presParOf" srcId="{6E2305FA-B64F-49A9-BE7A-F80AD846A4FA}" destId="{532BE546-99A1-43B5-AC7E-E2433F6E1C5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DA931-A160-4140-ACD5-03EC67FE157D}">
      <dsp:nvSpPr>
        <dsp:cNvPr id="0" name=""/>
        <dsp:cNvSpPr/>
      </dsp:nvSpPr>
      <dsp:spPr>
        <a:xfrm>
          <a:off x="1215608" y="2176016"/>
          <a:ext cx="569076" cy="922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4538" y="0"/>
              </a:lnTo>
              <a:lnTo>
                <a:pt x="284538" y="922979"/>
              </a:lnTo>
              <a:lnTo>
                <a:pt x="569076" y="9229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73039" y="2610398"/>
        <a:ext cx="54215" cy="54215"/>
      </dsp:txXfrm>
    </dsp:sp>
    <dsp:sp modelId="{78C77B0D-0957-428A-A21A-9713A5014353}">
      <dsp:nvSpPr>
        <dsp:cNvPr id="0" name=""/>
        <dsp:cNvSpPr/>
      </dsp:nvSpPr>
      <dsp:spPr>
        <a:xfrm>
          <a:off x="1215608" y="1438269"/>
          <a:ext cx="547702" cy="737746"/>
        </a:xfrm>
        <a:custGeom>
          <a:avLst/>
          <a:gdLst/>
          <a:ahLst/>
          <a:cxnLst/>
          <a:rect l="0" t="0" r="0" b="0"/>
          <a:pathLst>
            <a:path>
              <a:moveTo>
                <a:pt x="0" y="737746"/>
              </a:moveTo>
              <a:lnTo>
                <a:pt x="273851" y="737746"/>
              </a:lnTo>
              <a:lnTo>
                <a:pt x="273851" y="0"/>
              </a:lnTo>
              <a:lnTo>
                <a:pt x="54770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66489" y="1784172"/>
        <a:ext cx="45941" cy="45941"/>
      </dsp:txXfrm>
    </dsp:sp>
    <dsp:sp modelId="{53CB76AC-18BD-4D26-8465-2288C0F26BC5}">
      <dsp:nvSpPr>
        <dsp:cNvPr id="0" name=""/>
        <dsp:cNvSpPr/>
      </dsp:nvSpPr>
      <dsp:spPr>
        <a:xfrm rot="16200000">
          <a:off x="-1564641" y="1568211"/>
          <a:ext cx="4344892" cy="12156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Родная (русская) литература</a:t>
          </a:r>
        </a:p>
      </dsp:txBody>
      <dsp:txXfrm>
        <a:off x="-1564641" y="1568211"/>
        <a:ext cx="4344892" cy="1215608"/>
      </dsp:txXfrm>
    </dsp:sp>
    <dsp:sp modelId="{37DB5C5E-5C4B-4631-957B-53A72F7CA1F1}">
      <dsp:nvSpPr>
        <dsp:cNvPr id="0" name=""/>
        <dsp:cNvSpPr/>
      </dsp:nvSpPr>
      <dsp:spPr>
        <a:xfrm>
          <a:off x="1763311" y="873734"/>
          <a:ext cx="6453359" cy="11290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/>
            <a:t>расширение</a:t>
          </a:r>
          <a:r>
            <a:rPr lang="ru-RU" sz="2000" kern="1200" dirty="0"/>
            <a:t> учебного материала </a:t>
          </a:r>
          <a:r>
            <a:rPr lang="ru-RU" sz="2000" i="1" kern="1200" dirty="0"/>
            <a:t>вопросами региональной и краеведческой направленностей</a:t>
          </a:r>
          <a:endParaRPr lang="ru-RU" sz="2000" kern="1200" dirty="0"/>
        </a:p>
      </dsp:txBody>
      <dsp:txXfrm>
        <a:off x="1763311" y="873734"/>
        <a:ext cx="6453359" cy="1129071"/>
      </dsp:txXfrm>
    </dsp:sp>
    <dsp:sp modelId="{B02B36FE-37CD-46CE-9C59-05A193A08235}">
      <dsp:nvSpPr>
        <dsp:cNvPr id="0" name=""/>
        <dsp:cNvSpPr/>
      </dsp:nvSpPr>
      <dsp:spPr>
        <a:xfrm>
          <a:off x="1784684" y="2448274"/>
          <a:ext cx="6395107" cy="1301442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/>
            <a:t>в целях углубления учебного материала по литературе возможно также расширение разделов «Устное народное творчество», «Древнерусская литература» за счет включения сибирского фольклора </a:t>
          </a:r>
        </a:p>
      </dsp:txBody>
      <dsp:txXfrm>
        <a:off x="1784684" y="2448274"/>
        <a:ext cx="6395107" cy="1301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34A4444-411E-4C35-AC43-CC0DA5A3CF44}" type="datetimeFigureOut">
              <a:rPr lang="ru-RU"/>
              <a:pPr>
                <a:defRPr/>
              </a:pPr>
              <a:t>20.07.2020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4F034E-AB05-45E3-B723-237987714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2894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332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979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86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461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904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743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126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8BA43-DA59-4DCD-B82E-88A0EDAC4FE4}" type="datetime1">
              <a:rPr lang="ru-RU"/>
              <a:pPr>
                <a:defRPr/>
              </a:pPr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0173F-2923-4C74-B640-82BBF8683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8B2F9-3FDA-4085-8688-C01B2C843FD3}" type="datetime1">
              <a:rPr lang="ru-RU"/>
              <a:pPr>
                <a:defRPr/>
              </a:pPr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889D3-A875-4724-8A22-A14DFF104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46598-46AF-43E9-B262-0FAB7E1AFCCB}" type="datetime1">
              <a:rPr lang="ru-RU"/>
              <a:pPr>
                <a:defRPr/>
              </a:pPr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244CC-3042-40E4-8CD9-431D393DF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62C29-72AB-4983-ADDD-80B546485E9E}" type="datetime1">
              <a:rPr lang="ru-RU"/>
              <a:pPr>
                <a:defRPr/>
              </a:pPr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6F7FC-89F1-461E-8E93-9D0C2FAA0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83173-3EF5-4CCD-9C17-CFB68E330AC4}" type="datetime1">
              <a:rPr lang="ru-RU"/>
              <a:pPr>
                <a:defRPr/>
              </a:pPr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D8D14-C06A-4C87-8CA4-5A3F8CA1F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6AB2F-A6B8-489E-95FA-5D3F466EBAA2}" type="datetime1">
              <a:rPr lang="ru-RU"/>
              <a:pPr>
                <a:defRPr/>
              </a:pPr>
              <a:t>20.07.2020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F8450-97DA-40FE-8908-E4823EE8C7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1D93E-C48F-45BA-A3DA-4AA4D5BA4284}" type="datetime1">
              <a:rPr lang="ru-RU"/>
              <a:pPr>
                <a:defRPr/>
              </a:pPr>
              <a:t>20.07.2020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E042F-19F8-41A0-ABA4-0F1785A9E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F301-F502-4C12-8A52-7297E4C741B4}" type="datetime1">
              <a:rPr lang="ru-RU"/>
              <a:pPr>
                <a:defRPr/>
              </a:pPr>
              <a:t>20.07.2020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447A7-7348-4FBB-BCDB-802DA0B52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2EBCB-C85F-4DB9-90A1-46004EEE0356}" type="datetime1">
              <a:rPr lang="ru-RU"/>
              <a:pPr>
                <a:defRPr/>
              </a:pPr>
              <a:t>20.07.2020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A0CEC-B310-4195-AAA6-1B7D61F90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21C3F-5793-4066-B650-41C811B4D693}" type="datetime1">
              <a:rPr lang="ru-RU"/>
              <a:pPr>
                <a:defRPr/>
              </a:pPr>
              <a:t>20.07.2020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5154F-91A0-4B1A-809A-7100E0B89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7D2DF-6F5E-4A1A-99C6-826E0192325E}" type="datetime1">
              <a:rPr lang="ru-RU"/>
              <a:pPr>
                <a:defRPr/>
              </a:pPr>
              <a:t>20.07.2020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B2C9D-D5D0-4043-BEB6-D48175286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7FFDCE-9016-44FC-968E-78EE1A7E05D3}" type="datetime1">
              <a:rPr lang="ru-RU"/>
              <a:pPr>
                <a:defRPr/>
              </a:pPr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E5D7BA-2E95-41A6-9E78-A234694F7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3563938" y="4292600"/>
            <a:ext cx="5329237" cy="1296988"/>
          </a:xfrm>
        </p:spPr>
        <p:txBody>
          <a:bodyPr/>
          <a:lstStyle/>
          <a:p>
            <a:pPr eaLnBrk="1" hangingPunct="1"/>
            <a:r>
              <a:rPr lang="ru-RU" sz="2800" dirty="0">
                <a:solidFill>
                  <a:schemeClr val="bg1"/>
                </a:solidFill>
                <a:latin typeface="Constantia" pitchFamily="18" charset="0"/>
              </a:rPr>
              <a:t>Русская родная литература</a:t>
            </a:r>
          </a:p>
        </p:txBody>
      </p:sp>
      <p:sp>
        <p:nvSpPr>
          <p:cNvPr id="2" name="Прямоугольник 1"/>
          <p:cNvSpPr/>
          <p:nvPr/>
        </p:nvSpPr>
        <p:spPr>
          <a:xfrm flipH="1">
            <a:off x="323528" y="4398496"/>
            <a:ext cx="2736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Кафедра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НППМ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и МСП</a:t>
            </a:r>
          </a:p>
          <a:p>
            <a:pPr>
              <a:spcBef>
                <a:spcPts val="0"/>
              </a:spcBef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(Р.Б.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Щетинин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С.Г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Малярова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)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>
              <a:spcBef>
                <a:spcPts val="0"/>
              </a:spcBef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>
              <a:spcBef>
                <a:spcPts val="0"/>
              </a:spcBef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Список рекомендованной литературы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6A990A5-BECC-4873-952E-4CA4B6ECC0E7}"/>
              </a:ext>
            </a:extLst>
          </p:cNvPr>
          <p:cNvSpPr/>
          <p:nvPr/>
        </p:nvSpPr>
        <p:spPr>
          <a:xfrm>
            <a:off x="309626" y="947294"/>
            <a:ext cx="878543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1. Дружинин В.А. Пешеходные экскурсии по Томску. – Томск, 2002.</a:t>
            </a:r>
          </a:p>
          <a:p>
            <a:pPr algn="just"/>
            <a:r>
              <a:rPr lang="ru-RU" sz="1400" dirty="0"/>
              <a:t>2. Кущевский И.А. Николай </a:t>
            </a:r>
            <a:r>
              <a:rPr lang="ru-RU" sz="1400" dirty="0" err="1"/>
              <a:t>Негорев</a:t>
            </a:r>
            <a:r>
              <a:rPr lang="ru-RU" sz="1400" dirty="0"/>
              <a:t>, или Благополучный россиянин: [роман] / И.А. Кущевский; [сост. и авт. </a:t>
            </a:r>
            <a:r>
              <a:rPr lang="ru-RU" sz="1400" dirty="0" err="1"/>
              <a:t>послесл</a:t>
            </a:r>
            <a:r>
              <a:rPr lang="ru-RU" sz="1400" dirty="0"/>
              <a:t>. Н. Серебренников; Томская писательская организация]. – Томск: Томская полиграфическая компания, 2014.</a:t>
            </a:r>
          </a:p>
          <a:p>
            <a:pPr algn="just"/>
            <a:r>
              <a:rPr lang="ru-RU" sz="1400" dirty="0"/>
              <a:t>3. </a:t>
            </a:r>
            <a:r>
              <a:rPr lang="ru-RU" sz="1400" dirty="0" err="1"/>
              <a:t>Заплавный</a:t>
            </a:r>
            <a:r>
              <a:rPr lang="ru-RU" sz="1400" dirty="0"/>
              <a:t> С. Рассказы о Томске. – Новосибирск, 1984.</a:t>
            </a:r>
          </a:p>
          <a:p>
            <a:pPr algn="just"/>
            <a:r>
              <a:rPr lang="ru-RU" sz="1400" dirty="0"/>
              <a:t>4. </a:t>
            </a:r>
            <a:r>
              <a:rPr lang="ru-RU" sz="1400" dirty="0" err="1"/>
              <a:t>Климычев</a:t>
            </a:r>
            <a:r>
              <a:rPr lang="ru-RU" sz="1400" dirty="0"/>
              <a:t> Б.Н. Избранное / Б.Н. </a:t>
            </a:r>
            <a:r>
              <a:rPr lang="ru-RU" sz="1400" dirty="0" err="1"/>
              <a:t>Климычев</a:t>
            </a:r>
            <a:r>
              <a:rPr lang="ru-RU" sz="1400" dirty="0"/>
              <a:t>; [сост., авт. </a:t>
            </a:r>
            <a:r>
              <a:rPr lang="ru-RU" sz="1400" dirty="0" err="1"/>
              <a:t>послесл</a:t>
            </a:r>
            <a:r>
              <a:rPr lang="ru-RU" sz="1400" dirty="0"/>
              <a:t>. А. </a:t>
            </a:r>
            <a:r>
              <a:rPr lang="ru-RU" sz="1400" dirty="0" err="1"/>
              <a:t>Казаркин</a:t>
            </a:r>
            <a:r>
              <a:rPr lang="ru-RU" sz="1400" dirty="0"/>
              <a:t>; Томская писательская организация]. – Томск: Томская полиграфическая компания, 2015.</a:t>
            </a:r>
          </a:p>
          <a:p>
            <a:pPr algn="just"/>
            <a:r>
              <a:rPr lang="ru-RU" sz="1400" dirty="0"/>
              <a:t>5. Клюев Н.А. Избранное / Н.А. Клюев; [сост., авт. </a:t>
            </a:r>
            <a:r>
              <a:rPr lang="ru-RU" sz="1400" dirty="0" err="1"/>
              <a:t>послесл</a:t>
            </a:r>
            <a:r>
              <a:rPr lang="ru-RU" sz="1400" dirty="0"/>
              <a:t>. А. </a:t>
            </a:r>
            <a:r>
              <a:rPr lang="ru-RU" sz="1400" dirty="0" err="1"/>
              <a:t>Казаркин</a:t>
            </a:r>
            <a:r>
              <a:rPr lang="ru-RU" sz="1400" dirty="0"/>
              <a:t>; Томская писательская организация]. – Томск: Томская полиграфическая компания, 2015.</a:t>
            </a:r>
          </a:p>
          <a:p>
            <a:pPr algn="just"/>
            <a:r>
              <a:rPr lang="ru-RU" sz="1400" dirty="0"/>
              <a:t>6. Колупаев В.Д. Избранное / В.Д. Колупаев; [сост. О.В. Колупаева; авт. </a:t>
            </a:r>
            <a:r>
              <a:rPr lang="ru-RU" sz="1400" dirty="0" err="1"/>
              <a:t>послесл</a:t>
            </a:r>
            <a:r>
              <a:rPr lang="ru-RU" sz="1400" dirty="0"/>
              <a:t>. С. Смирнов; Томская писательская организация]. – Томск: Томская полиграфическая компания, 2014.</a:t>
            </a:r>
          </a:p>
          <a:p>
            <a:pPr algn="just"/>
            <a:r>
              <a:rPr lang="ru-RU" sz="1400" dirty="0"/>
              <a:t>7. Липатов В.В. Избранное / В.В. Липатов; [сост. и авт. </a:t>
            </a:r>
            <a:r>
              <a:rPr lang="ru-RU" sz="1400" dirty="0" err="1"/>
              <a:t>послесл</a:t>
            </a:r>
            <a:r>
              <a:rPr lang="ru-RU" sz="1400" dirty="0"/>
              <a:t>. А.П. </a:t>
            </a:r>
            <a:r>
              <a:rPr lang="ru-RU" sz="1400" dirty="0" err="1"/>
              <a:t>Казаркин</a:t>
            </a:r>
            <a:r>
              <a:rPr lang="ru-RU" sz="1400" dirty="0"/>
              <a:t>; Томская писательская организация]. – Томск: Томская полиграфическая компания, 2014.</a:t>
            </a:r>
          </a:p>
          <a:p>
            <a:pPr algn="just"/>
            <a:r>
              <a:rPr lang="ru-RU" sz="1400" dirty="0"/>
              <a:t>8. Марков Г.М. Строговы: [роман] / Г.М. Марков; [сост. и авт. </a:t>
            </a:r>
            <a:r>
              <a:rPr lang="ru-RU" sz="1400" dirty="0" err="1"/>
              <a:t>послесл</a:t>
            </a:r>
            <a:r>
              <a:rPr lang="ru-RU" sz="1400" dirty="0"/>
              <a:t>. Н. Серебренников; Томская писательская организация]. – Томск: Томская полиграфическая компания, 2014.</a:t>
            </a:r>
          </a:p>
          <a:p>
            <a:pPr algn="just"/>
            <a:r>
              <a:rPr lang="ru-RU" sz="1400" dirty="0"/>
              <a:t>9. Наумов Н.И. Избранное / Николай Наумов; [сост. и авт. </a:t>
            </a:r>
            <a:r>
              <a:rPr lang="ru-RU" sz="1400" dirty="0" err="1"/>
              <a:t>послесл</a:t>
            </a:r>
            <a:r>
              <a:rPr lang="ru-RU" sz="1400" dirty="0"/>
              <a:t>. А. </a:t>
            </a:r>
            <a:r>
              <a:rPr lang="ru-RU" sz="1400" dirty="0" err="1"/>
              <a:t>Казаркин</a:t>
            </a:r>
            <a:r>
              <a:rPr lang="ru-RU" sz="1400" dirty="0"/>
              <a:t>; Томская писательская организация]. – Томск: Томская полиграфическая компания, 2014.</a:t>
            </a:r>
          </a:p>
          <a:p>
            <a:pPr algn="just"/>
            <a:r>
              <a:rPr lang="ru-RU" sz="1400" dirty="0"/>
              <a:t>10. Очерки литературы и критики Сибири (17-20 в.). – Новосибирск, 1976.</a:t>
            </a:r>
          </a:p>
          <a:p>
            <a:pPr algn="just"/>
            <a:r>
              <a:rPr lang="ru-RU" sz="1400" dirty="0"/>
              <a:t>11. Русские писатели в Томске. – Томск: Издательство «Водолей», 1996.</a:t>
            </a:r>
          </a:p>
          <a:p>
            <a:pPr algn="just"/>
            <a:r>
              <a:rPr lang="ru-RU" sz="1400" dirty="0"/>
              <a:t>12. Станюкович К.М. Избранное / Константин Станюкович; [сост. Г.К. </a:t>
            </a:r>
            <a:r>
              <a:rPr lang="ru-RU" sz="1400" dirty="0" err="1"/>
              <a:t>Скарлыгин</a:t>
            </a:r>
            <a:r>
              <a:rPr lang="ru-RU" sz="1400" dirty="0"/>
              <a:t>; авт. предисл. А. Пугачев; Томская писательская организация]. – Томск: Томская полиграфическая компания, 2015.</a:t>
            </a:r>
          </a:p>
          <a:p>
            <a:pPr algn="just"/>
            <a:r>
              <a:rPr lang="ru-RU" sz="1400" dirty="0"/>
              <a:t>13. Томские писатели / Сост. Т. </a:t>
            </a:r>
            <a:r>
              <a:rPr lang="ru-RU" sz="1400" dirty="0" err="1"/>
              <a:t>Мейко</a:t>
            </a:r>
            <a:r>
              <a:rPr lang="ru-RU" sz="1400" dirty="0"/>
              <a:t>. – Томск, 1995. </a:t>
            </a:r>
          </a:p>
          <a:p>
            <a:pPr algn="just"/>
            <a:r>
              <a:rPr lang="ru-RU" sz="1400" dirty="0"/>
              <a:t>14. </a:t>
            </a:r>
            <a:r>
              <a:rPr lang="ru-RU" sz="1400" dirty="0" err="1"/>
              <a:t>Халфина</a:t>
            </a:r>
            <a:r>
              <a:rPr lang="ru-RU" sz="1400" dirty="0"/>
              <a:t> М.Л. Избранное / М.Л. </a:t>
            </a:r>
            <a:r>
              <a:rPr lang="ru-RU" sz="1400" dirty="0" err="1"/>
              <a:t>Халфина</a:t>
            </a:r>
            <a:r>
              <a:rPr lang="ru-RU" sz="1400" dirty="0"/>
              <a:t>; [сост. и авт. </a:t>
            </a:r>
            <a:r>
              <a:rPr lang="ru-RU" sz="1400" dirty="0" err="1"/>
              <a:t>послесл</a:t>
            </a:r>
            <a:r>
              <a:rPr lang="ru-RU" sz="1400" dirty="0"/>
              <a:t>. В. Крюков; Томская писательская организация]. – Томск: Томская полиграфическая компания, 2014.</a:t>
            </a:r>
          </a:p>
          <a:p>
            <a:pPr algn="just"/>
            <a:r>
              <a:rPr lang="ru-RU" sz="1400" dirty="0"/>
              <a:t>15. Шишков В.Я. Избранное / В.Я. Шишков; [сост. и авт. </a:t>
            </a:r>
            <a:r>
              <a:rPr lang="ru-RU" sz="1400" dirty="0" err="1"/>
              <a:t>послесл</a:t>
            </a:r>
            <a:r>
              <a:rPr lang="ru-RU" sz="1400" dirty="0"/>
              <a:t>. Н. Серебренников; Томская писательская организация]. – Томск: Томская полиграфическая  компания, 2014. </a:t>
            </a:r>
          </a:p>
        </p:txBody>
      </p:sp>
    </p:spTree>
    <p:extLst>
      <p:ext uri="{BB962C8B-B14F-4D97-AF65-F5344CB8AC3E}">
        <p14:creationId xmlns:p14="http://schemas.microsoft.com/office/powerpoint/2010/main" val="2640101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3563938" y="4292600"/>
            <a:ext cx="5329237" cy="1296988"/>
          </a:xfrm>
        </p:spPr>
        <p:txBody>
          <a:bodyPr/>
          <a:lstStyle/>
          <a:p>
            <a:pPr eaLnBrk="1" hangingPunct="1"/>
            <a:r>
              <a:rPr lang="ru-RU" sz="2800" dirty="0">
                <a:solidFill>
                  <a:schemeClr val="bg1"/>
                </a:solidFill>
                <a:latin typeface="Constantia" pitchFamily="18" charset="0"/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093922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Нормативно-правовая основа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5549" y="1208697"/>
            <a:ext cx="80522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Нормативную правовую основу курса «Русская родная литература» составляют следующие документы: </a:t>
            </a:r>
          </a:p>
          <a:p>
            <a:r>
              <a:rPr lang="ru-RU" dirty="0"/>
              <a:t> -Федеральный закон от 29 декабря 2012 г. № 273-ФЗ «Об образовании в Российской Федерации» (далее – Федеральный закон об образовании); </a:t>
            </a:r>
          </a:p>
          <a:p>
            <a:pPr algn="just"/>
            <a:r>
              <a:rPr lang="ru-RU" dirty="0"/>
              <a:t>-Федеральный закон от 3 августа 2018 г. № 317-ФЗ «О внесении изменений в статьи 11 и 14 Федерального закона «Об образовании в Российской Федерации»; </a:t>
            </a:r>
          </a:p>
          <a:p>
            <a:r>
              <a:rPr lang="ru-RU" dirty="0"/>
              <a:t>-Закон Российской Федерации от 25 октября 1991 г. № 1807-I «О языках </a:t>
            </a:r>
          </a:p>
          <a:p>
            <a:pPr algn="just"/>
            <a:r>
              <a:rPr lang="ru-RU" dirty="0"/>
              <a:t>народов Российской Федерации» (в редакции Федерального закона №185-ФЗ); </a:t>
            </a:r>
          </a:p>
          <a:p>
            <a:pPr algn="just"/>
            <a:r>
              <a:rPr lang="ru-RU" dirty="0"/>
              <a:t>-приказ Министерства образования и науки Российской Федерации от 17 декабря 2010 г. № 1897 «Об утверждении федерального государственного образовательного стандарта основного общего образования» (в редакции приказа </a:t>
            </a:r>
            <a:r>
              <a:rPr lang="ru-RU" dirty="0" err="1"/>
              <a:t>Минобрнауки</a:t>
            </a:r>
            <a:r>
              <a:rPr lang="ru-RU" dirty="0"/>
              <a:t> России от 31 декабря 2015 г. № 1577).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8344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Место учебного предмета в учебном плане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212BF64-8656-41B2-ABB4-3EA484704F7D}"/>
              </a:ext>
            </a:extLst>
          </p:cNvPr>
          <p:cNvSpPr/>
          <p:nvPr/>
        </p:nvSpPr>
        <p:spPr>
          <a:xfrm>
            <a:off x="383062" y="1377349"/>
            <a:ext cx="87511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/>
              <a:t>Учебный план предусматривает обязательное изучение родной (русской) литературы  на этапе основного общего образования. Рабочая программа по курсу «Родная (русская) литература» направлена на решение важнейшей задачи современного образования – воспитание гражданина, патриота своего Отечества. </a:t>
            </a:r>
          </a:p>
          <a:p>
            <a:pPr indent="457200" algn="just"/>
            <a:r>
              <a:rPr lang="ru-RU" dirty="0"/>
              <a:t>Образовательные задачи курса связаны, прежде всего, с формированием умений читать, комментировать, анализировать и интерпретировать художественный текст.</a:t>
            </a:r>
          </a:p>
          <a:p>
            <a:pPr indent="457200" algn="just"/>
            <a:r>
              <a:rPr lang="ru-RU" dirty="0"/>
              <a:t>Родная художественная литература, как одна из форм освоения мира, отражает богатство и многообразие духовной жизни человека, влияет на формирование нравственного и эстетического чувства учащегося. </a:t>
            </a:r>
          </a:p>
          <a:p>
            <a:pPr indent="457200" algn="just"/>
            <a:r>
              <a:rPr lang="ru-RU" dirty="0"/>
              <a:t>В родной (русской) литературе отражается общественная жизнь и культура России, национальные ценности и традиции, формирующие проблематику и образный мир русской литературы, ее гуманизм, гражданский и патриотический пафос.</a:t>
            </a:r>
          </a:p>
        </p:txBody>
      </p:sp>
    </p:spTree>
    <p:extLst>
      <p:ext uri="{BB962C8B-B14F-4D97-AF65-F5344CB8AC3E}">
        <p14:creationId xmlns:p14="http://schemas.microsoft.com/office/powerpoint/2010/main" val="2052924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Цели изучения учебного предмета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57035DC-0EB5-4003-ADE6-B3CE78624845}"/>
              </a:ext>
            </a:extLst>
          </p:cNvPr>
          <p:cNvSpPr/>
          <p:nvPr/>
        </p:nvSpPr>
        <p:spPr>
          <a:xfrm>
            <a:off x="264146" y="1997839"/>
            <a:ext cx="87854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- воспитание ценностного отношения к родному языку и родной литературе как хранителю культуры, включение в культурно-языковое поле своего народа;</a:t>
            </a:r>
          </a:p>
          <a:p>
            <a:pPr algn="just"/>
            <a:r>
              <a:rPr lang="ru-RU" dirty="0" smtClean="0"/>
              <a:t>- приобщение </a:t>
            </a:r>
            <a:r>
              <a:rPr lang="ru-RU" dirty="0"/>
              <a:t>к литературному наследию своего народа; создание представлений о русской литературе как едином национальном достоянии;</a:t>
            </a:r>
          </a:p>
          <a:p>
            <a:pPr algn="just"/>
            <a:r>
              <a:rPr lang="ru-RU" dirty="0"/>
              <a:t>- формирование причастности к свершениям и традициям своего народа, осознание исторической преемственности поколений, своей ответственности за сохранение культуры народа; </a:t>
            </a:r>
          </a:p>
          <a:p>
            <a:pPr algn="just"/>
            <a:r>
              <a:rPr lang="ru-RU" dirty="0"/>
              <a:t>- развитие проектного и исследовательского мышления, приобретение практического опыта исследовательской работы по литературе, воспитание самостоятельности в приобретении знаний.</a:t>
            </a:r>
          </a:p>
        </p:txBody>
      </p:sp>
    </p:spTree>
    <p:extLst>
      <p:ext uri="{BB962C8B-B14F-4D97-AF65-F5344CB8AC3E}">
        <p14:creationId xmlns:p14="http://schemas.microsoft.com/office/powerpoint/2010/main" val="553052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Особенности изучения учебного предмета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96619907"/>
              </p:ext>
            </p:extLst>
          </p:nvPr>
        </p:nvGraphicFramePr>
        <p:xfrm>
          <a:off x="323528" y="1052736"/>
          <a:ext cx="8307668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64219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Особенности изучения учебного предмета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57035DC-0EB5-4003-ADE6-B3CE78624845}"/>
              </a:ext>
            </a:extLst>
          </p:cNvPr>
          <p:cNvSpPr/>
          <p:nvPr/>
        </p:nvSpPr>
        <p:spPr>
          <a:xfrm>
            <a:off x="214733" y="1196354"/>
            <a:ext cx="878543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/>
              <a:t>В связи с отсутствием в Федеральном перечне учебников по предмету «Родная литература» рекомендуем образовательную модель, представляющую собой </a:t>
            </a:r>
            <a:r>
              <a:rPr lang="ru-RU" i="1" dirty="0"/>
              <a:t>интеграцию</a:t>
            </a:r>
            <a:r>
              <a:rPr lang="ru-RU" dirty="0"/>
              <a:t> </a:t>
            </a:r>
            <a:r>
              <a:rPr lang="ru-RU" i="1" dirty="0"/>
              <a:t>содержания</a:t>
            </a:r>
            <a:r>
              <a:rPr lang="ru-RU" dirty="0"/>
              <a:t> учебной области «Родная литература» в предметную область «Литература» за счет расширения учебного материала вопросами региональной и краеведческой направленностей, в целях создания условий для формирования знаний обучающихся по родной русской литературе.</a:t>
            </a:r>
          </a:p>
          <a:p>
            <a:pPr indent="457200" algn="just"/>
            <a:r>
              <a:rPr lang="ru-RU" dirty="0"/>
              <a:t>Учебный материал по литературе расширяется произведениями писателей и поэтов Томской области и сибирского региона в целом.</a:t>
            </a:r>
          </a:p>
          <a:p>
            <a:pPr indent="457200" algn="just"/>
            <a:r>
              <a:rPr lang="ru-RU" dirty="0"/>
              <a:t>В целях углубления учебного материала по литературе возможно также расширение разделов «Устное народное творчество», «Древнерусская литература» за счет включения сибирского фольклора. Кроме того, расширение возможно за счет включения в список изучаемых произведений книг региональных авторов с последующим анализом художественных текстов в ту часть программы, которая формируется образовательной организацией и учителем. </a:t>
            </a:r>
          </a:p>
          <a:p>
            <a:pPr indent="457200" algn="just"/>
            <a:r>
              <a:rPr lang="ru-RU" dirty="0"/>
              <a:t>Особенности реализации данной модели отражаются в учебно-методической документации образовательной организации. В частности, соответствующие изменения вносятся в основную образовательную программу общего образования и рабочие программы по учебным предметам.</a:t>
            </a:r>
          </a:p>
          <a:p>
            <a:pPr indent="457200" algn="just"/>
            <a:endParaRPr lang="ru-RU" dirty="0"/>
          </a:p>
          <a:p>
            <a:pPr indent="457200"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6652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Общая характеристика учебного предмета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57035DC-0EB5-4003-ADE6-B3CE78624845}"/>
              </a:ext>
            </a:extLst>
          </p:cNvPr>
          <p:cNvSpPr/>
          <p:nvPr/>
        </p:nvSpPr>
        <p:spPr>
          <a:xfrm>
            <a:off x="348807" y="1247365"/>
            <a:ext cx="878543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/>
              <a:t>Изучение родной литературы играет ведущую роль в процессах воспитания личности, развития ее нравственных качеств и творческих способностей, в сохранении и развитии национальных традиций и исторической преемственности поколений.  Родная (русская) литература как культурный символ России, высшая форма существования российской духовности и языка в качестве школьного предмета воспитывает в человеке патриотизм, чувства исторической памяти, принадлежности к культуре, народу и всему человечеству посредством воздействия на эстетические чувства обучающихся. </a:t>
            </a:r>
          </a:p>
          <a:p>
            <a:pPr indent="457200" algn="just"/>
            <a:r>
              <a:rPr lang="ru-RU" dirty="0"/>
              <a:t>Как курс, имеющий частный характер, школьный курс обязательных предметных областей «Родной язык и родная литература» направлен на освоение особенностей словесности (языка и литературы) малой родины – Сибири (тексты сибирских писателей и поэтов, публицистика Сибири).</a:t>
            </a:r>
          </a:p>
          <a:p>
            <a:pPr indent="457200" algn="just"/>
            <a:r>
              <a:rPr lang="ru-RU" dirty="0"/>
              <a:t>Содержание программы каждого класса включает в себя произведения (или фрагменты из произведений) родной литературы, помогающие школьнику осмыслить её непреходящую историко-культурную и нравственно-ценностную роль.  Критерии отбора художественных произведений для изучения: высокая художественная ценность, гуманистическая направленность, позитивное влияние на личность ученика, соответствие задачам его развития и возрастным особенностям, культурно-исторические традиции.</a:t>
            </a:r>
          </a:p>
        </p:txBody>
      </p:sp>
    </p:spTree>
    <p:extLst>
      <p:ext uri="{BB962C8B-B14F-4D97-AF65-F5344CB8AC3E}">
        <p14:creationId xmlns:p14="http://schemas.microsoft.com/office/powerpoint/2010/main" val="417266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Варианты тем по учебному предмету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133AE616-460A-411B-8EA9-001B70209465}"/>
              </a:ext>
            </a:extLst>
          </p:cNvPr>
          <p:cNvSpPr/>
          <p:nvPr/>
        </p:nvSpPr>
        <p:spPr>
          <a:xfrm>
            <a:off x="8028383" y="250523"/>
            <a:ext cx="1021194" cy="87422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906" y="98882"/>
            <a:ext cx="877788" cy="900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70AC580-50F6-48BF-84F0-38BB3D348842}"/>
              </a:ext>
            </a:extLst>
          </p:cNvPr>
          <p:cNvSpPr/>
          <p:nvPr/>
        </p:nvSpPr>
        <p:spPr>
          <a:xfrm>
            <a:off x="251520" y="998882"/>
            <a:ext cx="8892479" cy="6106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целях расширения предметной области «Литература</a:t>
            </a:r>
            <a:r>
              <a:rPr lang="ru-RU" dirty="0" smtClean="0"/>
              <a:t>» можно </a:t>
            </a:r>
            <a:r>
              <a:rPr lang="ru-RU" dirty="0"/>
              <a:t>предложить следующие темы:</a:t>
            </a:r>
          </a:p>
          <a:p>
            <a:pPr algn="just"/>
            <a:r>
              <a:rPr lang="ru-RU" dirty="0"/>
              <a:t>- Томск на литературной карте России:</a:t>
            </a:r>
          </a:p>
          <a:p>
            <a:pPr algn="just"/>
            <a:r>
              <a:rPr lang="ru-RU" dirty="0"/>
              <a:t>• Протопоп Аввакум и крестьянская литература в Томском крае; </a:t>
            </a:r>
          </a:p>
          <a:p>
            <a:pPr algn="just"/>
            <a:r>
              <a:rPr lang="ru-RU" dirty="0"/>
              <a:t>• А.Н. Радищев: Путешествие из Петербурга в Илимск;</a:t>
            </a:r>
          </a:p>
          <a:p>
            <a:pPr algn="just"/>
            <a:r>
              <a:rPr lang="ru-RU" dirty="0"/>
              <a:t>• Лицеисты пушкинского выпуска в Томске; </a:t>
            </a:r>
          </a:p>
          <a:p>
            <a:pPr algn="just"/>
            <a:r>
              <a:rPr lang="ru-RU" dirty="0"/>
              <a:t>• Томск литературный в судьбе Г.С. Батенькова; </a:t>
            </a:r>
          </a:p>
          <a:p>
            <a:pPr algn="just"/>
            <a:r>
              <a:rPr lang="ru-RU" dirty="0"/>
              <a:t>• Петрашевец Ф. </a:t>
            </a:r>
            <a:r>
              <a:rPr lang="ru-RU" dirty="0" err="1"/>
              <a:t>Толль</a:t>
            </a:r>
            <a:r>
              <a:rPr lang="ru-RU" dirty="0"/>
              <a:t> в Томской губернии; </a:t>
            </a:r>
          </a:p>
          <a:p>
            <a:pPr algn="just"/>
            <a:r>
              <a:rPr lang="ru-RU" dirty="0"/>
              <a:t>• Томские университеты В.Г. Короленко; </a:t>
            </a:r>
          </a:p>
          <a:p>
            <a:pPr algn="just"/>
            <a:r>
              <a:rPr lang="ru-RU" dirty="0"/>
              <a:t>• «Томская тема» в судьбе и творчестве К.М. Станюковича; </a:t>
            </a:r>
          </a:p>
          <a:p>
            <a:pPr algn="just"/>
            <a:r>
              <a:rPr lang="ru-RU" dirty="0"/>
              <a:t>• Г.И. Успенский в Томске; </a:t>
            </a:r>
          </a:p>
          <a:p>
            <a:pPr algn="just"/>
            <a:r>
              <a:rPr lang="ru-RU" dirty="0"/>
              <a:t>• Томск в жизни Н.И. Наумова: эскизы без теней; </a:t>
            </a:r>
          </a:p>
          <a:p>
            <a:pPr algn="just"/>
            <a:r>
              <a:rPr lang="ru-RU" dirty="0"/>
              <a:t>• Ф.В. Волховский – негласный редактор «Сибирской газеты»; </a:t>
            </a:r>
          </a:p>
          <a:p>
            <a:pPr algn="just"/>
            <a:r>
              <a:rPr lang="ru-RU" dirty="0"/>
              <a:t>• А.П. Чехов в Томске; </a:t>
            </a:r>
          </a:p>
          <a:p>
            <a:pPr algn="just"/>
            <a:r>
              <a:rPr lang="ru-RU" dirty="0"/>
              <a:t>• Сибирский период в творчестве В.Я. Шишкова; </a:t>
            </a:r>
          </a:p>
          <a:p>
            <a:pPr algn="just"/>
            <a:r>
              <a:rPr lang="ru-RU" dirty="0"/>
              <a:t>• Трагедия судьбы Н.А. Клюева и др.</a:t>
            </a:r>
          </a:p>
          <a:p>
            <a:pPr algn="just"/>
            <a:r>
              <a:rPr lang="ru-RU" dirty="0"/>
              <a:t>- Творчество томских писателей (Г. Марков, В. Липатов, Т. Каленова, </a:t>
            </a:r>
            <a:r>
              <a:rPr lang="ru-RU" dirty="0" err="1"/>
              <a:t>Б.Климычев</a:t>
            </a:r>
            <a:r>
              <a:rPr lang="ru-RU" dirty="0"/>
              <a:t>, М. </a:t>
            </a:r>
            <a:r>
              <a:rPr lang="ru-RU" dirty="0" err="1"/>
              <a:t>Халфина</a:t>
            </a:r>
            <a:r>
              <a:rPr lang="ru-RU" dirty="0"/>
              <a:t>, Л. </a:t>
            </a:r>
            <a:r>
              <a:rPr lang="ru-RU" dirty="0" err="1"/>
              <a:t>Гартунг</a:t>
            </a:r>
            <a:r>
              <a:rPr lang="ru-RU" dirty="0"/>
              <a:t>, Л. Асеева, В. Костин, В. Колупаев, </a:t>
            </a:r>
            <a:r>
              <a:rPr lang="ru-RU" dirty="0" err="1"/>
              <a:t>А.Казанцев</a:t>
            </a:r>
            <a:r>
              <a:rPr lang="ru-RU" dirty="0"/>
              <a:t>, А. Волков, Т. </a:t>
            </a:r>
            <a:r>
              <a:rPr lang="ru-RU" dirty="0" err="1"/>
              <a:t>Мейко</a:t>
            </a:r>
            <a:r>
              <a:rPr lang="ru-RU" dirty="0"/>
              <a:t>, И.В. Киселева и др.);</a:t>
            </a:r>
          </a:p>
          <a:p>
            <a:pPr algn="just"/>
            <a:r>
              <a:rPr lang="ru-RU" dirty="0"/>
              <a:t>- Творчество томских поэтов (М. Андреев, М. Карбышев, А. Казанцев, В. </a:t>
            </a:r>
            <a:r>
              <a:rPr lang="ru-RU" dirty="0" err="1"/>
              <a:t>Антух</a:t>
            </a:r>
            <a:r>
              <a:rPr lang="ru-RU" dirty="0"/>
              <a:t> и др.).</a:t>
            </a:r>
          </a:p>
        </p:txBody>
      </p:sp>
    </p:spTree>
    <p:extLst>
      <p:ext uri="{BB962C8B-B14F-4D97-AF65-F5344CB8AC3E}">
        <p14:creationId xmlns:p14="http://schemas.microsoft.com/office/powerpoint/2010/main" val="4063034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Результаты освоения учебного предмета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57035DC-0EB5-4003-ADE6-B3CE78624845}"/>
              </a:ext>
            </a:extLst>
          </p:cNvPr>
          <p:cNvSpPr/>
          <p:nvPr/>
        </p:nvSpPr>
        <p:spPr>
          <a:xfrm>
            <a:off x="348807" y="1247365"/>
            <a:ext cx="8785431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/>
              <a:t>1) осознание значимости чтения и изучения родной литературы для своего дальнейшего развития; формирование потребности в систематическом чтении как средстве познания мира и себя в этом мире, гармонизации отношений человека и общества, многоаспектного диалога; </a:t>
            </a:r>
          </a:p>
          <a:p>
            <a:pPr indent="457200" algn="just"/>
            <a:r>
              <a:rPr lang="ru-RU" sz="1600" dirty="0"/>
              <a:t>2) понимание родной литературы как одной из основных национально-культурных ценностей народа, как особого способа познания жизни; </a:t>
            </a:r>
          </a:p>
          <a:p>
            <a:pPr indent="457200" algn="just"/>
            <a:r>
              <a:rPr lang="ru-RU" sz="1600" dirty="0"/>
              <a:t>3) обеспечение культурной самоидентификации, осознание коммуникативно-эстетических возможностей родного языка на основе изучения выдающихся произведений культуры своего народа, российской и мировой культуры; </a:t>
            </a:r>
          </a:p>
          <a:p>
            <a:pPr indent="457200" algn="just"/>
            <a:r>
              <a:rPr lang="ru-RU" sz="1600" dirty="0"/>
              <a:t>4) воспитание квалифицированного читателя со сформированным эстетическим вкусом, способного аргументировать свое мнение и оформлять его словесно в устных и письменных высказываниях разных жанров, создавать развернутые высказывания аналитического и интерпретирующего характера, участвовать в об-суждении прочитанного, сознательно планировать свое досуговое чтение; </a:t>
            </a:r>
          </a:p>
          <a:p>
            <a:pPr indent="457200" algn="just"/>
            <a:r>
              <a:rPr lang="ru-RU" sz="1600" dirty="0"/>
              <a:t>5) развитие способности понимать литературные художественные произведения, отражающие разные этнокультурные традиции; </a:t>
            </a:r>
          </a:p>
          <a:p>
            <a:pPr indent="457200" algn="just"/>
            <a:r>
              <a:rPr lang="ru-RU" sz="1600" dirty="0"/>
              <a:t>6) овладение процедурами смыслового и эстетического анализа текста на основе понимания принципиальных отличий литературного художественного текста от научного, делового, публицистического и т.п., формирование умений воспринимать, анализировать, критически оценивать и интерпретировать прочитанное, осознавать художественную картину жизни, отраженную в литературном произведении, на уровне не только эмоционального восприятия, но и интеллектуального осмысления. </a:t>
            </a:r>
          </a:p>
          <a:p>
            <a:pPr indent="457200"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59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1902</TotalTime>
  <Words>1533</Words>
  <Application>Microsoft Office PowerPoint</Application>
  <PresentationFormat>Экран (4:3)</PresentationFormat>
  <Paragraphs>85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Русская родная литература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 на ФГОС  основной образовательной школы в штатном режиме</dc:title>
  <dc:creator>Елена</dc:creator>
  <cp:lastModifiedBy>Отдел гуманитарного образования</cp:lastModifiedBy>
  <cp:revision>338</cp:revision>
  <cp:lastPrinted>2020-02-13T08:45:28Z</cp:lastPrinted>
  <dcterms:created xsi:type="dcterms:W3CDTF">2015-08-07T17:34:38Z</dcterms:created>
  <dcterms:modified xsi:type="dcterms:W3CDTF">2020-07-20T02:47:28Z</dcterms:modified>
</cp:coreProperties>
</file>