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84" r:id="rId3"/>
    <p:sldId id="288" r:id="rId4"/>
    <p:sldId id="287" r:id="rId5"/>
    <p:sldId id="263" r:id="rId6"/>
    <p:sldId id="283" r:id="rId7"/>
    <p:sldId id="264" r:id="rId8"/>
    <p:sldId id="289" r:id="rId9"/>
    <p:sldId id="265" r:id="rId10"/>
    <p:sldId id="286" r:id="rId11"/>
    <p:sldId id="278" r:id="rId12"/>
    <p:sldId id="271" r:id="rId13"/>
    <p:sldId id="285" r:id="rId14"/>
    <p:sldId id="273" r:id="rId15"/>
    <p:sldId id="274" r:id="rId16"/>
    <p:sldId id="292" r:id="rId17"/>
    <p:sldId id="2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0%D0%BB%D0%BB%D0%B0%D0%BD%D1%82_(%D1%82%D0%B8%D1%82%D0%B0%D0%BD)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ru.wikipedia.org/wiki/%D0%A2%D0%B8%D1%82%D0%B0%D0%BD%D1%8B" TargetMode="External"/><Relationship Id="rId12" Type="http://schemas.openxmlformats.org/officeDocument/2006/relationships/hyperlink" Target="https://ru.wikipedia.org/wiki/%D0%A2%D0%B8%D1%82%D0%B0%D0%BD%D0%BE%D0%BC%D0%B0%D1%85%D0%B8%D1%8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1%80%D0%B5%D0%B2%D0%BD%D0%B5%D0%B3%D1%80%D0%B5%D1%87%D0%B5%D1%81%D0%BA%D0%B0%D1%8F_%D0%BC%D0%B8%D1%84%D0%BE%D0%BB%D0%BE%D0%B3%D0%B8%D1%8F" TargetMode="External"/><Relationship Id="rId11" Type="http://schemas.openxmlformats.org/officeDocument/2006/relationships/hyperlink" Target="https://ru.wikipedia.org/wiki/%D0%97%D0%B5%D0%B2%D1%81" TargetMode="External"/><Relationship Id="rId5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0" Type="http://schemas.openxmlformats.org/officeDocument/2006/relationships/hyperlink" Target="https://ru.wikipedia.org/wiki/%D0%9D%D0%B8%D0%BA%D0%B0_(%D0%BC%D0%B8%D1%84%D0%BE%D0%BB%D0%BE%D0%B3%D0%B8%D1%8F)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ru.wikipedia.org/wiki/%D0%A1%D1%82%D0%B8%D0%BA%D1%8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7"/>
            <a:ext cx="8301038" cy="5214975"/>
          </a:xfrm>
        </p:spPr>
        <p:txBody>
          <a:bodyPr>
            <a:normAutofit/>
          </a:bodyPr>
          <a:lstStyle/>
          <a:p>
            <a:pPr marL="0" indent="5397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 опасней всех армий мира. Её жертвы — среди богатых и бедных, среди молодых и стариков, среди ученых и неучей.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97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 — главное препятствие для успеха всякого начинания.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97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 — повсюду: в домах и мастерских, в конторах и на улицах. Её след — духовное разрушение, унижение и смерть. И мало кому удалось избежать её.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97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 часто стучит и в твою дверь.</a:t>
            </a:r>
          </a:p>
        </p:txBody>
      </p:sp>
    </p:spTree>
    <p:extLst>
      <p:ext uri="{BB962C8B-B14F-4D97-AF65-F5344CB8AC3E}">
        <p14:creationId xmlns:p14="http://schemas.microsoft.com/office/powerpoint/2010/main" xmlns="" val="39475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524" y="3357562"/>
            <a:ext cx="8183880" cy="3000396"/>
          </a:xfrm>
        </p:spPr>
        <p:txBody>
          <a:bodyPr>
            <a:normAutofit/>
          </a:bodyPr>
          <a:lstStyle/>
          <a:p>
            <a:r>
              <a:rPr lang="ru-RU" sz="2400" b="0" u="sng" dirty="0" smtClean="0">
                <a:solidFill>
                  <a:srgbClr val="800000"/>
                </a:solidFill>
              </a:rPr>
              <a:t>Зависть </a:t>
            </a:r>
            <a:r>
              <a:rPr lang="ru-RU" sz="2400" b="0" dirty="0" smtClean="0">
                <a:solidFill>
                  <a:srgbClr val="800000"/>
                </a:solidFill>
              </a:rPr>
              <a:t>- чувство досады, вызванное благополучием, успехом другого. </a:t>
            </a:r>
            <a:br>
              <a:rPr lang="ru-RU" sz="2400" b="0" dirty="0" smtClean="0">
                <a:solidFill>
                  <a:srgbClr val="800000"/>
                </a:solidFill>
              </a:rPr>
            </a:br>
            <a:r>
              <a:rPr lang="ru-RU" sz="2400" b="0" u="sng" dirty="0" smtClean="0">
                <a:solidFill>
                  <a:srgbClr val="800000"/>
                </a:solidFill>
              </a:rPr>
              <a:t>Зависеть </a:t>
            </a:r>
            <a:r>
              <a:rPr lang="ru-RU" sz="2400" b="0" dirty="0" smtClean="0">
                <a:solidFill>
                  <a:srgbClr val="800000"/>
                </a:solidFill>
              </a:rPr>
              <a:t>- находиться в зависимости. </a:t>
            </a:r>
            <a:br>
              <a:rPr lang="ru-RU" sz="2400" b="0" dirty="0" smtClean="0">
                <a:solidFill>
                  <a:srgbClr val="800000"/>
                </a:solidFill>
              </a:rPr>
            </a:br>
            <a:r>
              <a:rPr lang="ru-RU" sz="2400" b="0" u="sng" dirty="0" smtClean="0">
                <a:solidFill>
                  <a:srgbClr val="800000"/>
                </a:solidFill>
              </a:rPr>
              <a:t>Зависимость</a:t>
            </a:r>
            <a:r>
              <a:rPr lang="ru-RU" sz="2400" b="0" dirty="0" smtClean="0">
                <a:solidFill>
                  <a:srgbClr val="800000"/>
                </a:solidFill>
              </a:rPr>
              <a:t> - подчинение чужой воле при отсутствии самостоятельности. Значения схожи: зависимость от кого-то или чего-то.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412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Лингвистический эксперимент</a:t>
            </a:r>
            <a:endParaRPr lang="en-US" b="1" dirty="0" smtClean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ru-RU" sz="2000" u="sng" dirty="0" smtClean="0"/>
              <a:t>Сравним слова «зависть», «зависеть», «зависимость».</a:t>
            </a:r>
          </a:p>
          <a:p>
            <a:pPr algn="ctr">
              <a:buNone/>
            </a:pP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00174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За – </a:t>
            </a:r>
            <a:r>
              <a:rPr lang="ru-RU" sz="2400" b="1" dirty="0" err="1" smtClean="0">
                <a:solidFill>
                  <a:srgbClr val="800000"/>
                </a:solidFill>
              </a:rPr>
              <a:t>висть</a:t>
            </a:r>
            <a:r>
              <a:rPr lang="ru-RU" sz="2400" b="1" dirty="0" smtClean="0">
                <a:solidFill>
                  <a:srgbClr val="800000"/>
                </a:solidFill>
              </a:rPr>
              <a:t>; </a:t>
            </a:r>
            <a:r>
              <a:rPr lang="ru-RU" sz="2400" b="1" dirty="0" err="1" smtClean="0">
                <a:solidFill>
                  <a:srgbClr val="800000"/>
                </a:solidFill>
              </a:rPr>
              <a:t>за</a:t>
            </a:r>
            <a:r>
              <a:rPr lang="ru-RU" sz="2400" b="1" dirty="0" smtClean="0">
                <a:solidFill>
                  <a:srgbClr val="800000"/>
                </a:solidFill>
              </a:rPr>
              <a:t> – </a:t>
            </a:r>
            <a:r>
              <a:rPr lang="ru-RU" sz="2400" b="1" dirty="0" err="1" smtClean="0">
                <a:solidFill>
                  <a:srgbClr val="800000"/>
                </a:solidFill>
              </a:rPr>
              <a:t>видовать</a:t>
            </a:r>
            <a:r>
              <a:rPr lang="ru-RU" sz="2400" b="1" dirty="0" smtClean="0">
                <a:solidFill>
                  <a:srgbClr val="800000"/>
                </a:solidFill>
              </a:rPr>
              <a:t>,</a:t>
            </a:r>
            <a:r>
              <a:rPr lang="ru-RU" sz="2400" dirty="0" smtClean="0">
                <a:solidFill>
                  <a:srgbClr val="800000"/>
                </a:solidFill>
              </a:rPr>
              <a:t> </a:t>
            </a:r>
            <a:r>
              <a:rPr lang="ru-RU" sz="2400" b="1" dirty="0" err="1" smtClean="0">
                <a:solidFill>
                  <a:srgbClr val="800000"/>
                </a:solidFill>
              </a:rPr>
              <a:t>за</a:t>
            </a:r>
            <a:r>
              <a:rPr lang="en-US" sz="2400" b="1" smtClean="0">
                <a:solidFill>
                  <a:srgbClr val="800000"/>
                </a:solidFill>
              </a:rPr>
              <a:t> </a:t>
            </a:r>
            <a:r>
              <a:rPr lang="ru-RU" sz="2400" b="1" smtClean="0">
                <a:solidFill>
                  <a:srgbClr val="800000"/>
                </a:solidFill>
              </a:rPr>
              <a:t>- </a:t>
            </a:r>
            <a:r>
              <a:rPr lang="ru-RU" sz="2400" b="1" dirty="0" err="1" smtClean="0">
                <a:solidFill>
                  <a:srgbClr val="800000"/>
                </a:solidFill>
              </a:rPr>
              <a:t>висимость</a:t>
            </a:r>
            <a:r>
              <a:rPr lang="ru-RU" sz="2400" dirty="0" smtClean="0"/>
              <a:t>, т.е. видеть </a:t>
            </a:r>
            <a:r>
              <a:rPr lang="ru-RU" sz="2400" b="1" dirty="0" smtClean="0">
                <a:solidFill>
                  <a:srgbClr val="800000"/>
                </a:solidFill>
              </a:rPr>
              <a:t>за</a:t>
            </a:r>
            <a:r>
              <a:rPr lang="ru-RU" sz="2400" dirty="0" smtClean="0">
                <a:solidFill>
                  <a:srgbClr val="800000"/>
                </a:solidFill>
              </a:rPr>
              <a:t> </a:t>
            </a:r>
            <a:r>
              <a:rPr lang="ru-RU" sz="2400" dirty="0" smtClean="0"/>
              <a:t>другого. Иначе говоря, не видеть ценности собственной жизни, перестать жить собственной жизнью, не уметь ей радоваться; посвятить себя жизни других.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vel_i_kai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500042"/>
            <a:ext cx="2314140" cy="288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zb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04"/>
            <a:ext cx="3462056" cy="298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skiniya-pro.net/SKINIYA/PICTURE/Simage_8/slid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72132" y="3786190"/>
            <a:ext cx="3214710" cy="241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Documents and Settings\burtsevaev\Рабочий стол\full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29000"/>
            <a:ext cx="2286016" cy="3009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C:\Documents and Settings\burtsevaev\Рабочий стол\fullsize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561779"/>
            <a:ext cx="2624135" cy="272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характеризуется Каин в притче?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постепенно развивался грех в сердце Каина? К каким последствиям приводит Каина зависть?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Господь не принял жертву Каина? Видел ли Господь его духовное состояние?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наказание ниспослано Каину?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он не наказан смертью, а, наоборот, защищён от любых посягательств на свою жизнь?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786055"/>
          <a:ext cx="8572560" cy="3714778"/>
        </p:xfrm>
        <a:graphic>
          <a:graphicData uri="http://schemas.openxmlformats.org/drawingml/2006/table">
            <a:tbl>
              <a:tblPr/>
              <a:tblGrid>
                <a:gridCol w="2214578"/>
                <a:gridCol w="6357982"/>
              </a:tblGrid>
              <a:tr h="3747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вступление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тезис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скрепа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ru-RU" sz="19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овод </a:t>
                      </a:r>
                      <a:r>
                        <a:rPr lang="ru-RU" sz="19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аргумент-пример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скрепа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ru-RU" sz="19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овод </a:t>
                      </a:r>
                      <a:r>
                        <a:rPr lang="ru-RU" sz="19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аргумент-пример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скрепа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900" b="1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ывод</a:t>
                      </a:r>
                      <a:endParaRPr lang="ru-RU" sz="1900" b="1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571480"/>
            <a:ext cx="84296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Задание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заполните таблицу - помощницу: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Сформулируйте тезис, ответив на вопрос задания.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Какие аргументы вы привели бы в доказательство данного тезиса. Приведите доводы, подтверждающие вашу точку зрения.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Найдите в притче аргументы-примеры. Укажите №предложений.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 какому выводу мы приходим?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57165"/>
          <a:ext cx="8501122" cy="6083623"/>
        </p:xfrm>
        <a:graphic>
          <a:graphicData uri="http://schemas.openxmlformats.org/drawingml/2006/table">
            <a:tbl>
              <a:tblPr/>
              <a:tblGrid>
                <a:gridCol w="2474207"/>
                <a:gridCol w="6026915"/>
              </a:tblGrid>
              <a:tr h="32716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вступление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33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тезис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900">
                          <a:latin typeface="Times New Roman"/>
                          <a:ea typeface="Times New Roman"/>
                        </a:rPr>
                        <a:t>В основе убийства Каином своего брата лежит один из семи смертных грехов – зависть.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6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скрепа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66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довод </a:t>
                      </a:r>
                      <a:r>
                        <a:rPr lang="ru-RU" sz="19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Старший брат по характеру был злым и жестоким, и эти черты характера только подкрепляли (подпитывали) чувство зависти, которое разъедало Каина изнутри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08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аргумент-пример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предложение 6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6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скрепа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50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ru-RU" sz="19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овод </a:t>
                      </a:r>
                      <a:r>
                        <a:rPr lang="ru-RU" sz="19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Бог, видя, что Каин приносит «жертву без любви и страха» не принимает её. И это ещё больше разожгло зависть в душе старшего брата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аргумент-пример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предложения 7-8</a:t>
                      </a:r>
                    </a:p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/>
                          <a:ea typeface="Times New Roman"/>
                        </a:rPr>
                        <a:t>скрепа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33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9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</a:rPr>
                        <a:t>ывод</a:t>
                      </a:r>
                      <a:endParaRPr lang="ru-RU" sz="1900" dirty="0">
                        <a:solidFill>
                          <a:srgbClr val="8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Times New Roman"/>
                          <a:ea typeface="Times New Roman"/>
                        </a:rPr>
                        <a:t>Таким образом, мы видим, что зависть толкает людей на страшные поступки, даже на убийство</a:t>
                      </a: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1) Закончите работу над сочинением-рассуждением. Напишите вступление и соедините скрепами части сочинения.</a:t>
            </a:r>
          </a:p>
          <a:p>
            <a:pPr>
              <a:buNone/>
            </a:pPr>
            <a:r>
              <a:rPr lang="ru-RU" dirty="0" smtClean="0"/>
              <a:t>2) В качестве вступления используйте: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 великого немецкого поэта И.Гёте: </a:t>
            </a:r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«Ненависть – активное чувство недовольства; зависть – пассивное. Нечего удивляться тому, что зависть быстро переходит в ненависть»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Оноре де Бальзака, французского писателя: </a:t>
            </a:r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«Зависть — один из наиболее действенных элементов ненависти»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цитату из Библии </a:t>
            </a:r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«Кроткое сердце – жизнь для тела, а зависть – гниль для костей»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97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42547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sz="4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 ГРУПП</a:t>
            </a:r>
            <a:endParaRPr lang="ru-RU" sz="4400" dirty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32656"/>
            <a:ext cx="7772400" cy="4392488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>
                <a:solidFill>
                  <a:srgbClr val="800000"/>
                </a:solidFill>
                <a:effectLst/>
                <a:latin typeface="Times New Roman"/>
                <a:ea typeface="Times New Roman"/>
              </a:rPr>
              <a:t>Исследование проблемы зависти. </a:t>
            </a:r>
            <a:br>
              <a:rPr lang="ru-RU" sz="4000" dirty="0">
                <a:solidFill>
                  <a:srgbClr val="800000"/>
                </a:solidFill>
                <a:effectLst/>
                <a:latin typeface="Times New Roman"/>
                <a:ea typeface="Times New Roman"/>
              </a:rPr>
            </a:br>
            <a:r>
              <a:rPr lang="ru-RU" sz="4000" dirty="0">
                <a:solidFill>
                  <a:srgbClr val="800000"/>
                </a:solidFill>
                <a:effectLst/>
                <a:latin typeface="Times New Roman"/>
                <a:ea typeface="Times New Roman"/>
              </a:rPr>
              <a:t>Подготовка к сочинению-рассуждению 15.3. </a:t>
            </a:r>
            <a:br>
              <a:rPr lang="ru-RU" sz="4000" dirty="0">
                <a:solidFill>
                  <a:srgbClr val="800000"/>
                </a:solidFill>
                <a:effectLst/>
                <a:latin typeface="Times New Roman"/>
                <a:ea typeface="Times New Roman"/>
              </a:rPr>
            </a:br>
            <a:r>
              <a:rPr lang="ru-RU" sz="3600" dirty="0">
                <a:effectLst/>
                <a:latin typeface="Times New Roman"/>
                <a:ea typeface="Times New Roman"/>
              </a:rPr>
              <a:t/>
            </a:r>
            <a:br>
              <a:rPr lang="ru-RU" sz="36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6083016" cy="936104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Бурцева Е.В., </a:t>
            </a:r>
            <a:endParaRPr lang="ru-RU" sz="18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учитель русского языка и литературы</a:t>
            </a:r>
            <a:r>
              <a:rPr lang="ru-RU" b="1" dirty="0" smtClean="0">
                <a:latin typeface="Times New Roman"/>
                <a:ea typeface="Times New Roman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МАОУ лицей № 8 г. Томск</a:t>
            </a:r>
            <a:endParaRPr lang="ru-RU" sz="18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049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3"/>
            <a:ext cx="7901014" cy="5357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 вышел на тропу войны,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Врага известно имя –</a:t>
            </a:r>
            <a:r>
              <a:rPr lang="ru-RU" sz="36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Ползёт по душам, мысли травит,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Переиначивает сны.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Друзья, погубленные ей,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 приходя в себя, скончались…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празднует ночами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Победы подлости своей.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3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А.Розенбаум</a:t>
            </a:r>
            <a:endParaRPr lang="ru-RU" sz="3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urtsevaev\Рабочий стол\medus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3286148" cy="271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burtsevaev\Рабочий стол\512x512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348656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burtsevaev\Рабочий стол\65efbdb64532ff13d1e2cdbd041d255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891" b="14671"/>
          <a:stretch>
            <a:fillRect/>
          </a:stretch>
        </p:blipFill>
        <p:spPr bwMode="auto">
          <a:xfrm>
            <a:off x="428596" y="428604"/>
            <a:ext cx="2400000" cy="2286016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000496" y="3698234"/>
            <a:ext cx="4643470" cy="19236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Зел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sz="17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  <a:hlinkClick r:id="rId5" tooltip="Древнегреческий язык"/>
              </a:rPr>
              <a:t>др.-греч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  <a:hlinkClick r:id="rId5" tooltip="Древнегреческий язык"/>
              </a:rPr>
              <a:t>.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Ζ</a:t>
            </a:r>
            <a:r>
              <a:rPr kumimoji="0" lang="ru-RU" sz="17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</a:rPr>
              <a:t>ῆ</a:t>
            </a:r>
            <a:r>
              <a:rPr kumimoji="0" lang="ru-RU" sz="17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λος 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«соперничество», «ревность», «зависть») - в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  <a:hlinkClick r:id="rId6" tooltip="Древнегреческая мифология"/>
              </a:rPr>
              <a:t>древнегреческой мифологии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- божество соперничества, дочь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  <a:hlinkClick r:id="rId7" tooltip="Титаны"/>
              </a:rPr>
              <a:t>титана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  <a:hlinkClick r:id="rId8" tooltip="Паллант (титан)"/>
              </a:rPr>
              <a:t>Палланта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богини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  <a:hlinkClick r:id="rId9" tooltip="Стикс"/>
              </a:rPr>
              <a:t>Стикс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сестра 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  <a:hlinkClick r:id="rId10" tooltip="Ника (мифология)"/>
              </a:rPr>
              <a:t>Ники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Союзница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  <a:hlinkClick r:id="rId11" tooltip="Зевс"/>
              </a:rPr>
              <a:t>Зевса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  <a:hlinkClick r:id="rId12" tooltip="Титаномахия"/>
              </a:rPr>
              <a:t>борьбе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ndale Sans UI"/>
              </a:rPr>
              <a:t> </a:t>
            </a:r>
            <a:r>
              <a:rPr kumimoji="0" lang="ru-RU" sz="17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титанами. Является воплощением зависти и соперничества.</a:t>
            </a:r>
            <a:endParaRPr kumimoji="0" lang="ru-RU" sz="17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8429684" cy="57561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100" b="1" dirty="0" smtClean="0">
                <a:solidFill>
                  <a:srgbClr val="800000"/>
                </a:solidFill>
              </a:rPr>
              <a:t>РАБОТА В ГРУППАХ:</a:t>
            </a:r>
          </a:p>
          <a:p>
            <a:pPr algn="ctr">
              <a:buNone/>
            </a:pPr>
            <a:endParaRPr lang="ru-RU" sz="2600" b="1" dirty="0" smtClean="0">
              <a:solidFill>
                <a:srgbClr val="0000FF"/>
              </a:solidFill>
            </a:endParaRPr>
          </a:p>
          <a:p>
            <a:pPr marL="514350" indent="-514350">
              <a:buAutoNum type="arabicPeriod"/>
            </a:pPr>
            <a:r>
              <a:rPr lang="ru-RU" sz="2600" dirty="0" smtClean="0"/>
              <a:t>Выписать определение понятия «зависть» из толковых словарей.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sz="2600" dirty="0" smtClean="0"/>
              <a:t>Прочитайте высказывание Рене Декарта. Ответьте на вопросы: какого цвета, на ваш взгляд, зависть? Какой из предложенных цветов, по-вашему, ближе к истине? Докажите.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sz="2600" dirty="0" smtClean="0"/>
              <a:t>Прочитайте распечатанный материал из психологического словаря А.В. Петровского, М.Г. </a:t>
            </a:r>
            <a:r>
              <a:rPr lang="ru-RU" sz="2600" dirty="0" err="1" smtClean="0"/>
              <a:t>Ярошевского</a:t>
            </a:r>
            <a:r>
              <a:rPr lang="ru-RU" sz="2600" dirty="0" smtClean="0"/>
              <a:t>. Обобщите предложенный материал в виде схемы.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sz="2600" dirty="0" smtClean="0"/>
              <a:t>Прочитайте распечатанный материал (Зависть в психологии). Согласны ли вы, что есть черная и белая зависть, попробуйте охарактеризовать каждую из них, ответив на вопросы («Что такое чёрная (белая) зависть? Какие чувства она будит в человеке?») одним словом — именем существительным. Согласны ли вы, что белая зависть безобидна?</a:t>
            </a:r>
          </a:p>
          <a:p>
            <a:pPr marL="514350" indent="-514350">
              <a:buFont typeface="Wingdings 2"/>
              <a:buAutoNum type="arabicPeriod"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 </a:t>
            </a:r>
          </a:p>
          <a:p>
            <a:pPr marL="514350" indent="-514350">
              <a:buFont typeface="Wingdings 2"/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64333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sz="4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 ГРУПП.</a:t>
            </a:r>
            <a:br>
              <a:rPr lang="ru-RU" sz="4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Устное редактирование.</a:t>
            </a:r>
            <a:endParaRPr lang="ru-RU" sz="4400" dirty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358090"/>
            <a:ext cx="818388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8763" y="701740"/>
            <a:ext cx="800105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Зависть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свойство того, кто завидует, досада по чужом добре или благе; нежелание добра другому, а одному лишь себе. Лихоманка да зависть – Иродовы сёстры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 algn="r"/>
            <a:r>
              <a:rPr lang="ru-RU" sz="32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(В.И. Даль. Толковый словарь живого великорусского языка)</a:t>
            </a:r>
            <a:endParaRPr lang="ru-RU" sz="3200" i="1" dirty="0" smtClean="0">
              <a:solidFill>
                <a:srgbClr val="800000"/>
              </a:solidFill>
            </a:endParaRPr>
          </a:p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Зависть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чувство досады, вызванное благополучием, успехом другого.</a:t>
            </a:r>
          </a:p>
          <a:p>
            <a:pPr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 err="1" smtClean="0">
                <a:latin typeface="Times New Roman"/>
                <a:ea typeface="Times New Roman"/>
              </a:rPr>
              <a:t>С.Ожегова</a:t>
            </a:r>
            <a:r>
              <a:rPr lang="ru-RU" sz="3200" i="1" dirty="0" smtClean="0">
                <a:latin typeface="Times New Roman"/>
                <a:ea typeface="Times New Roman"/>
              </a:rPr>
              <a:t>. Толковый словарь)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414537" y="1516543"/>
            <a:ext cx="24005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ru-RU" sz="4400" b="1" dirty="0">
                <a:solidFill>
                  <a:srgbClr val="800000"/>
                </a:solidFill>
                <a:latin typeface="Arial" charset="0"/>
              </a:rPr>
              <a:t>зависть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42910" y="2982615"/>
            <a:ext cx="8321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2000" b="1" dirty="0">
                <a:latin typeface="Arial" charset="0"/>
              </a:rPr>
              <a:t>нежелание </a:t>
            </a:r>
            <a:r>
              <a:rPr lang="ru-RU" sz="2000" b="1" dirty="0" smtClean="0">
                <a:latin typeface="Arial" charset="0"/>
              </a:rPr>
              <a:t>добра	чувство </a:t>
            </a:r>
            <a:r>
              <a:rPr lang="ru-RU" sz="2000" b="1" dirty="0">
                <a:latin typeface="Arial" charset="0"/>
              </a:rPr>
              <a:t>досады</a:t>
            </a:r>
            <a:r>
              <a:rPr lang="ru-RU" sz="2000" b="1" dirty="0" smtClean="0">
                <a:latin typeface="Arial" charset="0"/>
              </a:rPr>
              <a:t>,	 разрушение</a:t>
            </a:r>
            <a:r>
              <a:rPr lang="ru-RU" sz="2000" b="1" dirty="0">
                <a:latin typeface="Arial" charset="0"/>
              </a:rPr>
              <a:t>, </a:t>
            </a:r>
          </a:p>
          <a:p>
            <a:pPr eaLnBrk="1" hangingPunct="1"/>
            <a:r>
              <a:rPr lang="ru-RU" sz="2000" b="1" dirty="0">
                <a:latin typeface="Arial" charset="0"/>
              </a:rPr>
              <a:t>другому, а одному </a:t>
            </a:r>
            <a:r>
              <a:rPr lang="ru-RU" sz="2000" b="1" dirty="0" smtClean="0">
                <a:latin typeface="Arial" charset="0"/>
              </a:rPr>
              <a:t>	раздражения,		 устранение  </a:t>
            </a:r>
            <a:endParaRPr lang="ru-RU" sz="2000" b="1" dirty="0">
              <a:latin typeface="Arial" charset="0"/>
            </a:endParaRPr>
          </a:p>
          <a:p>
            <a:pPr eaLnBrk="1" hangingPunct="1"/>
            <a:r>
              <a:rPr lang="ru-RU" sz="2000" b="1" dirty="0" smtClean="0">
                <a:latin typeface="Arial" charset="0"/>
              </a:rPr>
              <a:t>лишь себе		злобы 			 предмета зависти</a:t>
            </a:r>
            <a:endParaRPr lang="ru-RU" sz="2000" b="1" dirty="0">
              <a:latin typeface="Arial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143108" y="2357430"/>
            <a:ext cx="1143008" cy="57150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214810" y="2643182"/>
            <a:ext cx="571504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86446" y="2285992"/>
            <a:ext cx="928694" cy="57150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858000"/>
            <a:ext cx="8183880" cy="5314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 fontScale="77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4000" b="1" dirty="0">
                <a:solidFill>
                  <a:srgbClr val="800000"/>
                </a:solidFill>
                <a:latin typeface="Times New Roman"/>
                <a:ea typeface="Times New Roman"/>
              </a:rPr>
              <a:t>Какой из предложенных цветов, по-вашему, ближе к истине? Докажите.</a:t>
            </a:r>
          </a:p>
          <a:p>
            <a:pPr indent="0" algn="just">
              <a:spcAft>
                <a:spcPts val="0"/>
              </a:spcAft>
              <a:buNone/>
            </a:pPr>
            <a:endParaRPr lang="ru-RU" sz="40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0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Еще </a:t>
            </a:r>
            <a:r>
              <a:rPr lang="ru-RU" sz="4000" i="1" dirty="0">
                <a:solidFill>
                  <a:srgbClr val="000000"/>
                </a:solidFill>
                <a:latin typeface="Times New Roman"/>
                <a:ea typeface="Times New Roman"/>
              </a:rPr>
              <a:t>Рене Декарт отмечал, что у завистника меняется даже цвет лица: он обычно бывает свинцовым, “то есть смешанный из желтого с черным, точно цвет крови мертвеца, поэтому зависть по-латыни носит название </a:t>
            </a:r>
            <a:r>
              <a:rPr lang="ru-RU" sz="4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livor</a:t>
            </a:r>
            <a:r>
              <a:rPr lang="ru-RU" sz="4000" i="1" dirty="0">
                <a:solidFill>
                  <a:srgbClr val="000000"/>
                </a:solidFill>
                <a:latin typeface="Times New Roman"/>
                <a:ea typeface="Times New Roman"/>
              </a:rPr>
              <a:t>, то есть синева”. В народе выделяют черную и белую зависть, в одной из детских сказок мне встретился персонаж, который пожелтел от зависти и умер; говорят также: “позеленеть от зависти”, а в Китае зависть называют “болезнью красных глаз”.</a:t>
            </a:r>
            <a:endParaRPr lang="ru-RU" sz="4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670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928670"/>
          <a:ext cx="8072494" cy="4714907"/>
        </p:xfrm>
        <a:graphic>
          <a:graphicData uri="http://schemas.openxmlformats.org/drawingml/2006/table">
            <a:tbl>
              <a:tblPr/>
              <a:tblGrid>
                <a:gridCol w="2928958"/>
                <a:gridCol w="5143536"/>
              </a:tblGrid>
              <a:tr h="63178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чёрная зависть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белая зависть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63178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 Злоба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3505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 Стимул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63178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2. Ненависть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3505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2. Совершенствование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63178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3. Неудача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3505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3. Удача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63178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4. Досада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3505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4. Успех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92420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5. Обида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3505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5. Соревнование: желание сделать (стать) лучше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63178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6. Регресс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3505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Прогресс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211</TotalTime>
  <Words>807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РЕЗУЛЬТАТЫ  РАБОТЫ ГРУПП. Устное редактирование.</vt:lpstr>
      <vt:lpstr>Слайд 6</vt:lpstr>
      <vt:lpstr>зависть</vt:lpstr>
      <vt:lpstr>Слайд 8</vt:lpstr>
      <vt:lpstr>Слайд 9</vt:lpstr>
      <vt:lpstr>Зависть - чувство досады, вызванное благополучием, успехом другого.  Зависеть - находиться в зависимости.  Зависимость - подчинение чужой воле при отсутствии самостоятельности. Значения схожи: зависимость от кого-то или чего-то. </vt:lpstr>
      <vt:lpstr>Слайд 11</vt:lpstr>
      <vt:lpstr>Слайд 12</vt:lpstr>
      <vt:lpstr>Слайд 13</vt:lpstr>
      <vt:lpstr>Слайд 14</vt:lpstr>
      <vt:lpstr>Слайд 15</vt:lpstr>
      <vt:lpstr>РЕЗУЛЬТАТЫ  РАБОТЫ ГРУПП</vt:lpstr>
      <vt:lpstr>Исследование проблемы зависти.  Подготовка к сочинению-рассуждению 15.3.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проблемы зависти.  Подготовка к сочинению-рассуждению на основе интерпретации христианской притчи «Каин и Авель»</dc:title>
  <cp:lastModifiedBy>Дом</cp:lastModifiedBy>
  <cp:revision>40</cp:revision>
  <dcterms:modified xsi:type="dcterms:W3CDTF">2018-11-05T16:05:35Z</dcterms:modified>
</cp:coreProperties>
</file>