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8" r:id="rId3"/>
    <p:sldId id="271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5" r:id="rId14"/>
    <p:sldId id="267" r:id="rId15"/>
    <p:sldId id="270" r:id="rId16"/>
    <p:sldId id="268" r:id="rId17"/>
    <p:sldId id="275" r:id="rId18"/>
    <p:sldId id="276" r:id="rId19"/>
    <p:sldId id="277" r:id="rId20"/>
    <p:sldId id="272" r:id="rId21"/>
    <p:sldId id="273" r:id="rId22"/>
    <p:sldId id="274" r:id="rId23"/>
    <p:sldId id="26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103" autoAdjust="0"/>
    <p:restoredTop sz="94660"/>
  </p:normalViewPr>
  <p:slideViewPr>
    <p:cSldViewPr>
      <p:cViewPr>
        <p:scale>
          <a:sx n="86" d="100"/>
          <a:sy n="86" d="100"/>
        </p:scale>
        <p:origin x="-1426" y="-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6AB66-57FE-4437-BA5A-5B9A4D325859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2891A-D8D9-4506-ADC9-0004DE8EAC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2891A-D8D9-4506-ADC9-0004DE8EAC5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ав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2891A-D8D9-4506-ADC9-0004DE8EAC54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Microsoft_Office_PowerPoint1.sld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datai/pedagogika/Domashnee-zadanie/0018-001-Kak-reshat-problemu-kontrolja-i-otsenki-domashnego-zadanij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0"/>
            <a:ext cx="7772400" cy="1470025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МУНИЦИПАЛЬНОЕ АВТОНОМНОЕ ОБЩЕОБРАЗОВАТЕЛЬНОЕ УЧРЕЖДЕНИЕ </a:t>
            </a:r>
            <a:br>
              <a:rPr lang="ru-RU" sz="1400" dirty="0" smtClean="0"/>
            </a:br>
            <a:r>
              <a:rPr lang="ru-RU" sz="1400" dirty="0" smtClean="0"/>
              <a:t>СРЕДНЯЯ ОБЩЕОБРАЗОВАТЕЛЬНАЯ ШКОЛА №37 г.ТОМСКА</a:t>
            </a:r>
            <a:endParaRPr lang="ru-RU" sz="14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571604" y="1857364"/>
            <a:ext cx="6400800" cy="182403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Формирование читательской компетенции обучающихся при знакомстве с поэтами родного края.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( </a:t>
            </a:r>
            <a:r>
              <a:rPr lang="ru-RU" dirty="0" smtClean="0">
                <a:solidFill>
                  <a:schemeClr val="tx1"/>
                </a:solidFill>
              </a:rPr>
              <a:t>из опыта работы Клуба любителей поэзии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388" y="4786322"/>
            <a:ext cx="2428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Вельдяева Т.Ю</a:t>
            </a:r>
            <a:r>
              <a:rPr lang="ru-RU" dirty="0" smtClean="0"/>
              <a:t>.,</a:t>
            </a:r>
            <a:endParaRPr lang="ru-RU" dirty="0" smtClean="0"/>
          </a:p>
          <a:p>
            <a:pPr algn="r"/>
            <a:r>
              <a:rPr lang="ru-RU" dirty="0" smtClean="0"/>
              <a:t>учитель </a:t>
            </a:r>
            <a:r>
              <a:rPr lang="ru-RU" dirty="0" smtClean="0"/>
              <a:t>русского языка и литературы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857620" y="6211669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Томск </a:t>
            </a:r>
          </a:p>
          <a:p>
            <a:r>
              <a:rPr lang="ru-RU" dirty="0" smtClean="0"/>
              <a:t>август </a:t>
            </a:r>
            <a:r>
              <a:rPr lang="ru-RU" dirty="0" smtClean="0"/>
              <a:t>2019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6227985f8034388e2a04f1b136856a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Segoe Script" pitchFamily="34" charset="0"/>
              </a:rPr>
              <a:t>Четвертое заседание «А это оттепель…» посвящено поэтам-шестидесятникам</a:t>
            </a:r>
            <a:endParaRPr lang="ru-RU" dirty="0">
              <a:latin typeface="Segoe Script" pitchFamily="34" charset="0"/>
            </a:endParaRPr>
          </a:p>
        </p:txBody>
      </p:sp>
      <p:pic>
        <p:nvPicPr>
          <p:cNvPr id="20481" name="Picture 1" descr="E:\поэты шестидесятники\P_20161117_163112_1_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785950"/>
            <a:ext cx="2853028" cy="5072050"/>
          </a:xfrm>
          <a:prstGeom prst="rect">
            <a:avLst/>
          </a:prstGeom>
          <a:noFill/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571472" y="1857364"/>
            <a:ext cx="4357686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17 ноября в МАОУ СОШ №37 в рамках муниципальной сетевой площадки прошло </a:t>
            </a:r>
            <a:r>
              <a:rPr lang="ru-RU" sz="2000" dirty="0" smtClean="0">
                <a:ea typeface="Calibri" pitchFamily="34" charset="0"/>
                <a:cs typeface="Times New Roman" pitchFamily="18" charset="0"/>
              </a:rPr>
              <a:t>четвертое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заседание Клуба любителей поэзии, посвященное поэтам- шестидесятникам «А это оттепель». На мероприятии присутствовали обучающиеся из школ: №25, №19, №26. На заседании Клуба ребята узнали о поэтах периода оттепели, делились впечатлениями об их творчестве, читали стихи. Заседание прошло интересно и познавательно. Все выступающие получили сертификаты.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6227985f8034388e2a04f1b136856ab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68412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Segoe Script" pitchFamily="34" charset="0"/>
              </a:rPr>
              <a:t>Пятое заседание «Времена года: Томск глазами поэтов и писателей»</a:t>
            </a:r>
            <a:endParaRPr lang="ru-RU" sz="3200" dirty="0">
              <a:latin typeface="Segoe Script" pitchFamily="34" charset="0"/>
            </a:endParaRPr>
          </a:p>
        </p:txBody>
      </p:sp>
      <p:pic>
        <p:nvPicPr>
          <p:cNvPr id="19457" name="Picture 1" descr="C:\Users\User\Desktop\71752b8474a5f88cf96c03b710be04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857364"/>
            <a:ext cx="7215238" cy="481016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1285860"/>
            <a:ext cx="9144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Заседание прошло в доме Искусств имени Шишкова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6227985f8034388e2a04f1b136856a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142852"/>
            <a:ext cx="82153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На заседании присутствовали томские поэты: </a:t>
            </a:r>
            <a:r>
              <a:rPr lang="ru-RU" sz="2400" dirty="0" err="1" smtClean="0"/>
              <a:t>Скарлыгин</a:t>
            </a:r>
            <a:r>
              <a:rPr lang="ru-RU" sz="2400" dirty="0" smtClean="0"/>
              <a:t> Н.К., Крюков В. М., </a:t>
            </a:r>
            <a:r>
              <a:rPr lang="ru-RU" sz="2400" dirty="0" err="1" smtClean="0"/>
              <a:t>Хоничев</a:t>
            </a:r>
            <a:r>
              <a:rPr lang="ru-RU" sz="2400" dirty="0" smtClean="0"/>
              <a:t> Н. В. Заседание прошло в форме пресс – конференции, где поэты рассказывали о своем творчестве, о литературной судьбе, связанной с родным городом. Ребята задавали самые неожиданные вопросы, что особенно понравилось гостям. Также на заседании состоялся диалог с томским художником </a:t>
            </a:r>
            <a:r>
              <a:rPr lang="ru-RU" sz="2400" dirty="0" err="1" smtClean="0"/>
              <a:t>Вагиным</a:t>
            </a:r>
            <a:r>
              <a:rPr lang="ru-RU" sz="2400" dirty="0" smtClean="0"/>
              <a:t> Н.Н., где ребятам запомнились полотна на тему «Времена года» .</a:t>
            </a:r>
            <a:endParaRPr lang="ru-RU" sz="2400" dirty="0"/>
          </a:p>
        </p:txBody>
      </p:sp>
      <p:pic>
        <p:nvPicPr>
          <p:cNvPr id="25603" name="Picture 3" descr="C:\Users\User\Desktop\_avatar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643314"/>
            <a:ext cx="2928958" cy="2928958"/>
          </a:xfrm>
          <a:prstGeom prst="rect">
            <a:avLst/>
          </a:prstGeom>
          <a:noFill/>
        </p:spPr>
      </p:pic>
      <p:pic>
        <p:nvPicPr>
          <p:cNvPr id="25606" name="Picture 6" descr="C:\Users\User\Desktop\78698-394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470164"/>
            <a:ext cx="2286016" cy="33878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6227985f8034388e2a04f1b136856a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36841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Segoe Script" pitchFamily="34" charset="0"/>
              </a:rPr>
              <a:t>Шестое заседание «Экология души: портреты доверия в русской поэзии»</a:t>
            </a:r>
            <a:endParaRPr lang="ru-RU" dirty="0">
              <a:latin typeface="Segoe Script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332037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E:\Конференция Август\ывы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936148"/>
            <a:ext cx="2966268" cy="4921852"/>
          </a:xfrm>
          <a:prstGeom prst="rect">
            <a:avLst/>
          </a:prstGeom>
          <a:noFill/>
        </p:spPr>
      </p:pic>
      <p:pic>
        <p:nvPicPr>
          <p:cNvPr id="1027" name="Picture 3" descr="E:\Конференция Август\ыф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917233"/>
            <a:ext cx="2928958" cy="49407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6227985f8034388e2a04f1b136856a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pic>
        <p:nvPicPr>
          <p:cNvPr id="2050" name="Picture 2" descr="E:\Конференция Август\рис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4500562" cy="3144558"/>
          </a:xfrm>
          <a:prstGeom prst="rect">
            <a:avLst/>
          </a:prstGeom>
          <a:noFill/>
        </p:spPr>
      </p:pic>
      <p:pic>
        <p:nvPicPr>
          <p:cNvPr id="2051" name="Picture 3" descr="E:\Конференция Август\рис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357562"/>
            <a:ext cx="5214942" cy="3686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6227985f8034388e2a04f1b136856a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215214"/>
          </a:xfrm>
          <a:prstGeom prst="rect">
            <a:avLst/>
          </a:prstGeom>
          <a:noFill/>
        </p:spPr>
      </p:pic>
      <p:pic>
        <p:nvPicPr>
          <p:cNvPr id="8" name="Рисунок 7" descr="P_20170511_141527_1_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42852"/>
            <a:ext cx="3857625" cy="6572272"/>
          </a:xfrm>
          <a:prstGeom prst="rect">
            <a:avLst/>
          </a:prstGeom>
        </p:spPr>
      </p:pic>
      <p:pic>
        <p:nvPicPr>
          <p:cNvPr id="9" name="Рисунок 8" descr="P_20170511_141802_1_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142852"/>
            <a:ext cx="3857625" cy="6572296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6227985f8034388e2a04f1b136856a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pic>
        <p:nvPicPr>
          <p:cNvPr id="3074" name="Picture 2" descr="E:\Конференция Август\рис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796986"/>
            <a:ext cx="4368114" cy="3061014"/>
          </a:xfrm>
          <a:prstGeom prst="rect">
            <a:avLst/>
          </a:prstGeom>
          <a:noFill/>
        </p:spPr>
      </p:pic>
      <p:pic>
        <p:nvPicPr>
          <p:cNvPr id="3075" name="Picture 3" descr="E:\Конференция Август\рис  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57166"/>
            <a:ext cx="4672059" cy="33356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10" descr="20181025_1437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4" name="Picture 3" descr="C:\Users\User\Desktop\6227985f8034388e2a04f1b136856ab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28596" y="357166"/>
            <a:ext cx="84296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Одно из заседаний было проведено в библиотеке «Северная», куда приехали поэты Сибири: из </a:t>
            </a:r>
            <a:r>
              <a:rPr lang="ru-RU" sz="2800" dirty="0" err="1" smtClean="0"/>
              <a:t>Кемерова</a:t>
            </a:r>
            <a:r>
              <a:rPr lang="ru-RU" sz="2800" dirty="0" smtClean="0"/>
              <a:t>, Омска, Новосибирска и Томска, ребята слушали стихи, посетили Мастер – </a:t>
            </a:r>
            <a:r>
              <a:rPr lang="ru-RU" sz="2800" dirty="0" err="1" smtClean="0"/>
              <a:t>классы,пообщались</a:t>
            </a:r>
            <a:r>
              <a:rPr lang="ru-RU" sz="2800" dirty="0" smtClean="0"/>
              <a:t>, узнали о современной поэзии родного края.</a:t>
            </a:r>
          </a:p>
          <a:p>
            <a:endParaRPr lang="ru-RU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571744"/>
            <a:ext cx="337544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 descr="ÐÐ°ÑÑÐ¸Ð½ÐºÐ¸ Ð¿Ð¾ Ð·Ð°Ð¿ÑÐ¾ÑÑ ÑÐ¾Ð¼ÑÐºÐ¸Ðµ Ð¿Ð¾ÑÑÑ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874736"/>
            <a:ext cx="4130673" cy="2983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10" descr="20181025_1437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4" name="Picture 3" descr="C:\Users\User\Desktop\6227985f8034388e2a04f1b136856ab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7158" y="2786058"/>
            <a:ext cx="47863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 Копыта цокали и дождичек сипел,</a:t>
            </a:r>
            <a:br>
              <a:rPr lang="ru-RU" dirty="0" smtClean="0"/>
            </a:br>
            <a:r>
              <a:rPr lang="ru-RU" dirty="0" smtClean="0"/>
              <a:t>В колдобины колеса попадали,</a:t>
            </a:r>
            <a:br>
              <a:rPr lang="ru-RU" dirty="0" smtClean="0"/>
            </a:br>
            <a:r>
              <a:rPr lang="ru-RU" dirty="0" smtClean="0"/>
              <a:t>Ах, только бы извозчик  наш успел,</a:t>
            </a:r>
            <a:br>
              <a:rPr lang="ru-RU" dirty="0" smtClean="0"/>
            </a:br>
            <a:r>
              <a:rPr lang="ru-RU" dirty="0" smtClean="0"/>
              <a:t>Ах, только бы домой не опоздали!</a:t>
            </a:r>
            <a:br>
              <a:rPr lang="ru-RU" dirty="0" smtClean="0"/>
            </a:br>
            <a:r>
              <a:rPr lang="ru-RU" dirty="0" smtClean="0"/>
              <a:t>Мы гулко миновали старый мост</a:t>
            </a:r>
            <a:br>
              <a:rPr lang="ru-RU" dirty="0" smtClean="0"/>
            </a:br>
            <a:r>
              <a:rPr lang="ru-RU" dirty="0" smtClean="0"/>
              <a:t>И мама успокаивала:</a:t>
            </a:r>
            <a:br>
              <a:rPr lang="ru-RU" dirty="0" smtClean="0"/>
            </a:br>
            <a:r>
              <a:rPr lang="ru-RU" dirty="0" smtClean="0"/>
              <a:t>- Боже!</a:t>
            </a:r>
            <a:br>
              <a:rPr lang="ru-RU" dirty="0" smtClean="0"/>
            </a:br>
            <a:r>
              <a:rPr lang="ru-RU" dirty="0" smtClean="0"/>
              <a:t>Дом не уйдет, он навек в землю врос...</a:t>
            </a:r>
            <a:br>
              <a:rPr lang="ru-RU" dirty="0" smtClean="0"/>
            </a:br>
            <a:r>
              <a:rPr lang="ru-RU" dirty="0" smtClean="0"/>
              <a:t>А дом ушел.</a:t>
            </a:r>
            <a:br>
              <a:rPr lang="ru-RU" dirty="0" smtClean="0"/>
            </a:br>
            <a:r>
              <a:rPr lang="ru-RU" dirty="0" smtClean="0"/>
              <a:t>Но это было позже</a:t>
            </a:r>
            <a:r>
              <a:rPr lang="ru-RU" dirty="0" smtClean="0"/>
              <a:t>.</a:t>
            </a:r>
          </a:p>
          <a:p>
            <a:pPr algn="r"/>
            <a:r>
              <a:rPr lang="ru-RU" dirty="0" smtClean="0"/>
              <a:t>Борис </a:t>
            </a:r>
            <a:r>
              <a:rPr lang="ru-RU" dirty="0" err="1" smtClean="0"/>
              <a:t>Климычев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85918" y="4429132"/>
            <a:ext cx="735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571604" y="4643446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928662" y="285728"/>
            <a:ext cx="735811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16 марта этого года заседание Клуба проходило в форме литературной игры «Живой язык природы в стихотворениях томских поэтов».ребята работали со словом, </a:t>
            </a:r>
            <a:r>
              <a:rPr lang="ru-RU" sz="2000" dirty="0" err="1" smtClean="0"/>
              <a:t>образами,ритмом</a:t>
            </a:r>
            <a:r>
              <a:rPr lang="ru-RU" sz="2000" dirty="0" smtClean="0"/>
              <a:t>, тропами .Многому научились, приобщились к осознанному чтению.</a:t>
            </a:r>
          </a:p>
          <a:p>
            <a:endParaRPr lang="ru-RU" dirty="0"/>
          </a:p>
        </p:txBody>
      </p:sp>
      <p:pic>
        <p:nvPicPr>
          <p:cNvPr id="36870" name="Picture 6" descr="C:\Users\User\Desktop\клуб 25.10.18\20181025_1442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857364"/>
            <a:ext cx="3589759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10" descr="20181025_1437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4" name="Picture 3" descr="C:\Users\User\Desktop\6227985f8034388e2a04f1b136856ab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7158" y="2786058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571604" y="4643446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000100" y="357166"/>
            <a:ext cx="77867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прошедшем учебном году заседание «Поэзия и театр» было посвящено году театра. На этом заседании ребята познакомились с историей создания томских театров, театральным </a:t>
            </a:r>
            <a:r>
              <a:rPr lang="ru-RU" sz="2400" dirty="0" err="1" smtClean="0"/>
              <a:t>закулисьем</a:t>
            </a:r>
            <a:r>
              <a:rPr lang="ru-RU" sz="2400" dirty="0" smtClean="0"/>
              <a:t>, попробовали себя в актерском мастерстве. Все это позволило  ребятам приобщиться к истории  и культуре театрального Томска.</a:t>
            </a:r>
          </a:p>
          <a:p>
            <a:endParaRPr lang="ru-RU" dirty="0"/>
          </a:p>
        </p:txBody>
      </p:sp>
      <p:pic>
        <p:nvPicPr>
          <p:cNvPr id="16" name="Picture 2" descr="http://tuz-tomsk.ru/uploads/page/797cb3de1f282564ca40b67ee00296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714620"/>
            <a:ext cx="7500990" cy="42912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datai/pedagogika/Domashnee-zadanie/0018-001-Kak-reshat-problemu-kontrolja-i-otsenki-domashnego-zadanij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0"/>
            <a:ext cx="7772400" cy="1470025"/>
          </a:xfrm>
        </p:spPr>
        <p:txBody>
          <a:bodyPr>
            <a:normAutofit/>
          </a:bodyPr>
          <a:lstStyle/>
          <a:p>
            <a:endParaRPr lang="ru-RU" sz="14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571604" y="1857364"/>
            <a:ext cx="6400800" cy="1824038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38914" name="Picture 2" descr="C:\Users\User\Desktop\Новый точечный рисунок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036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6227985f8034388e2a04f1b136856a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785918" y="500042"/>
            <a:ext cx="6044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/>
              <a:t>РЕЗУЛЬТАТИВНОСТЬ</a:t>
            </a:r>
            <a:endParaRPr lang="ru-RU" sz="5400" dirty="0"/>
          </a:p>
        </p:txBody>
      </p:sp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500150"/>
            <a:ext cx="7643866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6227985f8034388e2a04f1b136856ab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142843" y="214289"/>
          <a:ext cx="8358247" cy="6265383"/>
        </p:xfrm>
        <a:graphic>
          <a:graphicData uri="http://schemas.openxmlformats.org/presentationml/2006/ole">
            <p:oleObj spid="_x0000_s1025" name="Слайд" r:id="rId4" imgW="4568900" imgH="3425883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6227985f8034388e2a04f1b136856a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 descr="C:\фото\школа клуб\дети\20170406_160346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o="urn:schemas-microsoft-com:office:office" xmlns:m="http://schemas.openxmlformats.org/officeDocument/2006/math" xmlns:v="urn:schemas-microsoft-com:vml" xmlns:wp="http://schemas.openxmlformats.org/drawingml/2006/wordprocessingDrawing" xmlns:w10="urn:schemas-microsoft-com:office:word" xmlns:w="http://schemas.openxmlformats.org/wordprocessingml/2006/main" xmlns:wne="http://schemas.microsoft.com/office/word/2006/wordml" xmlns:a14="http://schemas.microsoft.com/office/drawing/2010/main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42844" y="285728"/>
            <a:ext cx="5286412" cy="4857784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o="urn:schemas-microsoft-com:office:office" xmlns:m="http://schemas.openxmlformats.org/officeDocument/2006/math" xmlns:v="urn:schemas-microsoft-com:vml" xmlns:wp="http://schemas.openxmlformats.org/drawingml/2006/wordprocessingDrawing" xmlns:w10="urn:schemas-microsoft-com:office:word" xmlns:w="http://schemas.openxmlformats.org/wordprocessingml/2006/main" xmlns:wne="http://schemas.microsoft.com/office/word/2006/wordml" xmlns:a14="http://schemas.microsoft.com/office/drawing/2010/main" xmlns="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фото\с телефона\1463435795377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o="urn:schemas-microsoft-com:office:office" xmlns:m="http://schemas.openxmlformats.org/officeDocument/2006/math" xmlns:v="urn:schemas-microsoft-com:vml" xmlns:wp="http://schemas.openxmlformats.org/drawingml/2006/wordprocessingDrawing" xmlns:w10="urn:schemas-microsoft-com:office:word" xmlns:w="http://schemas.openxmlformats.org/wordprocessingml/2006/main" xmlns:wne="http://schemas.microsoft.com/office/word/2006/wordml" xmlns:a14="http://schemas.microsoft.com/office/drawing/2010/main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71964" y="3786190"/>
            <a:ext cx="4872036" cy="3319458"/>
          </a:xfrm>
          <a:prstGeom prst="rect">
            <a:avLst/>
          </a:prstGeom>
          <a:noFill/>
          <a:extLst>
            <a:ext uri="{909E8E84-426E-40DD-AFC4-6F175D3DCCD1}">
              <a14:hiddenFill xmlns:ve="http://schemas.openxmlformats.org/markup-compatibility/2006" xmlns:o="urn:schemas-microsoft-com:office:office" xmlns:m="http://schemas.openxmlformats.org/officeDocument/2006/math" xmlns:v="urn:schemas-microsoft-com:vml" xmlns:wp="http://schemas.openxmlformats.org/drawingml/2006/wordprocessingDrawing" xmlns:w10="urn:schemas-microsoft-com:office:word" xmlns:w="http://schemas.openxmlformats.org/wordprocessingml/2006/main" xmlns:wne="http://schemas.microsoft.com/office/word/2006/wordml" xmlns:a14="http://schemas.microsoft.com/office/drawing/2010/main" xmlns="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datai/pedagogika/Domashnee-zadanie/0018-001-Kak-reshat-problemu-kontrolja-i-otsenki-domashnego-zadanij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86058"/>
            <a:ext cx="8229600" cy="1143000"/>
          </a:xfrm>
        </p:spPr>
        <p:txBody>
          <a:bodyPr>
            <a:noAutofit/>
          </a:bodyPr>
          <a:lstStyle/>
          <a:p>
            <a:r>
              <a:rPr lang="ru-RU" sz="5400" dirty="0" smtClean="0">
                <a:latin typeface="Segoe Script" pitchFamily="34" charset="0"/>
              </a:rPr>
              <a:t>Спасибо за внимание!</a:t>
            </a:r>
            <a:endParaRPr lang="ru-RU" sz="5400" dirty="0"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datai/pedagogika/Domashnee-zadanie/0018-001-Kak-reshat-problemu-kontrolja-i-otsenki-domashnego-zadanij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2857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latin typeface="Segoe Script" pitchFamily="34" charset="0"/>
              </a:rPr>
              <a:t>Клуб любителей поэзии</a:t>
            </a:r>
            <a:endParaRPr lang="ru-RU" sz="6000" dirty="0">
              <a:latin typeface="Segoe Script" pitchFamily="34" charset="0"/>
            </a:endParaRPr>
          </a:p>
        </p:txBody>
      </p:sp>
      <p:pic>
        <p:nvPicPr>
          <p:cNvPr id="5" name="Picture 1" descr="E:\поэты шестидесятники\P_20161117_163140_1_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988840"/>
            <a:ext cx="7405740" cy="4165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ser\Desktop\ink-feather-i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dirty="0" smtClean="0">
                <a:latin typeface="Segoe Script" pitchFamily="34" charset="0"/>
              </a:rPr>
              <a:t>Положение</a:t>
            </a:r>
            <a:endParaRPr lang="ru-RU" sz="6000" dirty="0">
              <a:latin typeface="Segoe Script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28670"/>
            <a:ext cx="7143768" cy="592933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1900" dirty="0" smtClean="0"/>
              <a:t>		Клуб любителей поэзии инициирован МАОУ СОШ №37 г. Томска совместно с МАОУ ИМЦ г. Томска и Ассоциацией учителей русского языка и литературы Томской области.</a:t>
            </a:r>
          </a:p>
          <a:p>
            <a:pPr>
              <a:buNone/>
            </a:pPr>
            <a:endParaRPr lang="ru-RU" sz="1900" dirty="0" smtClean="0"/>
          </a:p>
          <a:p>
            <a:pPr>
              <a:buNone/>
            </a:pPr>
            <a:r>
              <a:rPr lang="ru-RU" sz="1900" dirty="0" smtClean="0"/>
              <a:t>		Программа клуба любителей поэзии является программой внеурочной деятельности, основанной на принципах сетевого взаимодействия ОУ и внешних организаций, и реализуется в рамках подготовки к переходу на ФГОС основного общего образования. </a:t>
            </a:r>
          </a:p>
          <a:p>
            <a:pPr>
              <a:buNone/>
            </a:pPr>
            <a:endParaRPr lang="ru-RU" sz="1900" dirty="0" smtClean="0"/>
          </a:p>
          <a:p>
            <a:pPr>
              <a:buNone/>
            </a:pPr>
            <a:r>
              <a:rPr lang="ru-RU" sz="1900" b="1" dirty="0" smtClean="0"/>
              <a:t>Цель – </a:t>
            </a:r>
            <a:r>
              <a:rPr lang="ru-RU" sz="1900" dirty="0" smtClean="0"/>
              <a:t>создание </a:t>
            </a:r>
            <a:r>
              <a:rPr lang="ru-RU" sz="1900" dirty="0" err="1" smtClean="0"/>
              <a:t>социокультурной</a:t>
            </a:r>
            <a:r>
              <a:rPr lang="ru-RU" sz="1900" dirty="0" smtClean="0"/>
              <a:t> среды для воспитания квалифицированного читателя с ценностным отношением к прекрасному, сформированным эстетическим вкусом.</a:t>
            </a:r>
          </a:p>
          <a:p>
            <a:pPr>
              <a:buNone/>
            </a:pPr>
            <a:endParaRPr lang="ru-RU" sz="1900" dirty="0" smtClean="0"/>
          </a:p>
          <a:p>
            <a:pPr>
              <a:buNone/>
            </a:pPr>
            <a:r>
              <a:rPr lang="ru-RU" sz="1900" b="1" dirty="0" smtClean="0"/>
              <a:t>Задачи:</a:t>
            </a:r>
            <a:endParaRPr lang="ru-RU" sz="1900" dirty="0" smtClean="0"/>
          </a:p>
          <a:p>
            <a:pPr lvl="0"/>
            <a:r>
              <a:rPr lang="ru-RU" sz="1900" dirty="0" smtClean="0"/>
              <a:t>формировать потребность в осмыслении поэтического текста;</a:t>
            </a:r>
          </a:p>
          <a:p>
            <a:pPr lvl="0"/>
            <a:r>
              <a:rPr lang="ru-RU" sz="1900" dirty="0" smtClean="0"/>
              <a:t>развивать способность навыков создания собственных поэтических текстов; </a:t>
            </a:r>
          </a:p>
          <a:p>
            <a:pPr lvl="0"/>
            <a:r>
              <a:rPr lang="ru-RU" sz="1900" dirty="0" smtClean="0"/>
              <a:t>популяризировать поэзию советских поэтов;</a:t>
            </a:r>
          </a:p>
          <a:p>
            <a:pPr lvl="0"/>
            <a:r>
              <a:rPr lang="ru-RU" sz="1900" dirty="0" smtClean="0"/>
              <a:t>развивать навыки художественного чтения;</a:t>
            </a:r>
          </a:p>
          <a:p>
            <a:pPr lvl="0"/>
            <a:r>
              <a:rPr lang="ru-RU" sz="1900" dirty="0" smtClean="0"/>
              <a:t>знакомить участников клуба с творчеством томских поэтов;</a:t>
            </a:r>
          </a:p>
          <a:p>
            <a:pPr lvl="0"/>
            <a:r>
              <a:rPr lang="ru-RU" sz="1900" dirty="0" smtClean="0"/>
              <a:t>привлекать к работе клуба  любителей поэзии.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ser\Desktop\1945-111024150034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00156"/>
            <a:ext cx="9144000" cy="78581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Segoe Script" pitchFamily="34" charset="0"/>
              </a:rPr>
              <a:t>В клуб вступают дети разных возрастов</a:t>
            </a:r>
            <a:endParaRPr lang="ru-RU" dirty="0">
              <a:latin typeface="Segoe Script" pitchFamily="34" charset="0"/>
            </a:endParaRPr>
          </a:p>
        </p:txBody>
      </p:sp>
      <p:pic>
        <p:nvPicPr>
          <p:cNvPr id="5122" name="Picture 2" descr="E:\Конференция Август\дет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428736"/>
            <a:ext cx="3104804" cy="5286388"/>
          </a:xfrm>
          <a:prstGeom prst="rect">
            <a:avLst/>
          </a:prstGeom>
          <a:noFill/>
        </p:spPr>
      </p:pic>
      <p:pic>
        <p:nvPicPr>
          <p:cNvPr id="5123" name="Picture 3" descr="E:\Конференция Август\дет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463690"/>
            <a:ext cx="2928613" cy="51800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User\Desktop\cand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058" y="3357562"/>
            <a:ext cx="4214842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Segoe Script" pitchFamily="34" charset="0"/>
              </a:rPr>
              <a:t>Прошло </a:t>
            </a:r>
            <a:r>
              <a:rPr lang="ru-RU" dirty="0" smtClean="0">
                <a:latin typeface="Segoe Script" pitchFamily="34" charset="0"/>
              </a:rPr>
              <a:t>12 </a:t>
            </a:r>
            <a:r>
              <a:rPr lang="ru-RU" dirty="0" smtClean="0">
                <a:latin typeface="Segoe Script" pitchFamily="34" charset="0"/>
              </a:rPr>
              <a:t>заседаний клуба любителей поэзии</a:t>
            </a:r>
            <a:endParaRPr lang="ru-RU" dirty="0"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User\Desktop\6227985f8034388e2a04f1b136856a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03" y="0"/>
            <a:ext cx="9113594" cy="72152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58272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Segoe Script" pitchFamily="34" charset="0"/>
              </a:rPr>
              <a:t>Первое заседание посвящено 120-летию со  дня рождения С.А.Есенина</a:t>
            </a:r>
            <a:endParaRPr lang="ru-RU" dirty="0">
              <a:latin typeface="Segoe Script" pitchFamily="34" charset="0"/>
            </a:endParaRPr>
          </a:p>
        </p:txBody>
      </p:sp>
      <p:pic>
        <p:nvPicPr>
          <p:cNvPr id="16390" name="Picture 6" descr="C:\Users\User\Desktop\Esenin_Moscow_1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285992"/>
            <a:ext cx="3319146" cy="4071942"/>
          </a:xfrm>
          <a:prstGeom prst="rect">
            <a:avLst/>
          </a:prstGeom>
          <a:noFill/>
        </p:spPr>
      </p:pic>
      <p:pic>
        <p:nvPicPr>
          <p:cNvPr id="4098" name="Picture 2" descr="E:\Конференция Август\рис 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500306"/>
            <a:ext cx="5385739" cy="37825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6227985f8034388e2a04f1b136856a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1357322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Segoe Script" pitchFamily="34" charset="0"/>
              </a:rPr>
              <a:t>Второе заседание </a:t>
            </a:r>
            <a:br>
              <a:rPr lang="ru-RU" sz="3200" dirty="0" smtClean="0">
                <a:latin typeface="Segoe Script" pitchFamily="34" charset="0"/>
              </a:rPr>
            </a:br>
            <a:r>
              <a:rPr lang="ru-RU" sz="3200" dirty="0" smtClean="0">
                <a:latin typeface="Segoe Script" pitchFamily="34" charset="0"/>
              </a:rPr>
              <a:t>«Томск поэтический»</a:t>
            </a:r>
            <a:br>
              <a:rPr lang="ru-RU" sz="3200" dirty="0" smtClean="0">
                <a:latin typeface="Segoe Script" pitchFamily="34" charset="0"/>
              </a:rPr>
            </a:br>
            <a:r>
              <a:rPr lang="ru-RU" sz="3200" dirty="0" smtClean="0">
                <a:latin typeface="Segoe Script" pitchFamily="34" charset="0"/>
              </a:rPr>
              <a:t>посвящено встрече с томскими поэтами и писателями</a:t>
            </a:r>
            <a:endParaRPr lang="ru-RU" sz="3200" dirty="0">
              <a:latin typeface="Segoe Script" pitchFamily="34" charset="0"/>
            </a:endParaRPr>
          </a:p>
        </p:txBody>
      </p:sp>
      <p:pic>
        <p:nvPicPr>
          <p:cNvPr id="5" name="Picture 6" descr="246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214554"/>
            <a:ext cx="3297019" cy="440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571868" y="2143116"/>
            <a:ext cx="257176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На заседание были приглашены томские поэты и писатели, гости из других школ.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Трогательным и познавательным было выступление гостей- поэтов и писателей Томска. Звучали песни Михаила Андреева, стихи Сергея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Заплавного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Николая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Хоничева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Александра Панова. Встреча с  поэтическим прошлым и настоящим Томска прошла в атмосфере любви, приобщения к прекрасному, памяти.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6227985f8034388e2a04f1b136856ab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Segoe Script" pitchFamily="34" charset="0"/>
              </a:rPr>
              <a:t>Третье заседание «Стихи слагаются не сразу»</a:t>
            </a:r>
            <a:endParaRPr lang="ru-RU" dirty="0">
              <a:latin typeface="Segoe Script" pitchFamily="34" charset="0"/>
            </a:endParaRPr>
          </a:p>
        </p:txBody>
      </p:sp>
      <p:pic>
        <p:nvPicPr>
          <p:cNvPr id="12289" name="Picture 1" descr="E:\Фото клуба\P_20171123_122435_1_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452549"/>
            <a:ext cx="2960199" cy="5262575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42844" y="157161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Программа третьего заседания Клуба: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3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Открытие Клуба любителей поэзии «Стихи слагаются не сразу…»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3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Встреча с томским бардом Владимиром Соловьевым.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3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Творческие мастерские.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3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Чтение стихотворений собственного сочинения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3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 заседании Клуба было предложено выступить приглашенным с чтением собственных стихотворений или прозы.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3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Цель : </a:t>
            </a:r>
            <a:r>
              <a:rPr kumimoji="0" lang="ru-RU" sz="23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создание ценностного отношения к поэзии и прозе.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3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Задачи:</a:t>
            </a:r>
            <a:endParaRPr kumimoji="0" lang="ru-RU" sz="23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23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Формировать интерес к созданию собственных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3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стихотворений.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3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Развивать навыки художественного чтения.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497</Words>
  <Application>Microsoft Office PowerPoint</Application>
  <PresentationFormat>Экран (4:3)</PresentationFormat>
  <Paragraphs>59</Paragraphs>
  <Slides>23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Слайд</vt:lpstr>
      <vt:lpstr>МУНИЦИПАЛЬНОЕ АВТОНОМНОЕ ОБЩЕОБРАЗОВАТЕЛЬНОЕ УЧРЕЖДЕНИЕ  СРЕДНЯЯ ОБЩЕОБРАЗОВАТЕЛЬНАЯ ШКОЛА №37 г.ТОМСКА</vt:lpstr>
      <vt:lpstr>Слайд 2</vt:lpstr>
      <vt:lpstr>Клуб любителей поэзии</vt:lpstr>
      <vt:lpstr>Положение</vt:lpstr>
      <vt:lpstr>В клуб вступают дети разных возрастов</vt:lpstr>
      <vt:lpstr>Прошло 12 заседаний клуба любителей поэзии</vt:lpstr>
      <vt:lpstr>Первое заседание посвящено 120-летию со  дня рождения С.А.Есенина</vt:lpstr>
      <vt:lpstr>Второе заседание  «Томск поэтический» посвящено встрече с томскими поэтами и писателями</vt:lpstr>
      <vt:lpstr>Третье заседание «Стихи слагаются не сразу»</vt:lpstr>
      <vt:lpstr>Четвертое заседание «А это оттепель…» посвящено поэтам-шестидесятникам</vt:lpstr>
      <vt:lpstr>Пятое заседание «Времена года: Томск глазами поэтов и писателей»</vt:lpstr>
      <vt:lpstr>Слайд 12</vt:lpstr>
      <vt:lpstr>Шестое заседание «Экология души: портреты доверия в русской поэзии»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Клуб любителей поэзии</dc:title>
  <dc:creator>User</dc:creator>
  <cp:lastModifiedBy>User</cp:lastModifiedBy>
  <cp:revision>54</cp:revision>
  <dcterms:created xsi:type="dcterms:W3CDTF">2017-06-15T02:48:37Z</dcterms:created>
  <dcterms:modified xsi:type="dcterms:W3CDTF">2019-08-21T04:35:29Z</dcterms:modified>
</cp:coreProperties>
</file>