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73" r:id="rId4"/>
    <p:sldId id="274" r:id="rId5"/>
    <p:sldId id="275" r:id="rId6"/>
    <p:sldId id="276" r:id="rId7"/>
    <p:sldId id="278" r:id="rId8"/>
    <p:sldId id="27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C9DC"/>
    <a:srgbClr val="2BC3BF"/>
    <a:srgbClr val="27AFAF"/>
    <a:srgbClr val="29AD97"/>
    <a:srgbClr val="91DFCB"/>
    <a:srgbClr val="5CB37C"/>
    <a:srgbClr val="9BB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2394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D9574-C409-4E25-BAC8-C4452B7BF775}" type="datetimeFigureOut">
              <a:rPr lang="ru-RU" smtClean="0"/>
              <a:t>21.08.2018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E1C7-1ED4-4D41-8773-C527150BB9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9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354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1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361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98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E1C7-1ED4-4D41-8773-C527150BB9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6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38A71-888F-4098-B8DB-4F0926576AD1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29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FAF0F-6D33-4259-B650-5888ADBCE3ED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682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FCA5E-E9D1-4896-B736-923C9AE4F3DD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3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485C2-57DA-45DB-94CA-EE71E5425662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397-B3EF-4FC0-8B6C-411CDF5F70FE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9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9D0CB-26BF-4C85-9DEC-BE9CBA1139C8}" type="datetime1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951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029E-1AC1-440D-AABE-0A17D73E2682}" type="datetime1">
              <a:rPr lang="ru-RU" smtClean="0"/>
              <a:t>21.08.2018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06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11CC-09E3-451B-8942-329794FEDDDE}" type="datetime1">
              <a:rPr lang="ru-RU" smtClean="0"/>
              <a:t>21.08.2018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07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A908A-4DBE-43EB-AE27-84AF36FDF416}" type="datetime1">
              <a:rPr lang="ru-RU" smtClean="0"/>
              <a:t>21.08.2018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22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57D38-253A-41B7-B3FF-1D8184EFBAA1}" type="datetime1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5AC3-DDA7-4C16-9728-264BA456410B}" type="datetime1">
              <a:rPr lang="ru-RU" smtClean="0"/>
              <a:t>21.08.2018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0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89C51-E247-4B20-BA87-7C4739B8CD06}" type="datetime1">
              <a:rPr lang="ru-RU" smtClean="0"/>
              <a:t>21.08.2018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9D09-C74D-4F7A-A3BD-940A6A18E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94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437112"/>
            <a:ext cx="5328592" cy="1584176"/>
          </a:xfrm>
        </p:spPr>
        <p:txBody>
          <a:bodyPr>
            <a:noAutofit/>
          </a:bodyPr>
          <a:lstStyle/>
          <a:p>
            <a:r>
              <a:rPr lang="ru-RU" sz="3400" b="1" baseline="30000" dirty="0">
                <a:solidFill>
                  <a:schemeClr val="bg1"/>
                </a:solidFill>
              </a:rPr>
              <a:t>Создание воспитательной  среды </a:t>
            </a:r>
            <a:br>
              <a:rPr lang="ru-RU" sz="3400" b="1" baseline="30000" dirty="0">
                <a:solidFill>
                  <a:schemeClr val="bg1"/>
                </a:solidFill>
              </a:rPr>
            </a:br>
            <a:r>
              <a:rPr lang="ru-RU" sz="3400" b="1" baseline="30000" dirty="0">
                <a:solidFill>
                  <a:schemeClr val="bg1"/>
                </a:solidFill>
              </a:rPr>
              <a:t>во взаимодействии </a:t>
            </a:r>
            <a:br>
              <a:rPr lang="ru-RU" sz="3400" b="1" baseline="30000" dirty="0">
                <a:solidFill>
                  <a:schemeClr val="bg1"/>
                </a:solidFill>
              </a:rPr>
            </a:br>
            <a:r>
              <a:rPr lang="ru-RU" sz="3400" b="1" baseline="30000" dirty="0">
                <a:solidFill>
                  <a:schemeClr val="bg1"/>
                </a:solidFill>
              </a:rPr>
              <a:t>образовательных организаций, семьи и  </a:t>
            </a:r>
            <a:br>
              <a:rPr lang="ru-RU" sz="3400" b="1" baseline="30000" dirty="0">
                <a:solidFill>
                  <a:schemeClr val="bg1"/>
                </a:solidFill>
              </a:rPr>
            </a:br>
            <a:r>
              <a:rPr lang="ru-RU" sz="3400" b="1" baseline="30000" dirty="0">
                <a:solidFill>
                  <a:schemeClr val="bg1"/>
                </a:solidFill>
              </a:rPr>
              <a:t>структур Русской Православной Церкви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28" y="1988840"/>
            <a:ext cx="1579001" cy="10546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328" y="3122578"/>
            <a:ext cx="1778376" cy="1062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123273"/>
            <a:ext cx="17281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Секция «</a:t>
            </a:r>
            <a:r>
              <a:rPr lang="ru-RU" sz="900" b="1" dirty="0" err="1">
                <a:solidFill>
                  <a:schemeClr val="accent5">
                    <a:lumMod val="50000"/>
                  </a:schemeClr>
                </a:solidFill>
              </a:rPr>
              <a:t>Соработничество</a:t>
            </a:r>
            <a:r>
              <a:rPr lang="ru-RU" sz="900" b="1" dirty="0">
                <a:solidFill>
                  <a:schemeClr val="accent5">
                    <a:lumMod val="50000"/>
                  </a:schemeClr>
                </a:solidFill>
              </a:rPr>
              <a:t> системы общего образования Томской области и структур Русской Православной Церкви при реализации модуля «Основы православной культуры»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63" y="4264419"/>
            <a:ext cx="3115326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1151" y="188640"/>
            <a:ext cx="5765345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Социокультурная площадка “Духовно-нравственные ценности в современном мире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6917"/>
            <a:ext cx="1579471" cy="105424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71151" y="2924944"/>
            <a:ext cx="2619134" cy="1698289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Социокультурная площадка “Духовно-нравственные ценности в современном </a:t>
            </a:r>
            <a:r>
              <a:rPr lang="ru-RU" dirty="0" smtClean="0"/>
              <a:t>мире»</a:t>
            </a:r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1628800"/>
            <a:ext cx="5005257" cy="5005257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3563888" y="1457300"/>
            <a:ext cx="3240360" cy="1179612"/>
            <a:chOff x="3284184" y="345599"/>
            <a:chExt cx="2788324" cy="8176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3284184" y="345599"/>
              <a:ext cx="2788324" cy="817622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3324097" y="385512"/>
              <a:ext cx="2708498" cy="737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800" b="1" i="1" kern="1200" dirty="0" smtClean="0"/>
                <a:t>Образовательные организации</a:t>
              </a:r>
              <a:endParaRPr lang="ru-RU" sz="2800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5580112" y="4940495"/>
            <a:ext cx="3024336" cy="1150382"/>
            <a:chOff x="3284184" y="345599"/>
            <a:chExt cx="2788324" cy="817622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3284184" y="345599"/>
              <a:ext cx="2788324" cy="817622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3324097" y="385512"/>
              <a:ext cx="2708498" cy="737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800" b="1" i="1" kern="1200" dirty="0" smtClean="0"/>
                <a:t>Семья</a:t>
              </a:r>
              <a:endParaRPr lang="ru-RU" sz="2800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23528" y="4911265"/>
            <a:ext cx="3096344" cy="1179612"/>
            <a:chOff x="3284184" y="345599"/>
            <a:chExt cx="2788324" cy="817622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3284184" y="345599"/>
              <a:ext cx="2788324" cy="817622"/>
            </a:xfrm>
            <a:prstGeom prst="round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3324097" y="385512"/>
              <a:ext cx="2708498" cy="7377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2800" b="1" i="1" kern="1200" dirty="0" smtClean="0"/>
                <a:t>Русская Православная Церковь</a:t>
              </a:r>
              <a:endParaRPr lang="ru-RU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4798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1151" y="188640"/>
            <a:ext cx="5765345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Социокультурная площадка “Духовно-нравственные ценности в современном мире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6917"/>
            <a:ext cx="1579471" cy="1054249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107504" y="1268760"/>
            <a:ext cx="4032448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Региональная научно-практическая конференция </a:t>
            </a:r>
            <a:r>
              <a:rPr lang="ru-RU" dirty="0"/>
              <a:t>«Комплексный учебный курс «ОРКСЭ»: теория и практика преподавания»</a:t>
            </a: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716016" y="1340768"/>
            <a:ext cx="2529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https://goo.gl/P5n7J7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Блок-схема: ручной ввод 9">
            <a:extLst>
              <a:ext uri="{FF2B5EF4-FFF2-40B4-BE49-F238E27FC236}"/>
            </a:extLst>
          </p:cNvPr>
          <p:cNvSpPr/>
          <p:nvPr/>
        </p:nvSpPr>
        <p:spPr>
          <a:xfrm rot="5400000">
            <a:off x="2598165" y="15007"/>
            <a:ext cx="1060868" cy="605515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424 h 9424"/>
              <a:gd name="connsiteX1" fmla="*/ 10000 w 10000"/>
              <a:gd name="connsiteY1" fmla="*/ 0 h 9424"/>
              <a:gd name="connsiteX2" fmla="*/ 10000 w 10000"/>
              <a:gd name="connsiteY2" fmla="*/ 9424 h 9424"/>
              <a:gd name="connsiteX3" fmla="*/ 0 w 10000"/>
              <a:gd name="connsiteY3" fmla="*/ 9424 h 9424"/>
              <a:gd name="connsiteX4" fmla="*/ 0 w 10000"/>
              <a:gd name="connsiteY4" fmla="*/ 1424 h 9424"/>
              <a:gd name="connsiteX0" fmla="*/ 0 w 10000"/>
              <a:gd name="connsiteY0" fmla="*/ 157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571 h 10000"/>
              <a:gd name="connsiteX0" fmla="*/ 0 w 10064"/>
              <a:gd name="connsiteY0" fmla="*/ 1706 h 10135"/>
              <a:gd name="connsiteX1" fmla="*/ 10064 w 10064"/>
              <a:gd name="connsiteY1" fmla="*/ 0 h 10135"/>
              <a:gd name="connsiteX2" fmla="*/ 10000 w 10064"/>
              <a:gd name="connsiteY2" fmla="*/ 10135 h 10135"/>
              <a:gd name="connsiteX3" fmla="*/ 0 w 10064"/>
              <a:gd name="connsiteY3" fmla="*/ 10135 h 10135"/>
              <a:gd name="connsiteX4" fmla="*/ 0 w 10064"/>
              <a:gd name="connsiteY4" fmla="*/ 1706 h 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135">
                <a:moveTo>
                  <a:pt x="0" y="1706"/>
                </a:moveTo>
                <a:lnTo>
                  <a:pt x="10064" y="0"/>
                </a:lnTo>
                <a:cubicBezTo>
                  <a:pt x="10043" y="3378"/>
                  <a:pt x="10021" y="6757"/>
                  <a:pt x="10000" y="10135"/>
                </a:cubicBezTo>
                <a:lnTo>
                  <a:pt x="0" y="10135"/>
                </a:lnTo>
                <a:lnTo>
                  <a:pt x="0" y="170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Блок-схема: ручной ввод 18">
            <a:extLst>
              <a:ext uri="{FF2B5EF4-FFF2-40B4-BE49-F238E27FC236}"/>
            </a:extLst>
          </p:cNvPr>
          <p:cNvSpPr/>
          <p:nvPr/>
        </p:nvSpPr>
        <p:spPr>
          <a:xfrm rot="5400000">
            <a:off x="3521670" y="221404"/>
            <a:ext cx="1390743" cy="82153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282"/>
              <a:gd name="connsiteY0" fmla="*/ 3387 h 11387"/>
              <a:gd name="connsiteX1" fmla="*/ 10282 w 10282"/>
              <a:gd name="connsiteY1" fmla="*/ 0 h 11387"/>
              <a:gd name="connsiteX2" fmla="*/ 10000 w 10282"/>
              <a:gd name="connsiteY2" fmla="*/ 11387 h 11387"/>
              <a:gd name="connsiteX3" fmla="*/ 0 w 10282"/>
              <a:gd name="connsiteY3" fmla="*/ 11387 h 11387"/>
              <a:gd name="connsiteX4" fmla="*/ 0 w 10282"/>
              <a:gd name="connsiteY4" fmla="*/ 3387 h 11387"/>
              <a:gd name="connsiteX0" fmla="*/ 0 w 10384"/>
              <a:gd name="connsiteY0" fmla="*/ 3083 h 11387"/>
              <a:gd name="connsiteX1" fmla="*/ 10384 w 10384"/>
              <a:gd name="connsiteY1" fmla="*/ 0 h 11387"/>
              <a:gd name="connsiteX2" fmla="*/ 10102 w 10384"/>
              <a:gd name="connsiteY2" fmla="*/ 11387 h 11387"/>
              <a:gd name="connsiteX3" fmla="*/ 102 w 10384"/>
              <a:gd name="connsiteY3" fmla="*/ 11387 h 11387"/>
              <a:gd name="connsiteX4" fmla="*/ 0 w 10384"/>
              <a:gd name="connsiteY4" fmla="*/ 3083 h 11387"/>
              <a:gd name="connsiteX0" fmla="*/ 0 w 10344"/>
              <a:gd name="connsiteY0" fmla="*/ 2938 h 11387"/>
              <a:gd name="connsiteX1" fmla="*/ 10344 w 10344"/>
              <a:gd name="connsiteY1" fmla="*/ 0 h 11387"/>
              <a:gd name="connsiteX2" fmla="*/ 10062 w 10344"/>
              <a:gd name="connsiteY2" fmla="*/ 11387 h 11387"/>
              <a:gd name="connsiteX3" fmla="*/ 62 w 10344"/>
              <a:gd name="connsiteY3" fmla="*/ 11387 h 11387"/>
              <a:gd name="connsiteX4" fmla="*/ 0 w 10344"/>
              <a:gd name="connsiteY4" fmla="*/ 2938 h 1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" h="11387">
                <a:moveTo>
                  <a:pt x="0" y="2938"/>
                </a:moveTo>
                <a:lnTo>
                  <a:pt x="10344" y="0"/>
                </a:lnTo>
                <a:lnTo>
                  <a:pt x="10062" y="11387"/>
                </a:lnTo>
                <a:lnTo>
                  <a:pt x="62" y="11387"/>
                </a:lnTo>
                <a:cubicBezTo>
                  <a:pt x="41" y="8571"/>
                  <a:pt x="21" y="5754"/>
                  <a:pt x="0" y="293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Заголовок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 flipV="1">
            <a:off x="144463" y="5085184"/>
            <a:ext cx="8823325" cy="1656184"/>
          </a:xfrm>
          <a:prstGeom prst="round1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 fontAlgn="auto"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q"/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154526" y="2726060"/>
            <a:ext cx="4777513" cy="63093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Обновление содержания преподавания модуля «Основы православной культуры»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154526" y="3908848"/>
            <a:ext cx="4849522" cy="87088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Роль духовно-нравственного воспитания дошкольников в формировании ценностного отношения к окружающей действительности</a:t>
            </a:r>
          </a:p>
        </p:txBody>
      </p:sp>
      <p:sp>
        <p:nvSpPr>
          <p:cNvPr id="22" name="Прямоугольник 21">
            <a:extLst>
              <a:ext uri="{FF2B5EF4-FFF2-40B4-BE49-F238E27FC236}"/>
            </a:extLst>
          </p:cNvPr>
          <p:cNvSpPr/>
          <p:nvPr/>
        </p:nvSpPr>
        <p:spPr>
          <a:xfrm>
            <a:off x="179512" y="5413039"/>
            <a:ext cx="4849522" cy="87088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600" dirty="0"/>
              <a:t>Духовно-нравственное воспитание и образование как основа формирования социальной успешности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6" y="3501008"/>
            <a:ext cx="1127858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3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1151" y="188640"/>
            <a:ext cx="5765345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Социокультурная площадка “Духовно-нравственные ценности в современном мире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6917"/>
            <a:ext cx="1579471" cy="1054249"/>
          </a:xfrm>
          <a:prstGeom prst="rect">
            <a:avLst/>
          </a:prstGeom>
        </p:spPr>
      </p:pic>
      <p:sp>
        <p:nvSpPr>
          <p:cNvPr id="17" name="Блок-схема: ручной ввод 9">
            <a:extLst>
              <a:ext uri="{FF2B5EF4-FFF2-40B4-BE49-F238E27FC236}"/>
            </a:extLst>
          </p:cNvPr>
          <p:cNvSpPr/>
          <p:nvPr/>
        </p:nvSpPr>
        <p:spPr>
          <a:xfrm rot="5400000">
            <a:off x="1878495" y="-373413"/>
            <a:ext cx="1670884" cy="501227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424 h 9424"/>
              <a:gd name="connsiteX1" fmla="*/ 10000 w 10000"/>
              <a:gd name="connsiteY1" fmla="*/ 0 h 9424"/>
              <a:gd name="connsiteX2" fmla="*/ 10000 w 10000"/>
              <a:gd name="connsiteY2" fmla="*/ 9424 h 9424"/>
              <a:gd name="connsiteX3" fmla="*/ 0 w 10000"/>
              <a:gd name="connsiteY3" fmla="*/ 9424 h 9424"/>
              <a:gd name="connsiteX4" fmla="*/ 0 w 10000"/>
              <a:gd name="connsiteY4" fmla="*/ 1424 h 9424"/>
              <a:gd name="connsiteX0" fmla="*/ 0 w 10000"/>
              <a:gd name="connsiteY0" fmla="*/ 157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571 h 10000"/>
              <a:gd name="connsiteX0" fmla="*/ 0 w 10064"/>
              <a:gd name="connsiteY0" fmla="*/ 1706 h 10135"/>
              <a:gd name="connsiteX1" fmla="*/ 10064 w 10064"/>
              <a:gd name="connsiteY1" fmla="*/ 0 h 10135"/>
              <a:gd name="connsiteX2" fmla="*/ 10000 w 10064"/>
              <a:gd name="connsiteY2" fmla="*/ 10135 h 10135"/>
              <a:gd name="connsiteX3" fmla="*/ 0 w 10064"/>
              <a:gd name="connsiteY3" fmla="*/ 10135 h 10135"/>
              <a:gd name="connsiteX4" fmla="*/ 0 w 10064"/>
              <a:gd name="connsiteY4" fmla="*/ 1706 h 10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4" h="10135">
                <a:moveTo>
                  <a:pt x="0" y="1706"/>
                </a:moveTo>
                <a:lnTo>
                  <a:pt x="10064" y="0"/>
                </a:lnTo>
                <a:cubicBezTo>
                  <a:pt x="10043" y="3378"/>
                  <a:pt x="10021" y="6757"/>
                  <a:pt x="10000" y="10135"/>
                </a:cubicBezTo>
                <a:lnTo>
                  <a:pt x="0" y="10135"/>
                </a:lnTo>
                <a:lnTo>
                  <a:pt x="0" y="1706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287524" y="1506616"/>
            <a:ext cx="3888432" cy="69129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1200" dirty="0"/>
              <a:t>Опубликованы методические рекомендации по </a:t>
            </a:r>
          </a:p>
          <a:p>
            <a:r>
              <a:rPr lang="ru-RU" sz="1200" dirty="0"/>
              <a:t>проведению родительских собраний по выбору модуля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25" t="21915" r="3538" b="26845"/>
          <a:stretch/>
        </p:blipFill>
        <p:spPr>
          <a:xfrm>
            <a:off x="941394" y="3114282"/>
            <a:ext cx="2838518" cy="3555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" b="21939"/>
          <a:stretch/>
        </p:blipFill>
        <p:spPr>
          <a:xfrm>
            <a:off x="5724128" y="1400737"/>
            <a:ext cx="2743200" cy="5268622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935667" y="2344024"/>
            <a:ext cx="25294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https://goo.gl/cPZ8AS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3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115616" y="3234497"/>
            <a:ext cx="6984776" cy="10417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519372"/>
            <a:ext cx="6552728" cy="104963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6206" y="2018891"/>
            <a:ext cx="6155599" cy="79074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1151" y="188640"/>
            <a:ext cx="5765345" cy="86409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Социокультурная площадка “Духовно-нравственные ценности в современном мире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6917"/>
            <a:ext cx="1579471" cy="1054249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1763688" y="1340768"/>
            <a:ext cx="5760639" cy="77655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627784" y="1449117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23728" y="2187595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Конференции, семинары, педагогические десанты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71450" y="2833192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Ассоциация </a:t>
            </a:r>
            <a:r>
              <a:rPr lang="ru-RU" dirty="0"/>
              <a:t>педагогов, реализующих программы духовно-нравственного воспитания и образования.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66206" y="3583957"/>
            <a:ext cx="6246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Конкурс </a:t>
            </a:r>
            <a:r>
              <a:rPr lang="ru-RU" dirty="0"/>
              <a:t>профессионального мастерства </a:t>
            </a:r>
            <a:endParaRPr lang="ru-RU" dirty="0" smtClean="0"/>
          </a:p>
          <a:p>
            <a:pPr algn="ctr"/>
            <a:r>
              <a:rPr lang="ru-RU" dirty="0" smtClean="0"/>
              <a:t>"Лучший учитель модуля "Основы православной культуры"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10" y="4522242"/>
            <a:ext cx="2054887" cy="185370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33" y="4523010"/>
            <a:ext cx="3108588" cy="185294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922" y="4478294"/>
            <a:ext cx="3488074" cy="1897657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272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6858843" y="2564904"/>
            <a:ext cx="2123851" cy="3744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8BBCB"/>
                </a:solidFill>
              </a:ln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32794" y="2564904"/>
            <a:ext cx="2123851" cy="3744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8BBCB"/>
                </a:solidFill>
              </a:ln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375347" y="2564904"/>
            <a:ext cx="2123851" cy="3744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8BBCB"/>
                </a:solidFill>
              </a:ln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7502" y="2564904"/>
            <a:ext cx="2123851" cy="37444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58BBCB"/>
                </a:solidFill>
              </a:ln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1151" y="188640"/>
            <a:ext cx="5765345" cy="108012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Продуктивное взаимодействие системы образования и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Русской Православной Церкви во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благо воспитания и психологического комфорта детей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6917"/>
            <a:ext cx="1579471" cy="105424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179511" y="1484784"/>
            <a:ext cx="1944216" cy="1357270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Семейное воспитание на основе православных семейных ценностей</a:t>
            </a: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2508943" y="1485588"/>
            <a:ext cx="1804906" cy="1368151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Успешность с точки зрения православных ценностей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699065" y="1473902"/>
            <a:ext cx="1883456" cy="1368152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Модуль «Основы православной культуры» в системе начального общего образования</a:t>
            </a:r>
          </a:p>
        </p:txBody>
      </p:sp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6860110" y="1484784"/>
            <a:ext cx="2016224" cy="1357270"/>
          </a:xfrm>
          <a:prstGeom prst="rect">
            <a:avLst/>
          </a:prstGeom>
          <a:solidFill>
            <a:srgbClr val="F796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</a:rPr>
              <a:t>Духовно-нравственное развитие педагога как основа его профессиональной культуры</a:t>
            </a:r>
          </a:p>
        </p:txBody>
      </p:sp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197319" y="3068960"/>
            <a:ext cx="1944216" cy="302433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dirty="0"/>
              <a:t>Ответственность современной семьи за воспитание детей</a:t>
            </a:r>
            <a:r>
              <a:rPr lang="ru-RU" sz="1600" dirty="0" smtClean="0"/>
              <a:t>.</a:t>
            </a:r>
          </a:p>
          <a:p>
            <a:pPr lvl="0" algn="ctr"/>
            <a:endParaRPr lang="ru-RU" sz="1600" dirty="0"/>
          </a:p>
          <a:p>
            <a:pPr lvl="0" algn="ctr"/>
            <a:r>
              <a:rPr lang="ru-RU" sz="1600" dirty="0"/>
              <a:t>Возможность сотрудничества с Русской Православной Церковью.</a:t>
            </a:r>
          </a:p>
        </p:txBody>
      </p:sp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2465164" y="3068960"/>
            <a:ext cx="1944216" cy="302433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dirty="0"/>
              <a:t>Составляющие успеха</a:t>
            </a:r>
            <a:r>
              <a:rPr lang="ru-RU" sz="1600" dirty="0" smtClean="0"/>
              <a:t>.</a:t>
            </a:r>
          </a:p>
          <a:p>
            <a:pPr lvl="0" algn="ctr"/>
            <a:endParaRPr lang="ru-RU" sz="1600" dirty="0"/>
          </a:p>
          <a:p>
            <a:pPr algn="ctr"/>
            <a:r>
              <a:rPr lang="ru-RU" sz="1600" dirty="0"/>
              <a:t>Разница между мирским успехом и успехом в духовной жизни</a:t>
            </a:r>
          </a:p>
        </p:txBody>
      </p:sp>
      <p:sp>
        <p:nvSpPr>
          <p:cNvPr id="30" name="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4722611" y="3068960"/>
            <a:ext cx="1944216" cy="302433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dirty="0"/>
              <a:t>Воспитательная роль ОПК</a:t>
            </a:r>
            <a:r>
              <a:rPr lang="ru-RU" sz="1600" dirty="0" smtClean="0"/>
              <a:t>.</a:t>
            </a:r>
          </a:p>
          <a:p>
            <a:pPr lvl="0" algn="ctr"/>
            <a:endParaRPr lang="ru-RU" sz="1600" dirty="0"/>
          </a:p>
          <a:p>
            <a:pPr lvl="0" algn="ctr"/>
            <a:r>
              <a:rPr lang="ru-RU" sz="1600" dirty="0" smtClean="0"/>
              <a:t>Образовательная </a:t>
            </a:r>
            <a:r>
              <a:rPr lang="ru-RU" sz="1600" dirty="0"/>
              <a:t>роль ОПК.</a:t>
            </a:r>
          </a:p>
        </p:txBody>
      </p:sp>
      <p:sp>
        <p:nvSpPr>
          <p:cNvPr id="31" name="Прямоугольник 30">
            <a:extLst>
              <a:ext uri="{FF2B5EF4-FFF2-40B4-BE49-F238E27FC236}"/>
            </a:extLst>
          </p:cNvPr>
          <p:cNvSpPr/>
          <p:nvPr/>
        </p:nvSpPr>
        <p:spPr>
          <a:xfrm>
            <a:off x="6932118" y="3068961"/>
            <a:ext cx="1944216" cy="3024336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dirty="0"/>
              <a:t>Духовно – нравственная культура педагога и социальная атмосфера.</a:t>
            </a:r>
          </a:p>
          <a:p>
            <a:pPr lvl="0" algn="ctr"/>
            <a:r>
              <a:rPr lang="ru-RU" sz="1600" dirty="0"/>
              <a:t>Социально-педагогическое партнерство – приоритетная сфера государственной политики.</a:t>
            </a:r>
          </a:p>
        </p:txBody>
      </p:sp>
    </p:spTree>
    <p:extLst>
      <p:ext uri="{BB962C8B-B14F-4D97-AF65-F5344CB8AC3E}">
        <p14:creationId xmlns:p14="http://schemas.microsoft.com/office/powerpoint/2010/main" val="16924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1151" y="188640"/>
            <a:ext cx="5765345" cy="108012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Продуктивное взаимодействие системы образования и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Русской Православной Церкви во </a:t>
            </a:r>
            <a:r>
              <a:rPr lang="ru-RU" sz="1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благо воспитания и психологического комфорта детей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6917"/>
            <a:ext cx="1579471" cy="1054249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/>
            </a:extLst>
          </p:cNvPr>
          <p:cNvSpPr/>
          <p:nvPr/>
        </p:nvSpPr>
        <p:spPr>
          <a:xfrm>
            <a:off x="251519" y="1368269"/>
            <a:ext cx="4632349" cy="4810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Эксперты: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ручной ввод 18">
            <a:extLst>
              <a:ext uri="{FF2B5EF4-FFF2-40B4-BE49-F238E27FC236}"/>
            </a:extLst>
          </p:cNvPr>
          <p:cNvSpPr/>
          <p:nvPr/>
        </p:nvSpPr>
        <p:spPr>
          <a:xfrm rot="5400000">
            <a:off x="2406751" y="-104401"/>
            <a:ext cx="4042465" cy="8352928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282"/>
              <a:gd name="connsiteY0" fmla="*/ 3387 h 11387"/>
              <a:gd name="connsiteX1" fmla="*/ 10282 w 10282"/>
              <a:gd name="connsiteY1" fmla="*/ 0 h 11387"/>
              <a:gd name="connsiteX2" fmla="*/ 10000 w 10282"/>
              <a:gd name="connsiteY2" fmla="*/ 11387 h 11387"/>
              <a:gd name="connsiteX3" fmla="*/ 0 w 10282"/>
              <a:gd name="connsiteY3" fmla="*/ 11387 h 11387"/>
              <a:gd name="connsiteX4" fmla="*/ 0 w 10282"/>
              <a:gd name="connsiteY4" fmla="*/ 3387 h 11387"/>
              <a:gd name="connsiteX0" fmla="*/ 0 w 10384"/>
              <a:gd name="connsiteY0" fmla="*/ 3083 h 11387"/>
              <a:gd name="connsiteX1" fmla="*/ 10384 w 10384"/>
              <a:gd name="connsiteY1" fmla="*/ 0 h 11387"/>
              <a:gd name="connsiteX2" fmla="*/ 10102 w 10384"/>
              <a:gd name="connsiteY2" fmla="*/ 11387 h 11387"/>
              <a:gd name="connsiteX3" fmla="*/ 102 w 10384"/>
              <a:gd name="connsiteY3" fmla="*/ 11387 h 11387"/>
              <a:gd name="connsiteX4" fmla="*/ 0 w 10384"/>
              <a:gd name="connsiteY4" fmla="*/ 3083 h 11387"/>
              <a:gd name="connsiteX0" fmla="*/ 0 w 10344"/>
              <a:gd name="connsiteY0" fmla="*/ 2938 h 11387"/>
              <a:gd name="connsiteX1" fmla="*/ 10344 w 10344"/>
              <a:gd name="connsiteY1" fmla="*/ 0 h 11387"/>
              <a:gd name="connsiteX2" fmla="*/ 10062 w 10344"/>
              <a:gd name="connsiteY2" fmla="*/ 11387 h 11387"/>
              <a:gd name="connsiteX3" fmla="*/ 62 w 10344"/>
              <a:gd name="connsiteY3" fmla="*/ 11387 h 11387"/>
              <a:gd name="connsiteX4" fmla="*/ 0 w 10344"/>
              <a:gd name="connsiteY4" fmla="*/ 2938 h 1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44" h="11387">
                <a:moveTo>
                  <a:pt x="0" y="2938"/>
                </a:moveTo>
                <a:lnTo>
                  <a:pt x="10344" y="0"/>
                </a:lnTo>
                <a:lnTo>
                  <a:pt x="10062" y="11387"/>
                </a:lnTo>
                <a:lnTo>
                  <a:pt x="62" y="11387"/>
                </a:lnTo>
                <a:cubicBezTo>
                  <a:pt x="41" y="8571"/>
                  <a:pt x="21" y="5754"/>
                  <a:pt x="0" y="293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3" name="Таблица 22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172840"/>
              </p:ext>
            </p:extLst>
          </p:nvPr>
        </p:nvGraphicFramePr>
        <p:xfrm>
          <a:off x="384360" y="2365183"/>
          <a:ext cx="6131856" cy="3368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0281">
                  <a:extLst>
                    <a:ext uri="{9D8B030D-6E8A-4147-A177-3AD203B41FA5}"/>
                  </a:extLst>
                </a:gridCol>
                <a:gridCol w="221575">
                  <a:extLst>
                    <a:ext uri="{9D8B030D-6E8A-4147-A177-3AD203B41FA5}"/>
                  </a:extLst>
                </a:gridCol>
              </a:tblGrid>
              <a:tr h="3368074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Протоиерей Александр Атаманов, руководитель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ОРОиК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Томской епархии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«Потенциал православной педагогики в светском образовании»;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Котиков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Олег Александрович,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помощник настоятеля храма святого благоверного князя Александра Невского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«О стандарте православного компонента начального общего, основного     общего и среднего (полного) общего образования для учебных заведений РФ»;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Колесник </a:t>
                      </a:r>
                      <a:r>
                        <a:rPr lang="ru-RU" sz="14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Марина Валерьевна, 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педагог-координатор </a:t>
                      </a:r>
                      <a:r>
                        <a:rPr lang="ru-RU" sz="14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Градо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-Томского благочиния Томской епархии Русской Православной Церкви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dirty="0" smtClean="0"/>
                        <a:t>     «Повышение профессионального мастерства педагогов через участие в конкурсах, организуемых Русской Православной </a:t>
                      </a:r>
                      <a:r>
                        <a:rPr lang="ru-RU" sz="1400" dirty="0" smtClean="0"/>
                        <a:t>Церковью»</a:t>
                      </a:r>
                      <a:endParaRPr lang="ru-RU" sz="140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93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437112"/>
            <a:ext cx="5328592" cy="1584176"/>
          </a:xfrm>
        </p:spPr>
        <p:txBody>
          <a:bodyPr>
            <a:noAutofit/>
          </a:bodyPr>
          <a:lstStyle/>
          <a:p>
            <a:r>
              <a:rPr lang="ru-RU" sz="3400" b="1" baseline="30000" dirty="0">
                <a:solidFill>
                  <a:schemeClr val="bg1"/>
                </a:solidFill>
              </a:rPr>
              <a:t>СПАСИБО ЗА ВНИМАНИЕ!</a:t>
            </a:r>
            <a:br>
              <a:rPr lang="ru-RU" sz="3400" b="1" baseline="30000" dirty="0">
                <a:solidFill>
                  <a:schemeClr val="bg1"/>
                </a:solidFill>
              </a:rPr>
            </a:br>
            <a:r>
              <a:rPr lang="ru-RU" sz="3400" b="1" baseline="30000" dirty="0">
                <a:solidFill>
                  <a:schemeClr val="bg1"/>
                </a:solidFill>
              </a:rPr>
              <a:t>МЫ ОТКРЫТЫ </a:t>
            </a:r>
            <a:br>
              <a:rPr lang="ru-RU" sz="3400" b="1" baseline="30000" dirty="0">
                <a:solidFill>
                  <a:schemeClr val="bg1"/>
                </a:solidFill>
              </a:rPr>
            </a:br>
            <a:r>
              <a:rPr lang="ru-RU" sz="3400" b="1" baseline="30000" dirty="0">
                <a:solidFill>
                  <a:schemeClr val="bg1"/>
                </a:solidFill>
              </a:rPr>
              <a:t>ДЛЯ СОТРУДНИЧЕСТВА!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6486" y="4663631"/>
            <a:ext cx="3024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</a:rPr>
              <a:t>Отдел духовно-нравственного воспитания</a:t>
            </a:r>
          </a:p>
          <a:p>
            <a:pPr algn="ctr"/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+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</a:rPr>
              <a:t>7 (3822)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90-20-34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</a:rPr>
              <a:t>dnv@edu.tomsk.ru</a:t>
            </a:r>
            <a:endParaRPr lang="ru-RU" sz="1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204864"/>
            <a:ext cx="1579001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2708</TotalTime>
  <Words>377</Words>
  <Application>Microsoft Office PowerPoint</Application>
  <PresentationFormat>Экран (4:3)</PresentationFormat>
  <Paragraphs>61</Paragraphs>
  <Slides>8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 Unicode MS</vt:lpstr>
      <vt:lpstr>Arial</vt:lpstr>
      <vt:lpstr>Calibri</vt:lpstr>
      <vt:lpstr>Times New Roman</vt:lpstr>
      <vt:lpstr>Wingdings</vt:lpstr>
      <vt:lpstr>Тема Office</vt:lpstr>
      <vt:lpstr>Создание воспитательной  среды  во взаимодействии  образовательных организаций, семьи и   структур Русской Православной Церкви </vt:lpstr>
      <vt:lpstr>Социокультурная площадка “Духовно-нравственные ценности в современном мире</vt:lpstr>
      <vt:lpstr>Социокультурная площадка “Духовно-нравственные ценности в современном мире</vt:lpstr>
      <vt:lpstr>Социокультурная площадка “Духовно-нравственные ценности в современном мире</vt:lpstr>
      <vt:lpstr>Социокультурная площадка “Духовно-нравственные ценности в современном мире</vt:lpstr>
      <vt:lpstr>Продуктивное взаимодействие системы образования и Русской Православной Церкви во благо воспитания и психологического комфорта детей</vt:lpstr>
      <vt:lpstr>Продуктивное взаимодействие системы образования и Русской Православной Церкви во благо воспитания и психологического комфорта детей</vt:lpstr>
      <vt:lpstr>СПАСИБО ЗА ВНИМАНИЕ! МЫ ОТКРЫТЫ  ДЛЯ СОТРУДНИЧЕСТВА!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 на ФГОС  основной образовательной школы в штатном режиме</dc:title>
  <dc:creator>Елена</dc:creator>
  <cp:lastModifiedBy>Евгения Борисовна Вымятнина</cp:lastModifiedBy>
  <cp:revision>216</cp:revision>
  <dcterms:created xsi:type="dcterms:W3CDTF">2015-08-07T17:34:38Z</dcterms:created>
  <dcterms:modified xsi:type="dcterms:W3CDTF">2018-08-21T09:48:54Z</dcterms:modified>
</cp:coreProperties>
</file>