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1" r:id="rId3"/>
    <p:sldId id="276" r:id="rId4"/>
    <p:sldId id="258" r:id="rId5"/>
    <p:sldId id="269" r:id="rId6"/>
    <p:sldId id="268" r:id="rId7"/>
    <p:sldId id="270" r:id="rId8"/>
    <p:sldId id="272" r:id="rId9"/>
    <p:sldId id="273" r:id="rId10"/>
    <p:sldId id="274" r:id="rId11"/>
    <p:sldId id="265" r:id="rId12"/>
    <p:sldId id="275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698" autoAdjust="0"/>
  </p:normalViewPr>
  <p:slideViewPr>
    <p:cSldViewPr>
      <p:cViewPr varScale="1">
        <p:scale>
          <a:sx n="83" d="100"/>
          <a:sy n="83" d="100"/>
        </p:scale>
        <p:origin x="744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chemeClr val="tx1"/>
                </a:solidFill>
              </a:rPr>
              <a:t>Общеобразовательные организации подключены к </a:t>
            </a:r>
            <a:r>
              <a:rPr lang="ru-RU" dirty="0" smtClean="0">
                <a:solidFill>
                  <a:schemeClr val="tx1"/>
                </a:solidFill>
              </a:rPr>
              <a:t>сети-Интернет и</a:t>
            </a:r>
            <a:r>
              <a:rPr lang="ru-RU" baseline="0" dirty="0" smtClean="0">
                <a:solidFill>
                  <a:schemeClr val="tx1"/>
                </a:solidFill>
              </a:rPr>
              <a:t> имеют доступ к ЕСПД</a:t>
            </a:r>
            <a:endParaRPr lang="ru-RU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Общеобразовательные организации подключены к сети-Интернет</c:v>
                </c:pt>
              </c:strCache>
            </c:strRef>
          </c:tx>
          <c:dPt>
            <c:idx val="0"/>
            <c:bubble3D val="0"/>
            <c:explosion val="8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B4D8-43C1-A8DD-548950497E0B}"/>
              </c:ext>
            </c:extLst>
          </c:dPt>
          <c:dPt>
            <c:idx val="1"/>
            <c:bubble3D val="0"/>
            <c:explosion val="7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4D8-43C1-A8DD-548950497E0B}"/>
              </c:ext>
            </c:extLst>
          </c:dPt>
          <c:dPt>
            <c:idx val="2"/>
            <c:bubble3D val="0"/>
            <c:explosion val="6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4D8-43C1-A8DD-548950497E0B}"/>
              </c:ext>
            </c:extLst>
          </c:dPt>
          <c:dLbls>
            <c:dLbl>
              <c:idx val="0"/>
              <c:layout>
                <c:manualLayout>
                  <c:x val="-0.11024778812763331"/>
                  <c:y val="9.4020631051304163E-2"/>
                </c:manualLayout>
              </c:layout>
              <c:tx>
                <c:rich>
                  <a:bodyPr/>
                  <a:lstStyle/>
                  <a:p>
                    <a:fld id="{C4C23C81-F82F-4A93-9EF4-23F41C35115C}" type="VALUE">
                      <a:rPr lang="en-US" sz="180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4D8-43C1-A8DD-548950497E0B}"/>
                </c:ext>
              </c:extLst>
            </c:dLbl>
            <c:dLbl>
              <c:idx val="1"/>
              <c:layout>
                <c:manualLayout>
                  <c:x val="-3.9005197059502207E-2"/>
                  <c:y val="-0.1647653569465028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4D8-43C1-A8DD-548950497E0B}"/>
                </c:ext>
              </c:extLst>
            </c:dLbl>
            <c:dLbl>
              <c:idx val="2"/>
              <c:layout>
                <c:manualLayout>
                  <c:x val="0.12693252723265844"/>
                  <c:y val="3.0881575652324342E-2"/>
                </c:manualLayout>
              </c:layout>
              <c:tx>
                <c:rich>
                  <a:bodyPr/>
                  <a:lstStyle/>
                  <a:p>
                    <a:fld id="{7431EB91-FFC1-4D20-BE5F-FB65222FB98D}" type="VALUE">
                      <a:rPr lang="en-US" sz="180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4D8-43C1-A8DD-548950497E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75</c:v>
                </c:pt>
                <c:pt idx="1">
                  <c:v>73</c:v>
                </c:pt>
                <c:pt idx="2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D8-43C1-A8DD-548950497E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DBFA8F-1B0D-4FB8-9E52-7796063C33F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13D6B5-C370-4C08-B863-16F373A5AE24}">
      <dgm:prSet phldrT="[Текст]" custT="1"/>
      <dgm:spPr/>
      <dgm:t>
        <a:bodyPr/>
        <a:lstStyle/>
        <a:p>
          <a:r>
            <a:rPr lang="ru-RU" sz="2000" b="1" dirty="0" smtClean="0"/>
            <a:t>54 </a:t>
          </a:r>
          <a:r>
            <a:rPr lang="ru-RU" sz="2000" b="1" dirty="0" smtClean="0"/>
            <a:t>учреждений – не менее 100 </a:t>
          </a:r>
          <a:r>
            <a:rPr lang="ru-RU" sz="2000" b="1" dirty="0" err="1" smtClean="0"/>
            <a:t>мб</a:t>
          </a:r>
          <a:r>
            <a:rPr lang="ru-RU" sz="2000" b="1" dirty="0" smtClean="0"/>
            <a:t>/с</a:t>
          </a:r>
          <a:endParaRPr lang="ru-RU" sz="2000" dirty="0"/>
        </a:p>
      </dgm:t>
    </dgm:pt>
    <dgm:pt modelId="{A9F52BAC-F5AF-43BC-99D7-5CD58D2A1B69}" type="parTrans" cxnId="{7CA88B1A-4306-4AF2-A81D-79EB557D997C}">
      <dgm:prSet/>
      <dgm:spPr/>
      <dgm:t>
        <a:bodyPr/>
        <a:lstStyle/>
        <a:p>
          <a:endParaRPr lang="ru-RU"/>
        </a:p>
      </dgm:t>
    </dgm:pt>
    <dgm:pt modelId="{C43E637F-C008-4A3A-9D57-EAFCD7963D2A}" type="sibTrans" cxnId="{7CA88B1A-4306-4AF2-A81D-79EB557D997C}">
      <dgm:prSet/>
      <dgm:spPr/>
      <dgm:t>
        <a:bodyPr/>
        <a:lstStyle/>
        <a:p>
          <a:endParaRPr lang="ru-RU"/>
        </a:p>
      </dgm:t>
    </dgm:pt>
    <dgm:pt modelId="{5D7794E0-CF2C-44B5-BB50-EC27FE6302BF}">
      <dgm:prSet phldrT="[Текст]" custT="1"/>
      <dgm:spPr/>
      <dgm:t>
        <a:bodyPr/>
        <a:lstStyle/>
        <a:p>
          <a:r>
            <a:rPr lang="ru-RU" sz="2000" b="1" dirty="0" smtClean="0"/>
            <a:t>77 </a:t>
          </a:r>
          <a:r>
            <a:rPr lang="ru-RU" sz="2000" b="1" dirty="0" smtClean="0"/>
            <a:t>учреждений -  не менее 50 </a:t>
          </a:r>
          <a:r>
            <a:rPr lang="ru-RU" sz="2000" b="1" dirty="0" err="1" smtClean="0"/>
            <a:t>мб</a:t>
          </a:r>
          <a:r>
            <a:rPr lang="ru-RU" sz="2000" b="1" dirty="0" smtClean="0"/>
            <a:t>/с</a:t>
          </a:r>
          <a:endParaRPr lang="ru-RU" sz="2000" dirty="0"/>
        </a:p>
      </dgm:t>
    </dgm:pt>
    <dgm:pt modelId="{0C8FFE16-AFBE-4A17-8D3E-6023E5D054BA}" type="parTrans" cxnId="{16F43A4F-FBFC-41BA-AC05-107F9CF8E5E0}">
      <dgm:prSet/>
      <dgm:spPr/>
      <dgm:t>
        <a:bodyPr/>
        <a:lstStyle/>
        <a:p>
          <a:endParaRPr lang="ru-RU"/>
        </a:p>
      </dgm:t>
    </dgm:pt>
    <dgm:pt modelId="{C411E5DC-CAAC-4AC7-B808-0428DECB3ED2}" type="sibTrans" cxnId="{16F43A4F-FBFC-41BA-AC05-107F9CF8E5E0}">
      <dgm:prSet/>
      <dgm:spPr/>
      <dgm:t>
        <a:bodyPr/>
        <a:lstStyle/>
        <a:p>
          <a:endParaRPr lang="ru-RU"/>
        </a:p>
      </dgm:t>
    </dgm:pt>
    <dgm:pt modelId="{892E9B25-541D-444A-BCEC-ECC809337FCD}" type="pres">
      <dgm:prSet presAssocID="{84DBFA8F-1B0D-4FB8-9E52-7796063C33F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1281C94-EFC1-4F0F-B001-16F7F610D6BE}" type="pres">
      <dgm:prSet presAssocID="{6713D6B5-C370-4C08-B863-16F373A5AE24}" presName="parentLin" presStyleCnt="0"/>
      <dgm:spPr/>
    </dgm:pt>
    <dgm:pt modelId="{74F98E82-2976-42A3-ACF2-53B1373D0729}" type="pres">
      <dgm:prSet presAssocID="{6713D6B5-C370-4C08-B863-16F373A5AE24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6179B702-3C58-4FB8-9F01-E6CF0A8499F3}" type="pres">
      <dgm:prSet presAssocID="{6713D6B5-C370-4C08-B863-16F373A5AE24}" presName="parentText" presStyleLbl="node1" presStyleIdx="0" presStyleCnt="2" custScaleX="1113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90765A-9078-4C3E-8C17-F22B1B456A9E}" type="pres">
      <dgm:prSet presAssocID="{6713D6B5-C370-4C08-B863-16F373A5AE24}" presName="negativeSpace" presStyleCnt="0"/>
      <dgm:spPr/>
    </dgm:pt>
    <dgm:pt modelId="{22A86D7F-81DA-4AFE-A50D-8DE52CE83166}" type="pres">
      <dgm:prSet presAssocID="{6713D6B5-C370-4C08-B863-16F373A5AE24}" presName="childText" presStyleLbl="conFgAcc1" presStyleIdx="0" presStyleCnt="2">
        <dgm:presLayoutVars>
          <dgm:bulletEnabled val="1"/>
        </dgm:presLayoutVars>
      </dgm:prSet>
      <dgm:spPr/>
    </dgm:pt>
    <dgm:pt modelId="{10D47E7F-9673-45BA-A38C-F5843ADA5F91}" type="pres">
      <dgm:prSet presAssocID="{C43E637F-C008-4A3A-9D57-EAFCD7963D2A}" presName="spaceBetweenRectangles" presStyleCnt="0"/>
      <dgm:spPr/>
    </dgm:pt>
    <dgm:pt modelId="{21D48F36-73F9-427C-A6D6-ECD929515358}" type="pres">
      <dgm:prSet presAssocID="{5D7794E0-CF2C-44B5-BB50-EC27FE6302BF}" presName="parentLin" presStyleCnt="0"/>
      <dgm:spPr/>
    </dgm:pt>
    <dgm:pt modelId="{8A4B2EE9-E128-463A-8AEF-CFE5006DD36B}" type="pres">
      <dgm:prSet presAssocID="{5D7794E0-CF2C-44B5-BB50-EC27FE6302BF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6194D977-82B7-45A7-88CC-3D98FBFE1A7E}" type="pres">
      <dgm:prSet presAssocID="{5D7794E0-CF2C-44B5-BB50-EC27FE6302BF}" presName="parentText" presStyleLbl="node1" presStyleIdx="1" presStyleCnt="2" custScaleX="10985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EBD2E7-0920-4B95-9088-B759D1948A43}" type="pres">
      <dgm:prSet presAssocID="{5D7794E0-CF2C-44B5-BB50-EC27FE6302BF}" presName="negativeSpace" presStyleCnt="0"/>
      <dgm:spPr/>
    </dgm:pt>
    <dgm:pt modelId="{6FB0D3F7-11B6-4493-BBB2-0C1ACBCAC5E6}" type="pres">
      <dgm:prSet presAssocID="{5D7794E0-CF2C-44B5-BB50-EC27FE6302BF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2F78C0B6-CFC4-4086-8656-3F8C40FA9700}" type="presOf" srcId="{5D7794E0-CF2C-44B5-BB50-EC27FE6302BF}" destId="{8A4B2EE9-E128-463A-8AEF-CFE5006DD36B}" srcOrd="0" destOrd="0" presId="urn:microsoft.com/office/officeart/2005/8/layout/list1"/>
    <dgm:cxn modelId="{16F43A4F-FBFC-41BA-AC05-107F9CF8E5E0}" srcId="{84DBFA8F-1B0D-4FB8-9E52-7796063C33FE}" destId="{5D7794E0-CF2C-44B5-BB50-EC27FE6302BF}" srcOrd="1" destOrd="0" parTransId="{0C8FFE16-AFBE-4A17-8D3E-6023E5D054BA}" sibTransId="{C411E5DC-CAAC-4AC7-B808-0428DECB3ED2}"/>
    <dgm:cxn modelId="{6E6A7E6C-CF88-4AC9-B189-E88034B67B92}" type="presOf" srcId="{6713D6B5-C370-4C08-B863-16F373A5AE24}" destId="{6179B702-3C58-4FB8-9F01-E6CF0A8499F3}" srcOrd="1" destOrd="0" presId="urn:microsoft.com/office/officeart/2005/8/layout/list1"/>
    <dgm:cxn modelId="{7CA88B1A-4306-4AF2-A81D-79EB557D997C}" srcId="{84DBFA8F-1B0D-4FB8-9E52-7796063C33FE}" destId="{6713D6B5-C370-4C08-B863-16F373A5AE24}" srcOrd="0" destOrd="0" parTransId="{A9F52BAC-F5AF-43BC-99D7-5CD58D2A1B69}" sibTransId="{C43E637F-C008-4A3A-9D57-EAFCD7963D2A}"/>
    <dgm:cxn modelId="{C17CDEBF-F5C1-4714-9A27-D4320106A27C}" type="presOf" srcId="{5D7794E0-CF2C-44B5-BB50-EC27FE6302BF}" destId="{6194D977-82B7-45A7-88CC-3D98FBFE1A7E}" srcOrd="1" destOrd="0" presId="urn:microsoft.com/office/officeart/2005/8/layout/list1"/>
    <dgm:cxn modelId="{4D991F32-DF3C-4A66-9010-2FD09015EFD8}" type="presOf" srcId="{84DBFA8F-1B0D-4FB8-9E52-7796063C33FE}" destId="{892E9B25-541D-444A-BCEC-ECC809337FCD}" srcOrd="0" destOrd="0" presId="urn:microsoft.com/office/officeart/2005/8/layout/list1"/>
    <dgm:cxn modelId="{10B3FCE1-520B-4FEE-8D6D-31AEC7A3E08F}" type="presOf" srcId="{6713D6B5-C370-4C08-B863-16F373A5AE24}" destId="{74F98E82-2976-42A3-ACF2-53B1373D0729}" srcOrd="0" destOrd="0" presId="urn:microsoft.com/office/officeart/2005/8/layout/list1"/>
    <dgm:cxn modelId="{D2B7E5B2-640D-420A-948D-9FA5A33AAF39}" type="presParOf" srcId="{892E9B25-541D-444A-BCEC-ECC809337FCD}" destId="{01281C94-EFC1-4F0F-B001-16F7F610D6BE}" srcOrd="0" destOrd="0" presId="urn:microsoft.com/office/officeart/2005/8/layout/list1"/>
    <dgm:cxn modelId="{D1D9D02B-8751-46E7-AE4D-12593C00C5ED}" type="presParOf" srcId="{01281C94-EFC1-4F0F-B001-16F7F610D6BE}" destId="{74F98E82-2976-42A3-ACF2-53B1373D0729}" srcOrd="0" destOrd="0" presId="urn:microsoft.com/office/officeart/2005/8/layout/list1"/>
    <dgm:cxn modelId="{6843B623-9953-4075-A809-9AEDF5555339}" type="presParOf" srcId="{01281C94-EFC1-4F0F-B001-16F7F610D6BE}" destId="{6179B702-3C58-4FB8-9F01-E6CF0A8499F3}" srcOrd="1" destOrd="0" presId="urn:microsoft.com/office/officeart/2005/8/layout/list1"/>
    <dgm:cxn modelId="{AFA1D58E-6DE1-4E8B-9822-64CCB3397FE1}" type="presParOf" srcId="{892E9B25-541D-444A-BCEC-ECC809337FCD}" destId="{D290765A-9078-4C3E-8C17-F22B1B456A9E}" srcOrd="1" destOrd="0" presId="urn:microsoft.com/office/officeart/2005/8/layout/list1"/>
    <dgm:cxn modelId="{D2E8506F-5BA3-475C-8F32-C8A163A0E554}" type="presParOf" srcId="{892E9B25-541D-444A-BCEC-ECC809337FCD}" destId="{22A86D7F-81DA-4AFE-A50D-8DE52CE83166}" srcOrd="2" destOrd="0" presId="urn:microsoft.com/office/officeart/2005/8/layout/list1"/>
    <dgm:cxn modelId="{F77D116C-E2A0-427F-B978-B67D77DDABCB}" type="presParOf" srcId="{892E9B25-541D-444A-BCEC-ECC809337FCD}" destId="{10D47E7F-9673-45BA-A38C-F5843ADA5F91}" srcOrd="3" destOrd="0" presId="urn:microsoft.com/office/officeart/2005/8/layout/list1"/>
    <dgm:cxn modelId="{4DE265F2-65DC-49B4-9169-0AD5CD156F07}" type="presParOf" srcId="{892E9B25-541D-444A-BCEC-ECC809337FCD}" destId="{21D48F36-73F9-427C-A6D6-ECD929515358}" srcOrd="4" destOrd="0" presId="urn:microsoft.com/office/officeart/2005/8/layout/list1"/>
    <dgm:cxn modelId="{C43C40A0-A656-4F49-A574-57EDB1479CF4}" type="presParOf" srcId="{21D48F36-73F9-427C-A6D6-ECD929515358}" destId="{8A4B2EE9-E128-463A-8AEF-CFE5006DD36B}" srcOrd="0" destOrd="0" presId="urn:microsoft.com/office/officeart/2005/8/layout/list1"/>
    <dgm:cxn modelId="{DD6E5679-6D33-435C-A71C-AEE194B184C5}" type="presParOf" srcId="{21D48F36-73F9-427C-A6D6-ECD929515358}" destId="{6194D977-82B7-45A7-88CC-3D98FBFE1A7E}" srcOrd="1" destOrd="0" presId="urn:microsoft.com/office/officeart/2005/8/layout/list1"/>
    <dgm:cxn modelId="{D767FB78-694B-48E9-B630-82A8C84F6226}" type="presParOf" srcId="{892E9B25-541D-444A-BCEC-ECC809337FCD}" destId="{B9EBD2E7-0920-4B95-9088-B759D1948A43}" srcOrd="5" destOrd="0" presId="urn:microsoft.com/office/officeart/2005/8/layout/list1"/>
    <dgm:cxn modelId="{F1BFD39B-CFFC-42DA-BD22-827E3FD4E59C}" type="presParOf" srcId="{892E9B25-541D-444A-BCEC-ECC809337FCD}" destId="{6FB0D3F7-11B6-4493-BBB2-0C1ACBCAC5E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A86D7F-81DA-4AFE-A50D-8DE52CE83166}">
      <dsp:nvSpPr>
        <dsp:cNvPr id="0" name=""/>
        <dsp:cNvSpPr/>
      </dsp:nvSpPr>
      <dsp:spPr>
        <a:xfrm>
          <a:off x="0" y="382620"/>
          <a:ext cx="4174843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79B702-3C58-4FB8-9F01-E6CF0A8499F3}">
      <dsp:nvSpPr>
        <dsp:cNvPr id="0" name=""/>
        <dsp:cNvSpPr/>
      </dsp:nvSpPr>
      <dsp:spPr>
        <a:xfrm>
          <a:off x="208742" y="13620"/>
          <a:ext cx="3255484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59" tIns="0" rIns="11045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54 </a:t>
          </a:r>
          <a:r>
            <a:rPr lang="ru-RU" sz="2000" b="1" kern="1200" dirty="0" smtClean="0"/>
            <a:t>учреждений – не менее 100 </a:t>
          </a:r>
          <a:r>
            <a:rPr lang="ru-RU" sz="2000" b="1" kern="1200" dirty="0" err="1" smtClean="0"/>
            <a:t>мб</a:t>
          </a:r>
          <a:r>
            <a:rPr lang="ru-RU" sz="2000" b="1" kern="1200" dirty="0" smtClean="0"/>
            <a:t>/с</a:t>
          </a:r>
          <a:endParaRPr lang="ru-RU" sz="2000" kern="1200" dirty="0"/>
        </a:p>
      </dsp:txBody>
      <dsp:txXfrm>
        <a:off x="244768" y="49646"/>
        <a:ext cx="3183432" cy="665948"/>
      </dsp:txXfrm>
    </dsp:sp>
    <dsp:sp modelId="{6FB0D3F7-11B6-4493-BBB2-0C1ACBCAC5E6}">
      <dsp:nvSpPr>
        <dsp:cNvPr id="0" name=""/>
        <dsp:cNvSpPr/>
      </dsp:nvSpPr>
      <dsp:spPr>
        <a:xfrm>
          <a:off x="0" y="1516619"/>
          <a:ext cx="4174843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94D977-82B7-45A7-88CC-3D98FBFE1A7E}">
      <dsp:nvSpPr>
        <dsp:cNvPr id="0" name=""/>
        <dsp:cNvSpPr/>
      </dsp:nvSpPr>
      <dsp:spPr>
        <a:xfrm>
          <a:off x="208742" y="1147620"/>
          <a:ext cx="321042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59" tIns="0" rIns="11045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77 </a:t>
          </a:r>
          <a:r>
            <a:rPr lang="ru-RU" sz="2000" b="1" kern="1200" dirty="0" smtClean="0"/>
            <a:t>учреждений -  не менее 50 </a:t>
          </a:r>
          <a:r>
            <a:rPr lang="ru-RU" sz="2000" b="1" kern="1200" dirty="0" err="1" smtClean="0"/>
            <a:t>мб</a:t>
          </a:r>
          <a:r>
            <a:rPr lang="ru-RU" sz="2000" b="1" kern="1200" dirty="0" smtClean="0"/>
            <a:t>/с</a:t>
          </a:r>
          <a:endParaRPr lang="ru-RU" sz="2000" kern="1200" dirty="0"/>
        </a:p>
      </dsp:txBody>
      <dsp:txXfrm>
        <a:off x="244768" y="1183646"/>
        <a:ext cx="3138368" cy="665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EFDB3-0E44-4EC4-AA23-1B9DAE915253}" type="datetimeFigureOut">
              <a:rPr lang="ru-RU" smtClean="0"/>
              <a:t>18.08.2020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6450F-E320-4550-81E4-D08A5E505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026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46450F-E320-4550-81E4-D08A5E505845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6902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рамках проекта «Цифровая образовательная среда» был закуплен единый электронный журнал-дневник (Сетевой</a:t>
            </a:r>
            <a:r>
              <a:rPr lang="ru-RU" baseline="0" dirty="0" smtClean="0"/>
              <a:t> город. Образование). Также в рамках проекта закуплены цифровые образовательные ресурсы (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Цифровая школа: «Облако знаний» и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Образовариум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 которые наши педагоги могут использовать при организации дистанционного и смешанного обучения. Все образовательные ресурсы интегрируются с журнал-дневником, что позволяет создать в регионе единое образовательное пространство. Вход в электронный журнал-дневник осуществляется через ЕСИА (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Госуслуги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 Вся «школьная экосистема» подключена к ЕСПД (Интернету, который проводит Ростелеком).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46450F-E320-4550-81E4-D08A5E505845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394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46450F-E320-4550-81E4-D08A5E505845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0301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46450F-E320-4550-81E4-D08A5E505845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53984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46450F-E320-4550-81E4-D08A5E505845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22367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46450F-E320-4550-81E4-D08A5E505845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79009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Все 100% педагогических работников и управленческого</a:t>
            </a:r>
            <a:r>
              <a:rPr lang="ru-RU" baseline="0" dirty="0" smtClean="0"/>
              <a:t> персонала, которые участвуют в проекте ЦОС в 2020 г. повысят свою квалификацию до конца года. Для педагогических работников организованы 72х часовые курсы из которых: 16 очных часов реализует ТОИПКРО, 16 очных часов Вузы (ТГУ, ТПУ, ТГПУ), а также 40 заочных (дистанционных) часов реализует ТГУ. Управленческий персонал на данный момент обучен на 50%, на сентябрь-октябрь-ноябрь запланирована стажировка в Забайкальский край, так как там хорошая практика </a:t>
            </a:r>
            <a:r>
              <a:rPr lang="ru-RU" baseline="0" dirty="0" err="1" smtClean="0"/>
              <a:t>цифровизации</a:t>
            </a:r>
            <a:r>
              <a:rPr lang="ru-RU" baseline="0" dirty="0" smtClean="0"/>
              <a:t> </a:t>
            </a:r>
            <a:r>
              <a:rPr lang="ru-RU" baseline="0" smtClean="0"/>
              <a:t>в системе </a:t>
            </a:r>
            <a:r>
              <a:rPr lang="ru-RU" baseline="0" dirty="0" smtClean="0"/>
              <a:t>общего образования.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6450F-E320-4550-81E4-D08A5E505845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101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32FF8-D0E4-4772-A26C-CC0F6406C9C7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image" Target="../media/image11.png"/><Relationship Id="rId3" Type="http://schemas.openxmlformats.org/officeDocument/2006/relationships/image" Target="../media/image2.jpeg"/><Relationship Id="rId7" Type="http://schemas.openxmlformats.org/officeDocument/2006/relationships/image" Target="../media/image8.png"/><Relationship Id="rId12" Type="http://schemas.microsoft.com/office/2007/relationships/hdphoto" Target="../media/hdphoto3.wd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0.png"/><Relationship Id="rId5" Type="http://schemas.openxmlformats.org/officeDocument/2006/relationships/image" Target="../media/image6.png"/><Relationship Id="rId10" Type="http://schemas.microsoft.com/office/2007/relationships/hdphoto" Target="../media/hdphoto2.wdp"/><Relationship Id="rId4" Type="http://schemas.openxmlformats.org/officeDocument/2006/relationships/image" Target="../media/image5.jpeg"/><Relationship Id="rId9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NUL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5360" y="1628800"/>
            <a:ext cx="7488832" cy="2016218"/>
          </a:xfrm>
        </p:spPr>
        <p:txBody>
          <a:bodyPr>
            <a:noAutofit/>
          </a:bodyPr>
          <a:lstStyle/>
          <a:p>
            <a:pPr algn="l"/>
            <a:r>
              <a:rPr lang="ru-RU" sz="3600" dirty="0"/>
              <a:t>ЦИФРОВАЯ ОБРАЗОВАТЕЛЬНАЯ </a:t>
            </a:r>
            <a:r>
              <a:rPr lang="ru-RU" sz="3600" dirty="0" smtClean="0"/>
              <a:t>СРЕДА</a:t>
            </a:r>
            <a:r>
              <a:rPr lang="en-US" sz="3600" dirty="0" smtClean="0"/>
              <a:t> </a:t>
            </a:r>
            <a:r>
              <a:rPr lang="ru-RU" sz="3600" dirty="0" smtClean="0"/>
              <a:t>СИСТЕМЫ ОБЩЕГО ОБРАЗОВАНИЯ ТОМСКОЙ ОБЛАСТИ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59876" y="4293096"/>
            <a:ext cx="51600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Грабцевич</a:t>
            </a:r>
            <a:r>
              <a:rPr lang="ru-RU" dirty="0"/>
              <a:t> Ирина </a:t>
            </a:r>
            <a:r>
              <a:rPr lang="ru-RU" dirty="0" smtClean="0"/>
              <a:t>Борисовна</a:t>
            </a:r>
          </a:p>
          <a:p>
            <a:r>
              <a:rPr lang="ru-RU" dirty="0" smtClean="0"/>
              <a:t>начальник </a:t>
            </a:r>
            <a:r>
              <a:rPr lang="ru-RU" dirty="0"/>
              <a:t>Департамента общего образования Томской </a:t>
            </a:r>
            <a:r>
              <a:rPr lang="ru-RU" dirty="0" smtClean="0"/>
              <a:t>области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734" y="111770"/>
            <a:ext cx="8229600" cy="436910"/>
          </a:xfrm>
        </p:spPr>
        <p:txBody>
          <a:bodyPr>
            <a:noAutofit/>
          </a:bodyPr>
          <a:lstStyle/>
          <a:p>
            <a:r>
              <a:rPr lang="ru-RU" sz="3200" b="1" dirty="0"/>
              <a:t>Проект «Цифровая образовательная среда»</a:t>
            </a: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3654641" y="698524"/>
            <a:ext cx="4839693" cy="820680"/>
          </a:xfrm>
          <a:prstGeom prst="rect">
            <a:avLst/>
          </a:prstGeom>
          <a:solidFill>
            <a:schemeClr val="accent6">
              <a:lumMod val="40000"/>
              <a:lumOff val="60000"/>
              <a:alpha val="7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/>
              <a:t>Плюсы и минусы цифрового образования</a:t>
            </a:r>
          </a:p>
          <a:p>
            <a:r>
              <a:rPr lang="ru-RU" sz="2000" b="1" dirty="0" smtClean="0"/>
              <a:t>Для родителя</a:t>
            </a:r>
            <a:endParaRPr lang="ru-RU" sz="2000" dirty="0"/>
          </a:p>
        </p:txBody>
      </p:sp>
      <p:graphicFrame>
        <p:nvGraphicFramePr>
          <p:cNvPr id="31" name="Table 2">
            <a:extLst>
              <a:ext uri="{FF2B5EF4-FFF2-40B4-BE49-F238E27FC236}">
                <a16:creationId xmlns:a16="http://schemas.microsoft.com/office/drawing/2014/main" id="{D710D0BC-F9F6-4B5D-BB98-8E1448D153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116983"/>
              </p:ext>
            </p:extLst>
          </p:nvPr>
        </p:nvGraphicFramePr>
        <p:xfrm>
          <a:off x="623392" y="2256824"/>
          <a:ext cx="11161241" cy="3734152"/>
        </p:xfrm>
        <a:graphic>
          <a:graphicData uri="http://schemas.openxmlformats.org/drawingml/2006/table">
            <a:tbl>
              <a:tblPr firstRow="1" lastCol="1" bandRow="1" bandCol="1">
                <a:tableStyleId>{5C22544A-7EE6-4342-B048-85BDC9FD1C3A}</a:tableStyleId>
              </a:tblPr>
              <a:tblGrid>
                <a:gridCol w="5544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253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Видны цифровые следы ребёнка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Нужны техника и наличие интернета, умение работать с приложениями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05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Общение с учителями проще и быстрее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(через чаты, мессенджеры, социальные сети)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Требуются новые воспитательные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и педагогические навыки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4558269"/>
                  </a:ext>
                </a:extLst>
              </a:tr>
              <a:tr h="7315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Легче повлиять на систему обучения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ko-KR" sz="14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3833975"/>
                  </a:ext>
                </a:extLst>
              </a:tr>
              <a:tr h="5106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Доступен диалог с администрацией школы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ko-KR" sz="14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208715"/>
                  </a:ext>
                </a:extLst>
              </a:tr>
              <a:tr h="5106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Прозрачны оценки ребёнка и его общение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с учителем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ko-KR" sz="14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048292"/>
                  </a:ext>
                </a:extLst>
              </a:tr>
              <a:tr h="5106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Легче контролировать процесс обучения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ko-KR" sz="14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3214675"/>
                  </a:ext>
                </a:extLst>
              </a:tr>
            </a:tbl>
          </a:graphicData>
        </a:graphic>
      </p:graphicFrame>
      <p:sp>
        <p:nvSpPr>
          <p:cNvPr id="3" name="Плюс 2"/>
          <p:cNvSpPr/>
          <p:nvPr/>
        </p:nvSpPr>
        <p:spPr>
          <a:xfrm>
            <a:off x="2927648" y="1300023"/>
            <a:ext cx="864096" cy="864096"/>
          </a:xfrm>
          <a:prstGeom prst="mathPlus">
            <a:avLst/>
          </a:prstGeom>
          <a:solidFill>
            <a:srgbClr val="00B050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Минус 3"/>
          <p:cNvSpPr/>
          <p:nvPr/>
        </p:nvSpPr>
        <p:spPr>
          <a:xfrm>
            <a:off x="8437844" y="1286300"/>
            <a:ext cx="970524" cy="970524"/>
          </a:xfrm>
          <a:prstGeom prst="mathMinus">
            <a:avLst/>
          </a:prstGeom>
          <a:solidFill>
            <a:srgbClr val="FF0000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27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0" y="116632"/>
            <a:ext cx="8229600" cy="43691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Цифровая трансформация педагогов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08904" y="996041"/>
            <a:ext cx="4608000" cy="630942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ПЕДАГОГИЧЕСКИЕ РАБОТНИКИ</a:t>
            </a:r>
          </a:p>
          <a:p>
            <a:r>
              <a:rPr lang="ru-RU" sz="800" dirty="0" smtClean="0"/>
              <a:t>(учителя, учителя-логопеды, учителя-дефектологи, социальные педагоги, педагоги доп.образования, педагоги-психологи, воспитатели, мастера производственного обучения, тьюторы, другие</a:t>
            </a:r>
            <a:r>
              <a:rPr lang="ru-RU" sz="900" dirty="0" smtClean="0"/>
              <a:t>)</a:t>
            </a:r>
            <a:endParaRPr lang="ru-RU" sz="900" dirty="0"/>
          </a:p>
        </p:txBody>
      </p:sp>
      <p:sp>
        <p:nvSpPr>
          <p:cNvPr id="6" name="TextBox 5"/>
          <p:cNvSpPr txBox="1"/>
          <p:nvPr/>
        </p:nvSpPr>
        <p:spPr>
          <a:xfrm>
            <a:off x="329587" y="2691579"/>
            <a:ext cx="1167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часов</a:t>
            </a:r>
            <a:r>
              <a:rPr lang="ru-RU" sz="1600" dirty="0" smtClean="0"/>
              <a:t> </a:t>
            </a:r>
          </a:p>
          <a:p>
            <a:pPr algn="ctr"/>
            <a:r>
              <a:rPr lang="ru-RU" b="1" dirty="0" smtClean="0">
                <a:solidFill>
                  <a:srgbClr val="431557"/>
                </a:solidFill>
              </a:rPr>
              <a:t>ТОИПКРО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72013" y="2711403"/>
            <a:ext cx="4644000" cy="276999"/>
          </a:xfrm>
          <a:prstGeom prst="rect">
            <a:avLst/>
          </a:prstGeom>
          <a:solidFill>
            <a:srgbClr val="FFFFFF">
              <a:alpha val="78039"/>
            </a:srgb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marL="108000" indent="-108000">
              <a:buClr>
                <a:srgbClr val="0070C0"/>
              </a:buClr>
              <a:buSzPct val="116000"/>
              <a:buFont typeface="Wingdings" panose="05000000000000000000" pitchFamily="2" charset="2"/>
              <a:buChar char="§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Целевые ориентиры Национального проекта «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бразование»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472013" y="3371408"/>
            <a:ext cx="4644000" cy="276999"/>
          </a:xfrm>
          <a:prstGeom prst="rect">
            <a:avLst/>
          </a:prstGeom>
          <a:solidFill>
            <a:srgbClr val="FFFFFF">
              <a:alpha val="78039"/>
            </a:srgb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108000" indent="-108000">
              <a:buClr>
                <a:srgbClr val="0070C0"/>
              </a:buClr>
              <a:buSzPct val="116000"/>
              <a:buFont typeface="Wingdings" panose="05000000000000000000" pitchFamily="2" charset="2"/>
              <a:buChar char="§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Информационная безопасность детей в сети Интернет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72013" y="3045831"/>
            <a:ext cx="4644000" cy="276999"/>
          </a:xfrm>
          <a:prstGeom prst="rect">
            <a:avLst/>
          </a:prstGeom>
          <a:solidFill>
            <a:srgbClr val="FFFFFF">
              <a:alpha val="78039"/>
            </a:srgb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108000" indent="-108000">
              <a:buClr>
                <a:srgbClr val="0070C0"/>
              </a:buClr>
              <a:buSzPct val="116000"/>
              <a:buFont typeface="Wingdings" panose="05000000000000000000" pitchFamily="2" charset="2"/>
              <a:buChar char="§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Цифровая образовательная среда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3020" y="3779876"/>
            <a:ext cx="3190875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часов</a:t>
            </a:r>
            <a:endParaRPr lang="ru-RU" sz="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часов</a:t>
            </a:r>
          </a:p>
        </p:txBody>
      </p:sp>
      <p:pic>
        <p:nvPicPr>
          <p:cNvPr id="11" name="Picture 5" descr="http://www.tomsk.ru/userpic/original/2014/Dec/11/777660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9" t="-400" r="9800" b="3662"/>
          <a:stretch/>
        </p:blipFill>
        <p:spPr bwMode="auto">
          <a:xfrm>
            <a:off x="2700690" y="3907677"/>
            <a:ext cx="748933" cy="56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7" descr="http://neagent.info/img/base/markers/logo/2-university-tgu-logo-neagent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1" r="8100"/>
          <a:stretch/>
        </p:blipFill>
        <p:spPr bwMode="auto">
          <a:xfrm>
            <a:off x="1663597" y="3719525"/>
            <a:ext cx="763373" cy="883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https://pbs.twimg.com/profile_images/578401246698188800/UJgiT-24.jpe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2" t="18261" r="388" b="17505"/>
          <a:stretch/>
        </p:blipFill>
        <p:spPr bwMode="auto">
          <a:xfrm>
            <a:off x="3807228" y="3887054"/>
            <a:ext cx="889342" cy="56004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Группа 13"/>
          <p:cNvGrpSpPr/>
          <p:nvPr/>
        </p:nvGrpSpPr>
        <p:grpSpPr>
          <a:xfrm>
            <a:off x="356115" y="1776965"/>
            <a:ext cx="3093508" cy="799404"/>
            <a:chOff x="443666" y="1776965"/>
            <a:chExt cx="3093508" cy="799404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555513" y="1787565"/>
              <a:ext cx="1004051" cy="440576"/>
            </a:xfrm>
            <a:prstGeom prst="rect">
              <a:avLst/>
            </a:prstGeom>
            <a:solidFill>
              <a:srgbClr val="81C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584549" y="1796069"/>
              <a:ext cx="1952625" cy="780300"/>
            </a:xfrm>
            <a:prstGeom prst="rect">
              <a:avLst/>
            </a:prstGeom>
            <a:solidFill>
              <a:srgbClr val="FFFFFF">
                <a:alpha val="56863"/>
              </a:srgbClr>
            </a:solidFill>
            <a:ln w="19050">
              <a:solidFill>
                <a:srgbClr val="4472C4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94225" y="1776965"/>
              <a:ext cx="12692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КПК</a:t>
              </a:r>
              <a:endPara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132835" y="1899358"/>
              <a:ext cx="1296000" cy="252000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 anchor="ctr">
              <a:spAutoFit/>
            </a:bodyPr>
            <a:lstStyle/>
            <a:p>
              <a:r>
                <a:rPr lang="ru-RU" dirty="0" smtClean="0"/>
                <a:t>32 </a:t>
              </a:r>
              <a:r>
                <a:rPr lang="ru-RU" sz="1600" dirty="0" smtClean="0"/>
                <a:t>ч. очно</a:t>
              </a:r>
              <a:endParaRPr lang="ru-RU" sz="16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32835" y="2236948"/>
              <a:ext cx="1296000" cy="252000"/>
            </a:xfrm>
            <a:prstGeom prst="rect">
              <a:avLst/>
            </a:prstGeom>
            <a:noFill/>
            <a:ln w="19050">
              <a:solidFill>
                <a:srgbClr val="7030A0"/>
              </a:solidFill>
            </a:ln>
          </p:spPr>
          <p:txBody>
            <a:bodyPr wrap="square" rtlCol="0" anchor="ctr">
              <a:spAutoFit/>
            </a:bodyPr>
            <a:lstStyle/>
            <a:p>
              <a:r>
                <a:rPr lang="ru-RU" dirty="0" smtClean="0"/>
                <a:t>40 </a:t>
              </a:r>
              <a:r>
                <a:rPr lang="ru-RU" sz="1600" dirty="0" smtClean="0"/>
                <a:t>ч. заочно</a:t>
              </a:r>
              <a:endParaRPr lang="ru-RU" sz="16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517874" y="1797795"/>
              <a:ext cx="66062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/>
                <a:t>72</a:t>
              </a:r>
              <a:r>
                <a:rPr lang="ru-RU" sz="1200" b="1" dirty="0" smtClean="0"/>
                <a:t> </a:t>
              </a:r>
              <a:r>
                <a:rPr lang="ru-RU" sz="1200" dirty="0" smtClean="0"/>
                <a:t>часа</a:t>
              </a:r>
              <a:endParaRPr lang="ru-RU" sz="1200" dirty="0"/>
            </a:p>
          </p:txBody>
        </p:sp>
        <p:sp>
          <p:nvSpPr>
            <p:cNvPr id="21" name="Нашивка 11"/>
            <p:cNvSpPr/>
            <p:nvPr/>
          </p:nvSpPr>
          <p:spPr>
            <a:xfrm>
              <a:off x="443666" y="1847804"/>
              <a:ext cx="292291" cy="196954"/>
            </a:xfrm>
            <a:prstGeom prst="chevron">
              <a:avLst>
                <a:gd name="adj" fmla="val 58415"/>
              </a:avLst>
            </a:prstGeom>
            <a:solidFill>
              <a:srgbClr val="4472C4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pic>
        <p:nvPicPr>
          <p:cNvPr id="22" name="Picture 8" descr="https://us.123rf.com/450wm/vladvm/vladvm1510/vladvm151000032/46782266-the-teacher-icon-training-and-presentation-seminar-learning-symbol-flat-vector-illustration.jpg?ver=6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111" b="100000" l="667" r="100000">
                        <a14:foregroundMark x1="17556" y1="22667" x2="17556" y2="22667"/>
                        <a14:foregroundMark x1="56222" y1="47556" x2="56222" y2="47556"/>
                        <a14:foregroundMark x1="34889" y1="29556" x2="34889" y2="29556"/>
                        <a14:foregroundMark x1="33333" y1="38889" x2="33333" y2="38889"/>
                      </a14:backgroundRemoval>
                    </a14:imgEffect>
                    <a14:imgEffect>
                      <a14:sharpenSoften amount="500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17" y="867916"/>
            <a:ext cx="909776" cy="90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417244" y="2691579"/>
            <a:ext cx="1008000" cy="328606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25442" y="3748319"/>
            <a:ext cx="1008000" cy="328606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26044" y="4381433"/>
            <a:ext cx="1008000" cy="328606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6" name="Группа 25"/>
          <p:cNvGrpSpPr/>
          <p:nvPr/>
        </p:nvGrpSpPr>
        <p:grpSpPr>
          <a:xfrm>
            <a:off x="6339200" y="1848316"/>
            <a:ext cx="3003808" cy="843263"/>
            <a:chOff x="443666" y="1776965"/>
            <a:chExt cx="3028787" cy="843263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555513" y="1787565"/>
              <a:ext cx="1004051" cy="440576"/>
            </a:xfrm>
            <a:prstGeom prst="rect">
              <a:avLst/>
            </a:prstGeom>
            <a:solidFill>
              <a:srgbClr val="81C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1606972" y="1777221"/>
              <a:ext cx="1865481" cy="843007"/>
            </a:xfrm>
            <a:prstGeom prst="rect">
              <a:avLst/>
            </a:prstGeom>
            <a:solidFill>
              <a:srgbClr val="FFFFFF">
                <a:alpha val="56863"/>
              </a:srgbClr>
            </a:solidFill>
            <a:ln w="19050">
              <a:solidFill>
                <a:srgbClr val="4472C4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94225" y="1776965"/>
              <a:ext cx="12692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КПК</a:t>
              </a:r>
              <a:endPara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132835" y="1840692"/>
              <a:ext cx="1296001" cy="324000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 anchor="ctr">
              <a:spAutoFit/>
            </a:bodyPr>
            <a:lstStyle/>
            <a:p>
              <a:r>
                <a:rPr lang="ru-RU" dirty="0" smtClean="0"/>
                <a:t>16 </a:t>
              </a:r>
              <a:r>
                <a:rPr lang="ru-RU" sz="1600" dirty="0" smtClean="0"/>
                <a:t>ч. очно</a:t>
              </a:r>
              <a:endParaRPr lang="ru-RU" sz="16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132835" y="2230238"/>
              <a:ext cx="1296001" cy="324000"/>
            </a:xfrm>
            <a:prstGeom prst="rect">
              <a:avLst/>
            </a:prstGeom>
            <a:noFill/>
            <a:ln w="19050">
              <a:solidFill>
                <a:srgbClr val="7030A0"/>
              </a:solidFill>
            </a:ln>
          </p:spPr>
          <p:txBody>
            <a:bodyPr wrap="square" rtlCol="0" anchor="ctr">
              <a:spAutoFit/>
            </a:bodyPr>
            <a:lstStyle/>
            <a:p>
              <a:r>
                <a:rPr lang="ru-RU" dirty="0" smtClean="0"/>
                <a:t>24 </a:t>
              </a:r>
              <a:r>
                <a:rPr lang="ru-RU" sz="1600" dirty="0" smtClean="0"/>
                <a:t>ч. заочно</a:t>
              </a:r>
              <a:endParaRPr lang="ru-RU" sz="16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517874" y="1797795"/>
              <a:ext cx="66062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4</a:t>
              </a:r>
              <a:r>
                <a:rPr lang="ru-RU" sz="3200" b="1" dirty="0" smtClean="0"/>
                <a:t>0</a:t>
              </a:r>
              <a:r>
                <a:rPr lang="ru-RU" sz="1200" b="1" dirty="0" smtClean="0"/>
                <a:t> </a:t>
              </a:r>
              <a:r>
                <a:rPr lang="ru-RU" sz="1200" dirty="0" smtClean="0"/>
                <a:t>часов</a:t>
              </a:r>
              <a:endParaRPr lang="ru-RU" sz="1200" dirty="0"/>
            </a:p>
          </p:txBody>
        </p:sp>
        <p:sp>
          <p:nvSpPr>
            <p:cNvPr id="33" name="Нашивка 11"/>
            <p:cNvSpPr/>
            <p:nvPr/>
          </p:nvSpPr>
          <p:spPr>
            <a:xfrm>
              <a:off x="443666" y="1847804"/>
              <a:ext cx="292291" cy="196954"/>
            </a:xfrm>
            <a:prstGeom prst="chevron">
              <a:avLst>
                <a:gd name="adj" fmla="val 58415"/>
              </a:avLst>
            </a:prstGeom>
            <a:solidFill>
              <a:srgbClr val="4472C4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pic>
        <p:nvPicPr>
          <p:cNvPr id="34" name="Picture 12" descr="https://banner2.kisspng.com/20180421/pre/kisspng-computer-icons-broadcaster-presentation-guest-clipart-5adb828b6d7c13.4163392715243352434485.jp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100000">
                        <a14:foregroundMark x1="59111" y1="31327" x2="59111" y2="31327"/>
                        <a14:foregroundMark x1="53667" y1="51531" x2="53667" y2="51531"/>
                        <a14:foregroundMark x1="67667" y1="51939" x2="67667" y2="51939"/>
                        <a14:foregroundMark x1="40556" y1="50408" x2="40556" y2="50408"/>
                        <a14:foregroundMark x1="37222" y1="68980" x2="37222" y2="68980"/>
                        <a14:foregroundMark x1="47333" y1="69184" x2="47333" y2="69184"/>
                        <a14:foregroundMark x1="81111" y1="68776" x2="81111" y2="68776"/>
                        <a14:foregroundMark x1="84000" y1="69184" x2="84000" y2="69184"/>
                        <a14:foregroundMark x1="45778" y1="67857" x2="45778" y2="67857"/>
                        <a14:foregroundMark x1="40333" y1="68367" x2="40333" y2="68367"/>
                        <a14:foregroundMark x1="43333" y1="68980" x2="43333" y2="68980"/>
                        <a14:foregroundMark x1="33556" y1="68776" x2="33556" y2="68776"/>
                        <a14:foregroundMark x1="32444" y1="20714" x2="32444" y2="20714"/>
                        <a14:foregroundMark x1="60889" y1="54388" x2="60889" y2="54388"/>
                        <a14:foregroundMark x1="60667" y1="58571" x2="60667" y2="58571"/>
                        <a14:foregroundMark x1="58889" y1="59388" x2="58889" y2="59388"/>
                        <a14:foregroundMark x1="59111" y1="61429" x2="59111" y2="61429"/>
                        <a14:foregroundMark x1="60889" y1="62551" x2="60889" y2="62551"/>
                        <a14:foregroundMark x1="72222" y1="63776" x2="72222" y2="637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08170" y="900303"/>
            <a:ext cx="644210" cy="701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7285399" y="910613"/>
            <a:ext cx="4483791" cy="630000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wrap="square" rtlCol="0" anchor="ctr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УПРАВЛЕНЦЫ</a:t>
            </a:r>
          </a:p>
        </p:txBody>
      </p:sp>
      <p:grpSp>
        <p:nvGrpSpPr>
          <p:cNvPr id="36" name="Группа 35"/>
          <p:cNvGrpSpPr/>
          <p:nvPr/>
        </p:nvGrpSpPr>
        <p:grpSpPr>
          <a:xfrm>
            <a:off x="6587693" y="3766120"/>
            <a:ext cx="1488669" cy="461665"/>
            <a:chOff x="1716183" y="1821414"/>
            <a:chExt cx="1501049" cy="461665"/>
          </a:xfrm>
        </p:grpSpPr>
        <p:sp>
          <p:nvSpPr>
            <p:cNvPr id="37" name="Прямоугольник 36"/>
            <p:cNvSpPr/>
            <p:nvPr/>
          </p:nvSpPr>
          <p:spPr>
            <a:xfrm>
              <a:off x="1737305" y="1884314"/>
              <a:ext cx="1479927" cy="372696"/>
            </a:xfrm>
            <a:prstGeom prst="rect">
              <a:avLst/>
            </a:prstGeom>
            <a:solidFill>
              <a:srgbClr val="FFFFFF">
                <a:alpha val="56863"/>
              </a:srgbClr>
            </a:solidFill>
            <a:ln w="19050"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716183" y="1821414"/>
              <a:ext cx="14952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/>
                <a:t>40 </a:t>
              </a:r>
              <a:r>
                <a:rPr lang="ru-RU" sz="2000" dirty="0" smtClean="0"/>
                <a:t>ч. очно</a:t>
              </a:r>
              <a:endParaRPr lang="ru-RU" sz="1050" dirty="0"/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6318864" y="3134995"/>
            <a:ext cx="2443183" cy="480360"/>
            <a:chOff x="9675847" y="1753629"/>
            <a:chExt cx="2443183" cy="480360"/>
          </a:xfrm>
        </p:grpSpPr>
        <p:sp>
          <p:nvSpPr>
            <p:cNvPr id="40" name="Прямоугольник 39"/>
            <p:cNvSpPr/>
            <p:nvPr/>
          </p:nvSpPr>
          <p:spPr>
            <a:xfrm>
              <a:off x="9787694" y="1793413"/>
              <a:ext cx="2220778" cy="440576"/>
            </a:xfrm>
            <a:prstGeom prst="rect">
              <a:avLst/>
            </a:prstGeom>
            <a:solidFill>
              <a:srgbClr val="81C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9960763" y="1753629"/>
              <a:ext cx="21582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Стажировка</a:t>
              </a:r>
              <a:endPara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Нашивка 11"/>
            <p:cNvSpPr/>
            <p:nvPr/>
          </p:nvSpPr>
          <p:spPr>
            <a:xfrm>
              <a:off x="9675847" y="1853652"/>
              <a:ext cx="292291" cy="196954"/>
            </a:xfrm>
            <a:prstGeom prst="chevron">
              <a:avLst>
                <a:gd name="adj" fmla="val 58415"/>
              </a:avLst>
            </a:prstGeom>
            <a:solidFill>
              <a:srgbClr val="4472C4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43" name="TextBox 42"/>
          <p:cNvSpPr txBox="1"/>
          <p:nvPr/>
        </p:nvSpPr>
        <p:spPr>
          <a:xfrm>
            <a:off x="1055097" y="5165419"/>
            <a:ext cx="4849226" cy="738664"/>
          </a:xfrm>
          <a:prstGeom prst="rect">
            <a:avLst/>
          </a:prstGeom>
          <a:solidFill>
            <a:srgbClr val="FFFFFF">
              <a:alpha val="83922"/>
            </a:srgb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          Даты проведения </a:t>
            </a:r>
            <a:r>
              <a:rPr lang="en-US" sz="1400" dirty="0" smtClean="0"/>
              <a:t>(24.08.2020 – 15.12.2020)</a:t>
            </a:r>
            <a:endParaRPr lang="ru-RU" sz="1400" dirty="0" smtClean="0"/>
          </a:p>
          <a:p>
            <a:endParaRPr lang="ru-RU" sz="600" dirty="0" smtClean="0"/>
          </a:p>
          <a:p>
            <a:r>
              <a:rPr lang="ru-RU" b="1" dirty="0" smtClean="0"/>
              <a:t>          Комплект документов</a:t>
            </a:r>
            <a:endParaRPr lang="ru-RU" b="1" dirty="0"/>
          </a:p>
        </p:txBody>
      </p:sp>
      <p:pic>
        <p:nvPicPr>
          <p:cNvPr id="44" name="Picture 20" descr="https://img2.freepng.ru/20180403/tzq/kisspng-computer-icons-calendar-agenda-calendar-icon-5ac41d8017f7a4.2842368215228020480982.jp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99390" l="111" r="100000">
                        <a14:foregroundMark x1="28889" y1="13902" x2="28889" y2="13902"/>
                        <a14:foregroundMark x1="72889" y1="15244" x2="72889" y2="15244"/>
                        <a14:foregroundMark x1="73222" y1="44146" x2="73222" y2="44146"/>
                        <a14:foregroundMark x1="73778" y1="56829" x2="73778" y2="56829"/>
                        <a14:foregroundMark x1="58778" y1="59878" x2="58778" y2="59878"/>
                        <a14:foregroundMark x1="58667" y1="47683" x2="58667" y2="47683"/>
                        <a14:foregroundMark x1="45667" y1="44756" x2="45667" y2="44756"/>
                        <a14:foregroundMark x1="46667" y1="57317" x2="46667" y2="57317"/>
                        <a14:foregroundMark x1="27222" y1="57927" x2="27222" y2="57927"/>
                        <a14:foregroundMark x1="27889" y1="71951" x2="27889" y2="71951"/>
                        <a14:foregroundMark x1="39667" y1="72317" x2="39667" y2="72317"/>
                        <a14:foregroundMark x1="56222" y1="70610" x2="56222" y2="70610"/>
                      </a14:backgroundRemoval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987" t="9878" r="10693" b="10413"/>
          <a:stretch/>
        </p:blipFill>
        <p:spPr bwMode="auto">
          <a:xfrm>
            <a:off x="533414" y="5163159"/>
            <a:ext cx="388548" cy="355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4" descr="https://www.ayto-santiurde.com/wp-content/uploads/2016/05/file.pn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49" y="5598997"/>
            <a:ext cx="388478" cy="388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6" name="Прямая соединительная линия 45"/>
          <p:cNvCxnSpPr/>
          <p:nvPr/>
        </p:nvCxnSpPr>
        <p:spPr>
          <a:xfrm>
            <a:off x="6196519" y="867916"/>
            <a:ext cx="19455" cy="5912263"/>
          </a:xfrm>
          <a:prstGeom prst="line">
            <a:avLst/>
          </a:prstGeom>
          <a:ln w="28575">
            <a:solidFill>
              <a:srgbClr val="431557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329587" y="5013176"/>
            <a:ext cx="57222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9467687" y="2758684"/>
            <a:ext cx="2117055" cy="276999"/>
          </a:xfrm>
          <a:prstGeom prst="rect">
            <a:avLst/>
          </a:prstGeom>
          <a:solidFill>
            <a:srgbClr val="FFFFFF">
              <a:alpha val="78039"/>
            </a:srgb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108000" indent="-108000">
              <a:buClr>
                <a:srgbClr val="0070C0"/>
              </a:buClr>
              <a:buSzPct val="116000"/>
              <a:buFont typeface="Wingdings" panose="05000000000000000000" pitchFamily="2" charset="2"/>
              <a:buChar char="§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Защита проектов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9467687" y="1830098"/>
            <a:ext cx="2574742" cy="830997"/>
          </a:xfrm>
          <a:prstGeom prst="rect">
            <a:avLst/>
          </a:prstGeom>
          <a:solidFill>
            <a:srgbClr val="FFFFFF">
              <a:alpha val="78039"/>
            </a:srgb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108000" indent="-108000">
              <a:buClr>
                <a:srgbClr val="0070C0"/>
              </a:buClr>
              <a:buSzPct val="116000"/>
              <a:buFont typeface="Wingdings" panose="05000000000000000000" pitchFamily="2" charset="2"/>
              <a:buChar char="§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Управленческие аспекты реализации цифровой образовательной среды в школе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036132" y="4766938"/>
            <a:ext cx="4316146" cy="461665"/>
          </a:xfrm>
          <a:prstGeom prst="rect">
            <a:avLst/>
          </a:prstGeom>
          <a:solidFill>
            <a:srgbClr val="FFFFFF">
              <a:alpha val="83922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Даты проведения </a:t>
            </a:r>
            <a:r>
              <a:rPr lang="ru-RU" sz="1400" dirty="0" smtClean="0"/>
              <a:t>(сентябрь- октябрь – ноябрь)</a:t>
            </a:r>
          </a:p>
          <a:p>
            <a:pPr algn="ctr"/>
            <a:endParaRPr lang="ru-RU" sz="600" dirty="0" smtClean="0"/>
          </a:p>
        </p:txBody>
      </p:sp>
      <p:pic>
        <p:nvPicPr>
          <p:cNvPr id="51" name="Picture 20" descr="https://img2.freepng.ru/20180403/tzq/kisspng-computer-icons-calendar-agenda-calendar-icon-5ac41d8017f7a4.2842368215228020480982.jp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99390" l="111" r="100000">
                        <a14:foregroundMark x1="28889" y1="13902" x2="28889" y2="13902"/>
                        <a14:foregroundMark x1="72889" y1="15244" x2="72889" y2="15244"/>
                        <a14:foregroundMark x1="73222" y1="44146" x2="73222" y2="44146"/>
                        <a14:foregroundMark x1="73778" y1="56829" x2="73778" y2="56829"/>
                        <a14:foregroundMark x1="58778" y1="59878" x2="58778" y2="59878"/>
                        <a14:foregroundMark x1="58667" y1="47683" x2="58667" y2="47683"/>
                        <a14:foregroundMark x1="45667" y1="44756" x2="45667" y2="44756"/>
                        <a14:foregroundMark x1="46667" y1="57317" x2="46667" y2="57317"/>
                        <a14:foregroundMark x1="27222" y1="57927" x2="27222" y2="57927"/>
                        <a14:foregroundMark x1="27889" y1="71951" x2="27889" y2="71951"/>
                        <a14:foregroundMark x1="39667" y1="72317" x2="39667" y2="72317"/>
                        <a14:foregroundMark x1="56222" y1="70610" x2="56222" y2="70610"/>
                      </a14:backgroundRemoval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987" t="9878" r="10693" b="10413"/>
          <a:stretch/>
        </p:blipFill>
        <p:spPr bwMode="auto">
          <a:xfrm>
            <a:off x="6564450" y="4824118"/>
            <a:ext cx="388548" cy="355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8499747" y="3846805"/>
            <a:ext cx="3118439" cy="461665"/>
          </a:xfrm>
          <a:prstGeom prst="rect">
            <a:avLst/>
          </a:prstGeom>
          <a:solidFill>
            <a:srgbClr val="FFFFFF">
              <a:alpha val="83922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Место - </a:t>
            </a:r>
            <a:r>
              <a:rPr lang="ru-RU" dirty="0" smtClean="0"/>
              <a:t>Забайкальский край</a:t>
            </a:r>
            <a:endParaRPr lang="ru-RU" sz="1400" dirty="0" smtClean="0"/>
          </a:p>
          <a:p>
            <a:pPr algn="ctr"/>
            <a:endParaRPr lang="ru-RU" sz="600" dirty="0" smtClean="0"/>
          </a:p>
        </p:txBody>
      </p:sp>
    </p:spTree>
    <p:extLst>
      <p:ext uri="{BB962C8B-B14F-4D97-AF65-F5344CB8AC3E}">
        <p14:creationId xmlns:p14="http://schemas.microsoft.com/office/powerpoint/2010/main" val="267529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5360" y="1628800"/>
            <a:ext cx="7488832" cy="2016218"/>
          </a:xfrm>
        </p:spPr>
        <p:txBody>
          <a:bodyPr>
            <a:noAutofit/>
          </a:bodyPr>
          <a:lstStyle/>
          <a:p>
            <a:pPr algn="l"/>
            <a:r>
              <a:rPr lang="ru-RU" sz="3600" dirty="0"/>
              <a:t>ЦИФРОВАЯ ОБРАЗОВАТЕЛЬНАЯ </a:t>
            </a:r>
            <a:r>
              <a:rPr lang="ru-RU" sz="3600" dirty="0" smtClean="0"/>
              <a:t>СРЕДА</a:t>
            </a:r>
            <a:r>
              <a:rPr lang="en-US" sz="3600" dirty="0" smtClean="0"/>
              <a:t> </a:t>
            </a:r>
            <a:r>
              <a:rPr lang="ru-RU" sz="3600" dirty="0" smtClean="0"/>
              <a:t>СИСТЕМЫ ОБЩЕГО ОБРАЗОВАНИЯ ТОМСКОЙ ОБЛАСТИ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59876" y="4293096"/>
            <a:ext cx="51600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Грабцевич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Ирина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Борисовна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начальник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Департамента общего образования Томской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области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77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0" y="116632"/>
            <a:ext cx="8229600" cy="436910"/>
          </a:xfrm>
        </p:spPr>
        <p:txBody>
          <a:bodyPr>
            <a:noAutofit/>
          </a:bodyPr>
          <a:lstStyle/>
          <a:p>
            <a:r>
              <a:rPr lang="ru-RU" sz="3200" b="1" dirty="0"/>
              <a:t>Проект «Цифровая образовательная среда»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1384" y="1402397"/>
            <a:ext cx="11256688" cy="4247317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Указ Президента Российской Федерации от 21.07.2020 № 474 </a:t>
            </a:r>
            <a:r>
              <a:rPr lang="ru-RU" dirty="0" smtClean="0"/>
              <a:t>«О </a:t>
            </a:r>
            <a:r>
              <a:rPr lang="ru-RU" dirty="0"/>
              <a:t>национальных целях развития Российской Федерации на период до 2030 </a:t>
            </a:r>
            <a:r>
              <a:rPr lang="ru-RU" dirty="0" smtClean="0"/>
              <a:t>года»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д</a:t>
            </a:r>
            <a:r>
              <a:rPr lang="ru-RU" dirty="0" smtClean="0"/>
              <a:t>) Цифровая трансформация, в</a:t>
            </a:r>
            <a:r>
              <a:rPr lang="ru-RU" dirty="0"/>
              <a:t> рамках </a:t>
            </a:r>
            <a:r>
              <a:rPr lang="ru-RU" dirty="0" smtClean="0"/>
              <a:t>национальной цели :</a:t>
            </a:r>
          </a:p>
          <a:p>
            <a:pPr algn="just"/>
            <a:endParaRPr lang="ru-RU" dirty="0" smtClean="0"/>
          </a:p>
          <a:p>
            <a:r>
              <a:rPr lang="ru-RU" dirty="0"/>
              <a:t>достижение «цифровой зрелости» ключевых отраслей экономики и </a:t>
            </a:r>
            <a:r>
              <a:rPr lang="ru-RU" dirty="0" smtClean="0"/>
              <a:t>социальной сферы</a:t>
            </a:r>
            <a:r>
              <a:rPr lang="ru-RU" dirty="0"/>
              <a:t>, в том числе здравоохранения и образования, а также государственного управления</a:t>
            </a:r>
            <a:r>
              <a:rPr lang="ru-RU" dirty="0" smtClean="0"/>
              <a:t>;</a:t>
            </a:r>
          </a:p>
          <a:p>
            <a:endParaRPr lang="ru-RU" dirty="0"/>
          </a:p>
          <a:p>
            <a:r>
              <a:rPr lang="ru-RU" dirty="0"/>
              <a:t>увеличение доли массовых социально значимых услуг, доступных в электронном виде, до 95 процентов</a:t>
            </a:r>
            <a:r>
              <a:rPr lang="ru-RU" dirty="0" smtClean="0"/>
              <a:t>;</a:t>
            </a:r>
          </a:p>
          <a:p>
            <a:endParaRPr lang="ru-RU" dirty="0"/>
          </a:p>
          <a:p>
            <a:r>
              <a:rPr lang="ru-RU" dirty="0"/>
              <a:t>рост доли домохозяйств, которым обеспечена возможность широкополосного доступа к информационно-телекоммуникационной сети Интернет, до 97 процентов</a:t>
            </a:r>
            <a:r>
              <a:rPr lang="ru-RU" dirty="0" smtClean="0"/>
              <a:t>;</a:t>
            </a:r>
          </a:p>
          <a:p>
            <a:endParaRPr lang="ru-RU" dirty="0"/>
          </a:p>
          <a:p>
            <a:r>
              <a:rPr lang="ru-RU" dirty="0"/>
              <a:t>увеличение вложений в отечественные решения в сфере информационных технологий в четыре раза по сравнению с показателем 2019 года</a:t>
            </a:r>
            <a:r>
              <a:rPr lang="ru-RU" dirty="0" smtClean="0"/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28976" y="836712"/>
            <a:ext cx="11593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Указ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о национальных целях развития России до 2030 года</a:t>
            </a:r>
          </a:p>
        </p:txBody>
      </p:sp>
      <p:sp>
        <p:nvSpPr>
          <p:cNvPr id="9" name="Frame 17">
            <a:extLst>
              <a:ext uri="{FF2B5EF4-FFF2-40B4-BE49-F238E27FC236}">
                <a16:creationId xmlns:a16="http://schemas.microsoft.com/office/drawing/2014/main" id="{24847C50-B53E-46FD-A436-C1BF523DEFF0}"/>
              </a:ext>
            </a:extLst>
          </p:cNvPr>
          <p:cNvSpPr/>
          <p:nvPr/>
        </p:nvSpPr>
        <p:spPr>
          <a:xfrm>
            <a:off x="161847" y="2924944"/>
            <a:ext cx="347025" cy="34702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" name="Frame 17">
            <a:extLst>
              <a:ext uri="{FF2B5EF4-FFF2-40B4-BE49-F238E27FC236}">
                <a16:creationId xmlns:a16="http://schemas.microsoft.com/office/drawing/2014/main" id="{24847C50-B53E-46FD-A436-C1BF523DEFF0}"/>
              </a:ext>
            </a:extLst>
          </p:cNvPr>
          <p:cNvSpPr/>
          <p:nvPr/>
        </p:nvSpPr>
        <p:spPr>
          <a:xfrm>
            <a:off x="161847" y="3645024"/>
            <a:ext cx="347025" cy="34702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Frame 17">
            <a:extLst>
              <a:ext uri="{FF2B5EF4-FFF2-40B4-BE49-F238E27FC236}">
                <a16:creationId xmlns:a16="http://schemas.microsoft.com/office/drawing/2014/main" id="{24847C50-B53E-46FD-A436-C1BF523DEFF0}"/>
              </a:ext>
            </a:extLst>
          </p:cNvPr>
          <p:cNvSpPr/>
          <p:nvPr/>
        </p:nvSpPr>
        <p:spPr>
          <a:xfrm>
            <a:off x="161846" y="4293096"/>
            <a:ext cx="347025" cy="34702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" name="Frame 17">
            <a:extLst>
              <a:ext uri="{FF2B5EF4-FFF2-40B4-BE49-F238E27FC236}">
                <a16:creationId xmlns:a16="http://schemas.microsoft.com/office/drawing/2014/main" id="{24847C50-B53E-46FD-A436-C1BF523DEFF0}"/>
              </a:ext>
            </a:extLst>
          </p:cNvPr>
          <p:cNvSpPr/>
          <p:nvPr/>
        </p:nvSpPr>
        <p:spPr>
          <a:xfrm>
            <a:off x="143179" y="5157192"/>
            <a:ext cx="347025" cy="34702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59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727848" y="2708920"/>
            <a:ext cx="3960440" cy="1008112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0" y="116632"/>
            <a:ext cx="8229600" cy="436910"/>
          </a:xfrm>
        </p:spPr>
        <p:txBody>
          <a:bodyPr>
            <a:noAutofit/>
          </a:bodyPr>
          <a:lstStyle/>
          <a:p>
            <a:r>
              <a:rPr lang="ru-RU" sz="3200" b="1" dirty="0"/>
              <a:t>Проект «Цифровая образовательная среда»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/>
          <a:srcRect l="2099" t="206" r="683" b="711"/>
          <a:stretch/>
        </p:blipFill>
        <p:spPr>
          <a:xfrm>
            <a:off x="233122" y="624947"/>
            <a:ext cx="4175118" cy="6049066"/>
          </a:xfrm>
          <a:prstGeom prst="rect">
            <a:avLst/>
          </a:prstGeom>
          <a:ln w="3175">
            <a:solidFill>
              <a:schemeClr val="bg1">
                <a:lumMod val="75000"/>
              </a:schemeClr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4583832" y="4962117"/>
            <a:ext cx="4848123" cy="1200329"/>
          </a:xfrm>
          <a:prstGeom prst="rect">
            <a:avLst/>
          </a:prstGeom>
          <a:solidFill>
            <a:srgbClr val="FFFFFF">
              <a:alpha val="63137"/>
            </a:srgbClr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Приказ Министерства просвещения РФ № 649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от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2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декабря 2019 г. </a:t>
            </a: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«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Об утверждении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Целевой модели цифровой образовательной среды»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01602" y="799950"/>
            <a:ext cx="7522494" cy="4081117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“…</a:t>
            </a:r>
            <a:r>
              <a:rPr lang="ru-RU" dirty="0" smtClean="0"/>
              <a:t>Создание, внедрение и </a:t>
            </a:r>
            <a:r>
              <a:rPr lang="ru-RU" dirty="0"/>
              <a:t>эксплуатация региональных </a:t>
            </a:r>
            <a:r>
              <a:rPr lang="ru-RU" dirty="0" smtClean="0"/>
              <a:t>информационных систем </a:t>
            </a:r>
            <a:r>
              <a:rPr lang="ru-RU" dirty="0"/>
              <a:t>и </a:t>
            </a:r>
            <a:r>
              <a:rPr lang="ru-RU" dirty="0" smtClean="0"/>
              <a:t>ресурсов, направленных на повышение эффективности функционирования системы образования, а также на организацию и ведение образовательного процесса:</a:t>
            </a:r>
          </a:p>
          <a:p>
            <a:pPr marL="285750" indent="-285750">
              <a:lnSpc>
                <a:spcPct val="130000"/>
              </a:lnSpc>
              <a:buClr>
                <a:srgbClr val="006840"/>
              </a:buClr>
              <a:buSzPct val="109000"/>
              <a:buFont typeface="Wingdings" panose="05000000000000000000" pitchFamily="2" charset="2"/>
              <a:buChar char="§"/>
            </a:pPr>
            <a:r>
              <a:rPr lang="ru-RU" dirty="0" smtClean="0"/>
              <a:t>Электронного документооборота</a:t>
            </a:r>
          </a:p>
          <a:p>
            <a:pPr marL="285750" indent="-285750">
              <a:lnSpc>
                <a:spcPct val="130000"/>
              </a:lnSpc>
              <a:buClr>
                <a:srgbClr val="006840"/>
              </a:buClr>
              <a:buSzPct val="109000"/>
              <a:buFont typeface="Wingdings" panose="05000000000000000000" pitchFamily="2" charset="2"/>
              <a:buChar char="§"/>
            </a:pPr>
            <a:r>
              <a:rPr lang="ru-RU" dirty="0" smtClean="0"/>
              <a:t>Планирования ФХД</a:t>
            </a:r>
          </a:p>
          <a:p>
            <a:pPr marL="285750" indent="-285750">
              <a:lnSpc>
                <a:spcPct val="130000"/>
              </a:lnSpc>
              <a:buClr>
                <a:srgbClr val="006840"/>
              </a:buClr>
              <a:buSzPct val="109000"/>
              <a:buFont typeface="Wingdings" panose="05000000000000000000" pitchFamily="2" charset="2"/>
              <a:buChar char="§"/>
            </a:pPr>
            <a:r>
              <a:rPr lang="ru-RU" dirty="0" smtClean="0"/>
              <a:t>Электронного дневника и журнала</a:t>
            </a:r>
          </a:p>
          <a:p>
            <a:pPr marL="285750" indent="-285750">
              <a:lnSpc>
                <a:spcPct val="130000"/>
              </a:lnSpc>
              <a:buClr>
                <a:srgbClr val="006840"/>
              </a:buClr>
              <a:buSzPct val="109000"/>
              <a:buFont typeface="Wingdings" panose="05000000000000000000" pitchFamily="2" charset="2"/>
              <a:buChar char="§"/>
            </a:pPr>
            <a:r>
              <a:rPr lang="ru-RU" dirty="0" smtClean="0"/>
              <a:t>Электронного расписания</a:t>
            </a:r>
          </a:p>
          <a:p>
            <a:pPr marL="285750" indent="-285750">
              <a:lnSpc>
                <a:spcPct val="130000"/>
              </a:lnSpc>
              <a:buClr>
                <a:srgbClr val="006840"/>
              </a:buClr>
              <a:buSzPct val="109000"/>
              <a:buFont typeface="Wingdings" panose="05000000000000000000" pitchFamily="2" charset="2"/>
              <a:buChar char="§"/>
            </a:pPr>
            <a:r>
              <a:rPr lang="ru-RU" dirty="0" smtClean="0"/>
              <a:t>Электронной библиотеки (ЦОР)</a:t>
            </a:r>
          </a:p>
          <a:p>
            <a:pPr marL="285750" indent="-285750">
              <a:lnSpc>
                <a:spcPct val="130000"/>
              </a:lnSpc>
              <a:buClr>
                <a:srgbClr val="006840"/>
              </a:buClr>
              <a:buSzPct val="109000"/>
              <a:buFont typeface="Wingdings" panose="05000000000000000000" pitchFamily="2" charset="2"/>
              <a:buChar char="§"/>
            </a:pPr>
            <a:r>
              <a:rPr lang="ru-RU" dirty="0" smtClean="0"/>
              <a:t>Учета освоения дополнительных общеобразовательных программ</a:t>
            </a:r>
          </a:p>
          <a:p>
            <a:pPr marL="285750" indent="-285750">
              <a:lnSpc>
                <a:spcPct val="130000"/>
              </a:lnSpc>
              <a:buClr>
                <a:srgbClr val="006840"/>
              </a:buClr>
              <a:buSzPct val="109000"/>
              <a:buFont typeface="Wingdings" panose="05000000000000000000" pitchFamily="2" charset="2"/>
              <a:buChar char="§"/>
            </a:pPr>
            <a:r>
              <a:rPr lang="ru-RU" dirty="0" smtClean="0"/>
              <a:t>Учета достижений обучающихся по результатам их участия в олимпиадах и иных различных конкурсах</a:t>
            </a:r>
            <a:r>
              <a:rPr lang="en-US" dirty="0" smtClean="0"/>
              <a:t>. “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937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0" y="116632"/>
            <a:ext cx="8229600" cy="436910"/>
          </a:xfrm>
        </p:spPr>
        <p:txBody>
          <a:bodyPr>
            <a:noAutofit/>
          </a:bodyPr>
          <a:lstStyle/>
          <a:p>
            <a:r>
              <a:rPr lang="ru-RU" sz="3200" b="1" dirty="0"/>
              <a:t>Проект «Цифровая образовательная среда»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063552" y="993703"/>
            <a:ext cx="9861896" cy="1733897"/>
          </a:xfrm>
          <a:prstGeom prst="rect">
            <a:avLst/>
          </a:prstGeom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017" tIns="108557" rIns="108557" bIns="108557" numCol="1" spcCol="1270" anchor="ctr" anchorCtr="0">
            <a:noAutofit/>
          </a:bodyPr>
          <a:lstStyle/>
          <a:p>
            <a:pPr marL="171450" lvl="1" indent="-171450" algn="just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ru-RU" sz="800" dirty="0"/>
          </a:p>
          <a:p>
            <a:pPr marL="171450" lvl="1" indent="-171450" algn="just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b="1" dirty="0">
                <a:solidFill>
                  <a:schemeClr val="tx1"/>
                </a:solidFill>
              </a:rPr>
              <a:t>Создание условий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/>
              <a:t>для внедрения к </a:t>
            </a:r>
            <a:r>
              <a:rPr lang="ru-RU" dirty="0" smtClean="0"/>
              <a:t>2030 </a:t>
            </a:r>
            <a:r>
              <a:rPr lang="ru-RU" dirty="0"/>
              <a:t>году современной и безопасной </a:t>
            </a:r>
            <a:r>
              <a:rPr lang="ru-RU" b="1" dirty="0">
                <a:solidFill>
                  <a:schemeClr val="tx1"/>
                </a:solidFill>
              </a:rPr>
              <a:t>цифровой образовательной среды</a:t>
            </a:r>
            <a:r>
              <a:rPr lang="ru-RU" dirty="0"/>
              <a:t>, обеспечивающей формирование ценности к саморазвитию и самообразованию у обучающихся образовательных организаций всех видов и уровней, путем обновления информационно-коммуникационной инфраструктуры, подготовки кадров, создания федеральной цифровой платформы.</a:t>
            </a:r>
          </a:p>
          <a:p>
            <a:pPr marL="0" lvl="1" algn="just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ru-RU" sz="100" dirty="0"/>
          </a:p>
        </p:txBody>
      </p:sp>
      <p:sp>
        <p:nvSpPr>
          <p:cNvPr id="6" name="Пятиугольник 5"/>
          <p:cNvSpPr/>
          <p:nvPr/>
        </p:nvSpPr>
        <p:spPr>
          <a:xfrm>
            <a:off x="208927" y="1124744"/>
            <a:ext cx="1675467" cy="607715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Цель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63552" y="3167761"/>
            <a:ext cx="9861896" cy="2402095"/>
          </a:xfrm>
          <a:prstGeom prst="rect">
            <a:avLst/>
          </a:prstGeom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017" tIns="108557" rIns="108557" bIns="108557" numCol="1" spcCol="1270" anchor="ctr" anchorCtr="0">
            <a:noAutofit/>
          </a:bodyPr>
          <a:lstStyle/>
          <a:p>
            <a:pPr marL="171450" lvl="1" indent="-171450" algn="just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ru-RU" sz="800" dirty="0"/>
          </a:p>
          <a:p>
            <a:pPr marL="171450" lvl="1" indent="-171450" algn="just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b="1" dirty="0">
                <a:solidFill>
                  <a:schemeClr val="tx1"/>
                </a:solidFill>
              </a:rPr>
              <a:t>Создание </a:t>
            </a:r>
            <a:r>
              <a:rPr lang="ru-RU" b="1" dirty="0" smtClean="0">
                <a:solidFill>
                  <a:schemeClr val="tx1"/>
                </a:solidFill>
              </a:rPr>
              <a:t>единой информационный среды региона </a:t>
            </a:r>
            <a:r>
              <a:rPr lang="ru-RU" dirty="0"/>
              <a:t>путем внедрения единого регионального электронного журнала и дневника</a:t>
            </a:r>
          </a:p>
          <a:p>
            <a:pPr marL="171450" lvl="1" indent="-171450" algn="just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b="1" dirty="0" smtClean="0">
                <a:solidFill>
                  <a:schemeClr val="tx1"/>
                </a:solidFill>
              </a:rPr>
              <a:t>Формирование индивидуальных образовательных траекторий детей</a:t>
            </a:r>
            <a:r>
              <a:rPr lang="ru-RU" b="1" dirty="0" smtClean="0">
                <a:solidFill>
                  <a:srgbClr val="005C39"/>
                </a:solidFill>
              </a:rPr>
              <a:t> </a:t>
            </a:r>
            <a:r>
              <a:rPr lang="ru-RU" dirty="0"/>
              <a:t>в соответствии с их образовательными </a:t>
            </a:r>
            <a:r>
              <a:rPr lang="ru-RU" dirty="0" smtClean="0"/>
              <a:t>потребностями с использованием ЦОР</a:t>
            </a:r>
          </a:p>
          <a:p>
            <a:pPr marL="171450" lvl="1" indent="-171450" algn="just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b="1" dirty="0">
                <a:solidFill>
                  <a:schemeClr val="tx1"/>
                </a:solidFill>
              </a:rPr>
              <a:t>Интеграция общего и дополнительного образования детей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/>
              <a:t>за счет использования единой информационной системы</a:t>
            </a:r>
          </a:p>
          <a:p>
            <a:pPr marL="171450" lvl="1" indent="-171450" algn="just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dirty="0" smtClean="0"/>
              <a:t> </a:t>
            </a:r>
            <a:r>
              <a:rPr lang="ru-RU" b="1" dirty="0">
                <a:solidFill>
                  <a:schemeClr val="tx1"/>
                </a:solidFill>
              </a:rPr>
              <a:t>Сокращение бумажной отчетности педагогов и управленцев</a:t>
            </a:r>
          </a:p>
          <a:p>
            <a:pPr marL="0" lvl="1" algn="just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ru-RU" sz="100" dirty="0">
              <a:solidFill>
                <a:schemeClr val="tx1"/>
              </a:solidFill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229234" y="3284984"/>
            <a:ext cx="1675467" cy="602190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Задачи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39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0049" y="2043212"/>
            <a:ext cx="4709182" cy="40500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0" y="116632"/>
            <a:ext cx="8229600" cy="436910"/>
          </a:xfrm>
        </p:spPr>
        <p:txBody>
          <a:bodyPr>
            <a:noAutofit/>
          </a:bodyPr>
          <a:lstStyle/>
          <a:p>
            <a:r>
              <a:rPr lang="ru-RU" sz="3200" b="1" dirty="0"/>
              <a:t>Проект «Цифровая образовательная среда»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967950569"/>
              </p:ext>
            </p:extLst>
          </p:nvPr>
        </p:nvGraphicFramePr>
        <p:xfrm>
          <a:off x="566074" y="3412101"/>
          <a:ext cx="4174843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60732" y="2373714"/>
            <a:ext cx="4493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Обеспечены высокоскоростным Интернетом к 2020 году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5360" y="836712"/>
            <a:ext cx="115932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 рамках реализации регионального проекта «Информационная инфраструктура» национальной программы «Цифровая экономика Российской Федерации» ПАО «Ростелеком» оказывает услуги по подключению к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сети Интернет (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строительство сетей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–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235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школ Томской области.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431873643"/>
              </p:ext>
            </p:extLst>
          </p:nvPr>
        </p:nvGraphicFramePr>
        <p:xfrm>
          <a:off x="7016788" y="1556792"/>
          <a:ext cx="468052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447928" y="4797152"/>
            <a:ext cx="664005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200" b="1" dirty="0">
                <a:solidFill>
                  <a:prstClr val="black"/>
                </a:solidFill>
              </a:rPr>
              <a:t>Остальные ОО уже имеют техническую возможность </a:t>
            </a:r>
            <a:r>
              <a:rPr lang="ru-RU" sz="2200" b="1" dirty="0" smtClean="0">
                <a:solidFill>
                  <a:prstClr val="black"/>
                </a:solidFill>
              </a:rPr>
              <a:t>подключения. Рассматривается вопрос </a:t>
            </a:r>
            <a:r>
              <a:rPr lang="ru-RU" sz="2200" b="1" dirty="0" err="1" smtClean="0">
                <a:solidFill>
                  <a:prstClr val="black"/>
                </a:solidFill>
              </a:rPr>
              <a:t>софинансирования</a:t>
            </a:r>
            <a:r>
              <a:rPr lang="ru-RU" sz="2200" b="1" dirty="0" smtClean="0">
                <a:solidFill>
                  <a:prstClr val="black"/>
                </a:solidFill>
              </a:rPr>
              <a:t> затрат на услуги связи на федеральном уровне</a:t>
            </a:r>
            <a:endParaRPr lang="ru-RU" sz="2200" b="1" dirty="0">
              <a:solidFill>
                <a:prstClr val="black"/>
              </a:solidFill>
            </a:endParaRPr>
          </a:p>
          <a:p>
            <a:pPr lvl="0" algn="just">
              <a:defRPr/>
            </a:pPr>
            <a:endParaRPr lang="ru-RU" sz="2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13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734" y="60208"/>
            <a:ext cx="8229600" cy="436910"/>
          </a:xfrm>
        </p:spPr>
        <p:txBody>
          <a:bodyPr>
            <a:noAutofit/>
          </a:bodyPr>
          <a:lstStyle/>
          <a:p>
            <a:r>
              <a:rPr lang="ru-RU" sz="3200" b="1" dirty="0"/>
              <a:t>Проект «Цифровая образовательная среда»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67072" y="2030019"/>
            <a:ext cx="2110942" cy="49228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Личный кабинет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(ЕСИА)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63" name="Группа 62"/>
          <p:cNvGrpSpPr/>
          <p:nvPr/>
        </p:nvGrpSpPr>
        <p:grpSpPr>
          <a:xfrm>
            <a:off x="5086448" y="608383"/>
            <a:ext cx="1510083" cy="1032468"/>
            <a:chOff x="5200262" y="516325"/>
            <a:chExt cx="1510083" cy="1032468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id="{28D40F06-F49D-4B10-B4C3-544ED63BE98E}"/>
                </a:ext>
              </a:extLst>
            </p:cNvPr>
            <p:cNvGrpSpPr/>
            <p:nvPr/>
          </p:nvGrpSpPr>
          <p:grpSpPr>
            <a:xfrm>
              <a:off x="5417022" y="516325"/>
              <a:ext cx="967010" cy="969695"/>
              <a:chOff x="1107980" y="2220082"/>
              <a:chExt cx="1440000" cy="1440000"/>
            </a:xfrm>
          </p:grpSpPr>
          <p:sp>
            <p:nvSpPr>
              <p:cNvPr id="11" name="Овал 10">
                <a:extLst>
                  <a:ext uri="{FF2B5EF4-FFF2-40B4-BE49-F238E27FC236}">
                    <a16:creationId xmlns:a16="http://schemas.microsoft.com/office/drawing/2014/main" id="{2D8FDA9E-1EB8-4413-8E0A-6C88A06A823D}"/>
                  </a:ext>
                </a:extLst>
              </p:cNvPr>
              <p:cNvSpPr/>
              <p:nvPr/>
            </p:nvSpPr>
            <p:spPr>
              <a:xfrm>
                <a:off x="1107980" y="2220082"/>
                <a:ext cx="1440000" cy="1440000"/>
              </a:xfrm>
              <a:prstGeom prst="ellipse">
                <a:avLst/>
              </a:prstGeom>
              <a:noFill/>
              <a:ln w="28575">
                <a:solidFill>
                  <a:schemeClr val="accent1">
                    <a:alpha val="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pic>
            <p:nvPicPr>
              <p:cNvPr id="12" name="Рисунок 11" descr="Пользователи">
                <a:extLst>
                  <a:ext uri="{FF2B5EF4-FFF2-40B4-BE49-F238E27FC236}">
                    <a16:creationId xmlns:a16="http://schemas.microsoft.com/office/drawing/2014/main" id="{0259216E-DF91-4B61-AEA5-D3D4B0CA470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5"/>
                  </a:ext>
                </a:extLst>
              </a:blip>
              <a:srcRect/>
              <a:stretch/>
            </p:blipFill>
            <p:spPr>
              <a:xfrm>
                <a:off x="1156075" y="2263784"/>
                <a:ext cx="1343810" cy="1343810"/>
              </a:xfrm>
              <a:prstGeom prst="rect">
                <a:avLst/>
              </a:prstGeom>
              <a:ln>
                <a:solidFill>
                  <a:schemeClr val="accent1">
                    <a:alpha val="0"/>
                  </a:schemeClr>
                </a:solidFill>
              </a:ln>
            </p:spPr>
          </p:pic>
        </p:grpSp>
        <p:sp>
          <p:nvSpPr>
            <p:cNvPr id="3" name="Прямоугольник 2"/>
            <p:cNvSpPr/>
            <p:nvPr/>
          </p:nvSpPr>
          <p:spPr>
            <a:xfrm>
              <a:off x="5200262" y="1241016"/>
              <a:ext cx="1510083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1E1E1E"/>
                  </a:solidFill>
                  <a:effectLst/>
                  <a:uLnTx/>
                  <a:uFillTx/>
                  <a:latin typeface="IBM Plex Sans"/>
                  <a:ea typeface="+mn-ea"/>
                  <a:cs typeface="+mn-cs"/>
                </a:rPr>
                <a:t>Пользователь</a:t>
              </a: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7AAAC40E-BCF7-41B9-BD0C-C3314F7C2442}"/>
              </a:ext>
            </a:extLst>
          </p:cNvPr>
          <p:cNvCxnSpPr>
            <a:cxnSpLocks/>
          </p:cNvCxnSpPr>
          <p:nvPr/>
        </p:nvCxnSpPr>
        <p:spPr>
          <a:xfrm>
            <a:off x="1790443" y="3070242"/>
            <a:ext cx="552019" cy="0"/>
          </a:xfrm>
          <a:prstGeom prst="straightConnector1">
            <a:avLst/>
          </a:prstGeom>
          <a:noFill/>
          <a:ln w="76200" cap="flat" cmpd="sng" algn="ctr">
            <a:solidFill>
              <a:schemeClr val="accent1">
                <a:lumMod val="50000"/>
              </a:schemeClr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15" name="Скругленный прямоугольник 14"/>
          <p:cNvSpPr/>
          <p:nvPr/>
        </p:nvSpPr>
        <p:spPr>
          <a:xfrm>
            <a:off x="2199107" y="2826166"/>
            <a:ext cx="7209261" cy="337604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782773" y="3103272"/>
            <a:ext cx="2148836" cy="10911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Электронный-журнал дневник (АИС СГО Дневник. АО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ИРТех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467989" y="4168068"/>
            <a:ext cx="1796363" cy="11237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ЗАО «Новый диск-трейд» (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Образовариум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340462" y="4022869"/>
            <a:ext cx="1942694" cy="10741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ООО «Физикон» (Цифровая школа: «Облако знаний»)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930486" y="4897308"/>
            <a:ext cx="1987210" cy="11959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Персонализированная модель обучения ЩЦП Сбербанк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id="{7AAAC40E-BCF7-41B9-BD0C-C3314F7C2442}"/>
              </a:ext>
            </a:extLst>
          </p:cNvPr>
          <p:cNvCxnSpPr>
            <a:cxnSpLocks/>
          </p:cNvCxnSpPr>
          <p:nvPr/>
        </p:nvCxnSpPr>
        <p:spPr>
          <a:xfrm flipH="1">
            <a:off x="4240333" y="4022869"/>
            <a:ext cx="497056" cy="393035"/>
          </a:xfrm>
          <a:prstGeom prst="straightConnector1">
            <a:avLst/>
          </a:prstGeom>
          <a:noFill/>
          <a:ln w="76200" cap="flat" cmpd="sng" algn="ctr">
            <a:solidFill>
              <a:schemeClr val="accent1">
                <a:lumMod val="50000"/>
              </a:schemeClr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7AAAC40E-BCF7-41B9-BD0C-C3314F7C2442}"/>
              </a:ext>
            </a:extLst>
          </p:cNvPr>
          <p:cNvCxnSpPr>
            <a:cxnSpLocks/>
          </p:cNvCxnSpPr>
          <p:nvPr/>
        </p:nvCxnSpPr>
        <p:spPr>
          <a:xfrm flipV="1">
            <a:off x="4256529" y="3658954"/>
            <a:ext cx="531368" cy="441090"/>
          </a:xfrm>
          <a:prstGeom prst="straightConnector1">
            <a:avLst/>
          </a:prstGeom>
          <a:noFill/>
          <a:ln w="76200" cap="flat" cmpd="sng" algn="ctr">
            <a:solidFill>
              <a:schemeClr val="accent1">
                <a:lumMod val="50000"/>
              </a:schemeClr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36" name="Прямая со стрелкой 35">
            <a:extLst>
              <a:ext uri="{FF2B5EF4-FFF2-40B4-BE49-F238E27FC236}">
                <a16:creationId xmlns:a16="http://schemas.microsoft.com/office/drawing/2014/main" id="{7AAAC40E-BCF7-41B9-BD0C-C3314F7C2442}"/>
              </a:ext>
            </a:extLst>
          </p:cNvPr>
          <p:cNvCxnSpPr>
            <a:cxnSpLocks/>
          </p:cNvCxnSpPr>
          <p:nvPr/>
        </p:nvCxnSpPr>
        <p:spPr>
          <a:xfrm>
            <a:off x="6943404" y="4121320"/>
            <a:ext cx="455829" cy="412029"/>
          </a:xfrm>
          <a:prstGeom prst="straightConnector1">
            <a:avLst/>
          </a:prstGeom>
          <a:noFill/>
          <a:ln w="76200" cap="flat" cmpd="sng" algn="ctr">
            <a:solidFill>
              <a:schemeClr val="accent1">
                <a:lumMod val="50000"/>
              </a:schemeClr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37" name="Прямая со стрелкой 36">
            <a:extLst>
              <a:ext uri="{FF2B5EF4-FFF2-40B4-BE49-F238E27FC236}">
                <a16:creationId xmlns:a16="http://schemas.microsoft.com/office/drawing/2014/main" id="{7AAAC40E-BCF7-41B9-BD0C-C3314F7C2442}"/>
              </a:ext>
            </a:extLst>
          </p:cNvPr>
          <p:cNvCxnSpPr>
            <a:cxnSpLocks/>
          </p:cNvCxnSpPr>
          <p:nvPr/>
        </p:nvCxnSpPr>
        <p:spPr>
          <a:xfrm flipH="1" flipV="1">
            <a:off x="6955653" y="3783810"/>
            <a:ext cx="476257" cy="423966"/>
          </a:xfrm>
          <a:prstGeom prst="straightConnector1">
            <a:avLst/>
          </a:prstGeom>
          <a:noFill/>
          <a:ln w="76200" cap="flat" cmpd="sng" algn="ctr">
            <a:solidFill>
              <a:schemeClr val="accent1">
                <a:lumMod val="50000"/>
              </a:schemeClr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38" name="Прямая со стрелкой 37">
            <a:extLst>
              <a:ext uri="{FF2B5EF4-FFF2-40B4-BE49-F238E27FC236}">
                <a16:creationId xmlns:a16="http://schemas.microsoft.com/office/drawing/2014/main" id="{7AAAC40E-BCF7-41B9-BD0C-C3314F7C2442}"/>
              </a:ext>
            </a:extLst>
          </p:cNvPr>
          <p:cNvCxnSpPr>
            <a:cxnSpLocks/>
          </p:cNvCxnSpPr>
          <p:nvPr/>
        </p:nvCxnSpPr>
        <p:spPr>
          <a:xfrm>
            <a:off x="6023442" y="4254552"/>
            <a:ext cx="28341" cy="600872"/>
          </a:xfrm>
          <a:prstGeom prst="straightConnector1">
            <a:avLst/>
          </a:prstGeom>
          <a:noFill/>
          <a:ln w="76200" cap="flat" cmpd="sng" algn="ctr">
            <a:solidFill>
              <a:schemeClr val="accent1">
                <a:lumMod val="50000"/>
              </a:schemeClr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39" name="Прямая со стрелкой 38">
            <a:extLst>
              <a:ext uri="{FF2B5EF4-FFF2-40B4-BE49-F238E27FC236}">
                <a16:creationId xmlns:a16="http://schemas.microsoft.com/office/drawing/2014/main" id="{7AAAC40E-BCF7-41B9-BD0C-C3314F7C2442}"/>
              </a:ext>
            </a:extLst>
          </p:cNvPr>
          <p:cNvCxnSpPr>
            <a:cxnSpLocks/>
          </p:cNvCxnSpPr>
          <p:nvPr/>
        </p:nvCxnSpPr>
        <p:spPr>
          <a:xfrm flipV="1">
            <a:off x="5771105" y="4223397"/>
            <a:ext cx="157" cy="552877"/>
          </a:xfrm>
          <a:prstGeom prst="straightConnector1">
            <a:avLst/>
          </a:prstGeom>
          <a:noFill/>
          <a:ln w="76200" cap="flat" cmpd="sng" algn="ctr">
            <a:solidFill>
              <a:schemeClr val="accent1">
                <a:lumMod val="50000"/>
              </a:schemeClr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52" name="Прямая со стрелкой 51">
            <a:extLst>
              <a:ext uri="{FF2B5EF4-FFF2-40B4-BE49-F238E27FC236}">
                <a16:creationId xmlns:a16="http://schemas.microsoft.com/office/drawing/2014/main" id="{7AAAC40E-BCF7-41B9-BD0C-C3314F7C2442}"/>
              </a:ext>
            </a:extLst>
          </p:cNvPr>
          <p:cNvCxnSpPr>
            <a:cxnSpLocks/>
          </p:cNvCxnSpPr>
          <p:nvPr/>
        </p:nvCxnSpPr>
        <p:spPr>
          <a:xfrm>
            <a:off x="5642220" y="1624278"/>
            <a:ext cx="11276" cy="369922"/>
          </a:xfrm>
          <a:prstGeom prst="straightConnector1">
            <a:avLst/>
          </a:prstGeom>
          <a:noFill/>
          <a:ln w="76200" cap="flat" cmpd="sng" algn="ctr">
            <a:solidFill>
              <a:schemeClr val="accent1">
                <a:lumMod val="50000"/>
              </a:schemeClr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53" name="Прямая со стрелкой 52">
            <a:extLst>
              <a:ext uri="{FF2B5EF4-FFF2-40B4-BE49-F238E27FC236}">
                <a16:creationId xmlns:a16="http://schemas.microsoft.com/office/drawing/2014/main" id="{7AAAC40E-BCF7-41B9-BD0C-C3314F7C2442}"/>
              </a:ext>
            </a:extLst>
          </p:cNvPr>
          <p:cNvCxnSpPr>
            <a:cxnSpLocks/>
          </p:cNvCxnSpPr>
          <p:nvPr/>
        </p:nvCxnSpPr>
        <p:spPr>
          <a:xfrm flipV="1">
            <a:off x="5935517" y="1590215"/>
            <a:ext cx="0" cy="389845"/>
          </a:xfrm>
          <a:prstGeom prst="straightConnector1">
            <a:avLst/>
          </a:prstGeom>
          <a:noFill/>
          <a:ln w="76200" cap="flat" cmpd="sng" algn="ctr">
            <a:solidFill>
              <a:schemeClr val="accent1">
                <a:lumMod val="50000"/>
              </a:schemeClr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54" name="Прямая со стрелкой 53">
            <a:extLst>
              <a:ext uri="{FF2B5EF4-FFF2-40B4-BE49-F238E27FC236}">
                <a16:creationId xmlns:a16="http://schemas.microsoft.com/office/drawing/2014/main" id="{7AAAC40E-BCF7-41B9-BD0C-C3314F7C2442}"/>
              </a:ext>
            </a:extLst>
          </p:cNvPr>
          <p:cNvCxnSpPr>
            <a:cxnSpLocks/>
          </p:cNvCxnSpPr>
          <p:nvPr/>
        </p:nvCxnSpPr>
        <p:spPr>
          <a:xfrm>
            <a:off x="5651734" y="2603182"/>
            <a:ext cx="7086" cy="393770"/>
          </a:xfrm>
          <a:prstGeom prst="straightConnector1">
            <a:avLst/>
          </a:prstGeom>
          <a:noFill/>
          <a:ln w="76200" cap="flat" cmpd="sng" algn="ctr">
            <a:solidFill>
              <a:schemeClr val="accent1">
                <a:lumMod val="50000"/>
              </a:schemeClr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55" name="Прямая со стрелкой 54">
            <a:extLst>
              <a:ext uri="{FF2B5EF4-FFF2-40B4-BE49-F238E27FC236}">
                <a16:creationId xmlns:a16="http://schemas.microsoft.com/office/drawing/2014/main" id="{7AAAC40E-BCF7-41B9-BD0C-C3314F7C2442}"/>
              </a:ext>
            </a:extLst>
          </p:cNvPr>
          <p:cNvCxnSpPr>
            <a:cxnSpLocks/>
          </p:cNvCxnSpPr>
          <p:nvPr/>
        </p:nvCxnSpPr>
        <p:spPr>
          <a:xfrm flipV="1">
            <a:off x="5940841" y="2607108"/>
            <a:ext cx="0" cy="389844"/>
          </a:xfrm>
          <a:prstGeom prst="straightConnector1">
            <a:avLst/>
          </a:prstGeom>
          <a:noFill/>
          <a:ln w="76200" cap="flat" cmpd="sng" algn="ctr">
            <a:solidFill>
              <a:schemeClr val="accent1">
                <a:lumMod val="50000"/>
              </a:schemeClr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64" name="Овал 63"/>
          <p:cNvSpPr/>
          <p:nvPr/>
        </p:nvSpPr>
        <p:spPr>
          <a:xfrm>
            <a:off x="335360" y="2202568"/>
            <a:ext cx="1629793" cy="152936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Единая Сеть Передачи Данных (ЕСПД)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134448" y="3921142"/>
            <a:ext cx="1789374" cy="179305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Доступ к ЕСПД предоставлен: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2019 г - 75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2020 г - 70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План на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2021 г</a:t>
            </a:r>
            <a:r>
              <a:rPr lang="ru-RU" b="1" dirty="0">
                <a:solidFill>
                  <a:prstClr val="black"/>
                </a:solidFill>
                <a:latin typeface="Calibri"/>
              </a:rPr>
              <a:t>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90 ОО</a:t>
            </a:r>
          </a:p>
        </p:txBody>
      </p:sp>
      <p:sp>
        <p:nvSpPr>
          <p:cNvPr id="72" name="Прямоугольник 71"/>
          <p:cNvSpPr/>
          <p:nvPr/>
        </p:nvSpPr>
        <p:spPr>
          <a:xfrm>
            <a:off x="7768979" y="837703"/>
            <a:ext cx="4377415" cy="1200329"/>
          </a:xfrm>
          <a:prstGeom prst="rect">
            <a:avLst/>
          </a:prstGeom>
          <a:solidFill>
            <a:sysClr val="window" lastClr="FFFFFF"/>
          </a:solidFill>
          <a:ln>
            <a:solidFill>
              <a:srgbClr val="5B9BD5">
                <a:lumMod val="75000"/>
              </a:srgb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Приобретение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электронных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образовательных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ресурсов: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2020 году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106 ОО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(ЦОС 2019-2020 года)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- 2021 год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244 ОО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7758735" y="2108933"/>
            <a:ext cx="4377415" cy="646331"/>
          </a:xfrm>
          <a:prstGeom prst="rect">
            <a:avLst/>
          </a:prstGeom>
          <a:solidFill>
            <a:sysClr val="window" lastClr="FFFFFF"/>
          </a:solidFill>
          <a:ln>
            <a:solidFill>
              <a:srgbClr val="5B9BD5">
                <a:lumMod val="75000"/>
              </a:srgb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Приобретение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электронного-журнала дневника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 2020 году для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309 ОО.</a:t>
            </a:r>
          </a:p>
        </p:txBody>
      </p:sp>
    </p:spTree>
    <p:extLst>
      <p:ext uri="{BB962C8B-B14F-4D97-AF65-F5344CB8AC3E}">
        <p14:creationId xmlns:p14="http://schemas.microsoft.com/office/powerpoint/2010/main" val="210686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734" y="111770"/>
            <a:ext cx="8229600" cy="436910"/>
          </a:xfrm>
        </p:spPr>
        <p:txBody>
          <a:bodyPr>
            <a:noAutofit/>
          </a:bodyPr>
          <a:lstStyle/>
          <a:p>
            <a:r>
              <a:rPr lang="ru-RU" sz="3200" b="1" dirty="0"/>
              <a:t>Проект «Цифровая образовательная среда»</a:t>
            </a: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-744760" y="733555"/>
            <a:ext cx="8229600" cy="4369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Особенности цифрового образования</a:t>
            </a:r>
            <a:endParaRPr lang="ru-RU" sz="2800" dirty="0"/>
          </a:p>
        </p:txBody>
      </p:sp>
      <p:graphicFrame>
        <p:nvGraphicFramePr>
          <p:cNvPr id="31" name="Table 2">
            <a:extLst>
              <a:ext uri="{FF2B5EF4-FFF2-40B4-BE49-F238E27FC236}">
                <a16:creationId xmlns:a16="http://schemas.microsoft.com/office/drawing/2014/main" id="{D710D0BC-F9F6-4B5D-BB98-8E1448D153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241159"/>
              </p:ext>
            </p:extLst>
          </p:nvPr>
        </p:nvGraphicFramePr>
        <p:xfrm>
          <a:off x="551383" y="2199943"/>
          <a:ext cx="11017225" cy="4011818"/>
        </p:xfrm>
        <a:graphic>
          <a:graphicData uri="http://schemas.openxmlformats.org/drawingml/2006/table">
            <a:tbl>
              <a:tblPr firstRow="1" lastCol="1" bandRow="1" bandCol="1">
                <a:tableStyleId>{5C22544A-7EE6-4342-B048-85BDC9FD1C3A}</a:tableStyleId>
              </a:tblPr>
              <a:tblGrid>
                <a:gridCol w="3525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4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57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0194">
                <a:tc>
                  <a:txBody>
                    <a:bodyPr/>
                    <a:lstStyle/>
                    <a:p>
                      <a:pPr fontAlgn="ctr"/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Учебники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Электронные учебники на планшете, телефоне, ноутбуке</a:t>
                      </a:r>
                      <a:endParaRPr lang="en-JM" altLang="ko-KR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Бумажные учебники, пособия, тетради</a:t>
                      </a:r>
                      <a:endParaRPr lang="en-JM" altLang="ko-KR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4350">
                <a:tc>
                  <a:txBody>
                    <a:bodyPr/>
                    <a:lstStyle/>
                    <a:p>
                      <a:pPr fontAlgn="ctr"/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Учебные материалы</a:t>
                      </a:r>
                      <a:endParaRPr lang="ru-RU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Образовательные игры, симуляторы, тренажёры. Главное — интерактивность и адаптивность. Учебный материал конструируется и быстро меняется под учащегося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Тексты, слайды. Единая для всех учащихся структура подачи материала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4558269"/>
                  </a:ext>
                </a:extLst>
              </a:tr>
              <a:tr h="742272">
                <a:tc>
                  <a:txBody>
                    <a:bodyPr/>
                    <a:lstStyle/>
                    <a:p>
                      <a:pPr fontAlgn="ctr"/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Учебная среда</a:t>
                      </a:r>
                      <a:endParaRPr lang="ru-RU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Виртуальная образовательная среда, максимальное использование модели перевёрнутого класса*, виртуальные лаборатории</a:t>
                      </a:r>
                      <a:endParaRPr lang="en-JM" altLang="ko-KR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Стандартное помещение, традиционные средства обучения и оборудование</a:t>
                      </a:r>
                      <a:endParaRPr lang="en-JM" altLang="ko-KR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3833975"/>
                  </a:ext>
                </a:extLst>
              </a:tr>
              <a:tr h="424155">
                <a:tc>
                  <a:txBody>
                    <a:bodyPr/>
                    <a:lstStyle/>
                    <a:p>
                      <a:pPr fontAlgn="ctr"/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Роль учителя</a:t>
                      </a:r>
                      <a:endParaRPr lang="ru-RU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Наставник</a:t>
                      </a:r>
                      <a:endParaRPr lang="en-JM" altLang="ko-KR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Управляющий классом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208715"/>
                  </a:ext>
                </a:extLst>
              </a:tr>
              <a:tr h="530194">
                <a:tc>
                  <a:txBody>
                    <a:bodyPr/>
                    <a:lstStyle/>
                    <a:p>
                      <a:pPr fontAlgn="ctr"/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Роль ученика</a:t>
                      </a:r>
                      <a:endParaRPr lang="ru-RU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Активный участник процесса, чьи результаты влияют на дальнейшую канву обучения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Пассивный, воспринимающий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3283240"/>
                  </a:ext>
                </a:extLst>
              </a:tr>
              <a:tr h="424155">
                <a:tc>
                  <a:txBody>
                    <a:bodyPr/>
                    <a:lstStyle/>
                    <a:p>
                      <a:pPr fontAlgn="ctr"/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Образовательные</a:t>
                      </a:r>
                      <a:r>
                        <a:rPr lang="ru-RU" sz="18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программы</a:t>
                      </a:r>
                      <a:endParaRPr lang="ru-RU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Персонализированные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Одни для всех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6961954"/>
                  </a:ext>
                </a:extLst>
              </a:tr>
            </a:tbl>
          </a:graphicData>
        </a:graphic>
      </p:graphicFrame>
      <p:sp>
        <p:nvSpPr>
          <p:cNvPr id="32" name="TextBox 31">
            <a:extLst>
              <a:ext uri="{FF2B5EF4-FFF2-40B4-BE49-F238E27FC236}">
                <a16:creationId xmlns:a16="http://schemas.microsoft.com/office/drawing/2014/main" id="{81EB3791-0AED-4B36-83F9-DEAD7C260BA0}"/>
              </a:ext>
            </a:extLst>
          </p:cNvPr>
          <p:cNvSpPr txBox="1"/>
          <p:nvPr/>
        </p:nvSpPr>
        <p:spPr>
          <a:xfrm>
            <a:off x="4151784" y="1886503"/>
            <a:ext cx="36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1400" b="1" dirty="0" smtClean="0">
                <a:solidFill>
                  <a:schemeClr val="accent2"/>
                </a:solidFill>
                <a:cs typeface="Arial" pitchFamily="34" charset="0"/>
              </a:rPr>
              <a:t>С цифровыми технологиями</a:t>
            </a:r>
            <a:endParaRPr lang="ko-KR" altLang="en-US" sz="1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3453002-E4E0-4049-8B75-56BBA50BA527}"/>
              </a:ext>
            </a:extLst>
          </p:cNvPr>
          <p:cNvSpPr txBox="1"/>
          <p:nvPr/>
        </p:nvSpPr>
        <p:spPr>
          <a:xfrm>
            <a:off x="7824192" y="1856342"/>
            <a:ext cx="3888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1400" b="1" dirty="0" smtClean="0">
                <a:solidFill>
                  <a:srgbClr val="00B050"/>
                </a:solidFill>
                <a:cs typeface="Arial" pitchFamily="34" charset="0"/>
              </a:rPr>
              <a:t>Без цифровых технологий</a:t>
            </a:r>
            <a:endParaRPr lang="ko-KR" altLang="en-US" sz="1400" b="1" dirty="0">
              <a:solidFill>
                <a:srgbClr val="00B050"/>
              </a:solidFill>
              <a:cs typeface="Arial" pitchFamily="34" charset="0"/>
            </a:endParaRPr>
          </a:p>
        </p:txBody>
      </p:sp>
      <p:sp>
        <p:nvSpPr>
          <p:cNvPr id="49" name="Round Same Side Corner Rectangle 8">
            <a:extLst>
              <a:ext uri="{FF2B5EF4-FFF2-40B4-BE49-F238E27FC236}">
                <a16:creationId xmlns:a16="http://schemas.microsoft.com/office/drawing/2014/main" id="{A690FB69-EB42-497B-AF52-B7CF4A87ECAB}"/>
              </a:ext>
            </a:extLst>
          </p:cNvPr>
          <p:cNvSpPr/>
          <p:nvPr/>
        </p:nvSpPr>
        <p:spPr>
          <a:xfrm>
            <a:off x="9552384" y="1464982"/>
            <a:ext cx="354992" cy="355536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00B050"/>
              </a:solidFill>
            </a:endParaRPr>
          </a:p>
        </p:txBody>
      </p:sp>
      <p:sp>
        <p:nvSpPr>
          <p:cNvPr id="50" name="Donut 39">
            <a:extLst>
              <a:ext uri="{FF2B5EF4-FFF2-40B4-BE49-F238E27FC236}">
                <a16:creationId xmlns:a16="http://schemas.microsoft.com/office/drawing/2014/main" id="{292C430A-9049-4945-A945-97560A8845AE}"/>
              </a:ext>
            </a:extLst>
          </p:cNvPr>
          <p:cNvSpPr/>
          <p:nvPr/>
        </p:nvSpPr>
        <p:spPr>
          <a:xfrm>
            <a:off x="5763876" y="1412776"/>
            <a:ext cx="404132" cy="40413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06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734" y="111770"/>
            <a:ext cx="8229600" cy="436910"/>
          </a:xfrm>
        </p:spPr>
        <p:txBody>
          <a:bodyPr>
            <a:noAutofit/>
          </a:bodyPr>
          <a:lstStyle/>
          <a:p>
            <a:r>
              <a:rPr lang="ru-RU" sz="3200" b="1" dirty="0"/>
              <a:t>Проект «Цифровая образовательная среда»</a:t>
            </a: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3647728" y="702360"/>
            <a:ext cx="5112568" cy="759963"/>
          </a:xfrm>
          <a:prstGeom prst="rect">
            <a:avLst/>
          </a:prstGeom>
          <a:solidFill>
            <a:schemeClr val="accent6">
              <a:lumMod val="40000"/>
              <a:lumOff val="60000"/>
              <a:alpha val="7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/>
              <a:t>Плюсы и минусы цифрового образования</a:t>
            </a:r>
          </a:p>
          <a:p>
            <a:r>
              <a:rPr lang="ru-RU" sz="2000" b="1" dirty="0" smtClean="0"/>
              <a:t>Для ученика</a:t>
            </a:r>
            <a:endParaRPr lang="ru-RU" sz="2000" dirty="0"/>
          </a:p>
        </p:txBody>
      </p:sp>
      <p:graphicFrame>
        <p:nvGraphicFramePr>
          <p:cNvPr id="31" name="Table 2">
            <a:extLst>
              <a:ext uri="{FF2B5EF4-FFF2-40B4-BE49-F238E27FC236}">
                <a16:creationId xmlns:a16="http://schemas.microsoft.com/office/drawing/2014/main" id="{D710D0BC-F9F6-4B5D-BB98-8E1448D153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785494"/>
              </p:ext>
            </p:extLst>
          </p:nvPr>
        </p:nvGraphicFramePr>
        <p:xfrm>
          <a:off x="551382" y="2199943"/>
          <a:ext cx="11161241" cy="3699325"/>
        </p:xfrm>
        <a:graphic>
          <a:graphicData uri="http://schemas.openxmlformats.org/drawingml/2006/table">
            <a:tbl>
              <a:tblPr firstRow="1" lastCol="1" bandRow="1" bandCol="1">
                <a:tableStyleId>{5C22544A-7EE6-4342-B048-85BDC9FD1C3A}</a:tableStyleId>
              </a:tblPr>
              <a:tblGrid>
                <a:gridCol w="5544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019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Учёба не привязана к конкретному месту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Недостаток живого общения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43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Вариативность учебных материалов и форм их подачи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Время работы с техникой ограничено санитарными нормами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4558269"/>
                  </a:ext>
                </a:extLst>
              </a:tr>
              <a:tr h="7422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Гибкий режим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Сложно воспринимать информацию онлайн (в начальной школе)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3833975"/>
                  </a:ext>
                </a:extLst>
              </a:tr>
              <a:tr h="4241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На уроке можно пользоваться цифровыми пособиями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Возникают проблемы с интернет-связью, оборудованием, приложениями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208715"/>
                  </a:ext>
                </a:extLst>
              </a:tr>
              <a:tr h="5301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Доступна самостоятельная работа в виртуальных тренажёрах и лабораториях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ko-KR" sz="14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3283240"/>
                  </a:ext>
                </a:extLst>
              </a:tr>
              <a:tr h="4241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Значительная интерактивность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ko-KR" sz="14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6961954"/>
                  </a:ext>
                </a:extLst>
              </a:tr>
            </a:tbl>
          </a:graphicData>
        </a:graphic>
      </p:graphicFrame>
      <p:sp>
        <p:nvSpPr>
          <p:cNvPr id="3" name="Плюс 2"/>
          <p:cNvSpPr/>
          <p:nvPr/>
        </p:nvSpPr>
        <p:spPr>
          <a:xfrm>
            <a:off x="2927648" y="1300023"/>
            <a:ext cx="864096" cy="864096"/>
          </a:xfrm>
          <a:prstGeom prst="mathPlus">
            <a:avLst/>
          </a:prstGeom>
          <a:solidFill>
            <a:srgbClr val="00B050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Минус 3"/>
          <p:cNvSpPr/>
          <p:nvPr/>
        </p:nvSpPr>
        <p:spPr>
          <a:xfrm>
            <a:off x="8437844" y="1286300"/>
            <a:ext cx="970524" cy="970524"/>
          </a:xfrm>
          <a:prstGeom prst="mathMinus">
            <a:avLst/>
          </a:prstGeom>
          <a:solidFill>
            <a:srgbClr val="FF0000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89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734" y="111770"/>
            <a:ext cx="8229600" cy="436910"/>
          </a:xfrm>
        </p:spPr>
        <p:txBody>
          <a:bodyPr>
            <a:noAutofit/>
          </a:bodyPr>
          <a:lstStyle/>
          <a:p>
            <a:r>
              <a:rPr lang="ru-RU" sz="3200" b="1" dirty="0"/>
              <a:t>Проект «Цифровая образовательная среда»</a:t>
            </a: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3791744" y="632358"/>
            <a:ext cx="5006140" cy="758678"/>
          </a:xfrm>
          <a:prstGeom prst="rect">
            <a:avLst/>
          </a:prstGeom>
          <a:solidFill>
            <a:schemeClr val="accent6">
              <a:lumMod val="40000"/>
              <a:lumOff val="60000"/>
              <a:alpha val="7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/>
              <a:t>Плюсы и минусы цифрового образования</a:t>
            </a:r>
          </a:p>
          <a:p>
            <a:r>
              <a:rPr lang="ru-RU" sz="2000" b="1" dirty="0" smtClean="0"/>
              <a:t>Для учителя</a:t>
            </a:r>
            <a:endParaRPr lang="ru-RU" sz="2000" dirty="0"/>
          </a:p>
        </p:txBody>
      </p:sp>
      <p:graphicFrame>
        <p:nvGraphicFramePr>
          <p:cNvPr id="31" name="Table 2">
            <a:extLst>
              <a:ext uri="{FF2B5EF4-FFF2-40B4-BE49-F238E27FC236}">
                <a16:creationId xmlns:a16="http://schemas.microsoft.com/office/drawing/2014/main" id="{D710D0BC-F9F6-4B5D-BB98-8E1448D153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3406"/>
              </p:ext>
            </p:extLst>
          </p:nvPr>
        </p:nvGraphicFramePr>
        <p:xfrm>
          <a:off x="551382" y="2199942"/>
          <a:ext cx="11161241" cy="3749337"/>
        </p:xfrm>
        <a:graphic>
          <a:graphicData uri="http://schemas.openxmlformats.org/drawingml/2006/table">
            <a:tbl>
              <a:tblPr firstRow="1" lastCol="1" bandRow="1" bandCol="1">
                <a:tableStyleId>{5C22544A-7EE6-4342-B048-85BDC9FD1C3A}</a:tableStyleId>
              </a:tblPr>
              <a:tblGrid>
                <a:gridCol w="5544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6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418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Удобные инструменты для работы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Сложнее организовать групповую и парную работу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35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Доступны новые роли, формы и методы обучения, способы подачи материала и взаимодействия с учениками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Нужно освоить новые способы коммуникации, оценивания, диагностики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4558269"/>
                  </a:ext>
                </a:extLst>
              </a:tr>
              <a:tr h="10138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Возможно формирование собственной системы смешанного обучения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Повышаются требования к цифровой грамотности педагога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3833975"/>
                  </a:ext>
                </a:extLst>
              </a:tr>
              <a:tr h="7077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Использование современных интерактивных оценочных диагностик и форм обратной связи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Возникают проблемы с интернет-связью, оборудованием, приложениями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208715"/>
                  </a:ext>
                </a:extLst>
              </a:tr>
            </a:tbl>
          </a:graphicData>
        </a:graphic>
      </p:graphicFrame>
      <p:sp>
        <p:nvSpPr>
          <p:cNvPr id="3" name="Плюс 2"/>
          <p:cNvSpPr/>
          <p:nvPr/>
        </p:nvSpPr>
        <p:spPr>
          <a:xfrm>
            <a:off x="2927648" y="1300023"/>
            <a:ext cx="864096" cy="864096"/>
          </a:xfrm>
          <a:prstGeom prst="mathPlus">
            <a:avLst/>
          </a:prstGeom>
          <a:solidFill>
            <a:srgbClr val="00B050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Минус 3"/>
          <p:cNvSpPr/>
          <p:nvPr/>
        </p:nvSpPr>
        <p:spPr>
          <a:xfrm>
            <a:off x="8437844" y="1286300"/>
            <a:ext cx="970524" cy="970524"/>
          </a:xfrm>
          <a:prstGeom prst="mathMinus">
            <a:avLst/>
          </a:prstGeom>
          <a:solidFill>
            <a:srgbClr val="FF0000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21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1686</TotalTime>
  <Words>1198</Words>
  <Application>Microsoft Office PowerPoint</Application>
  <PresentationFormat>Широкоэкранный</PresentationFormat>
  <Paragraphs>166</Paragraphs>
  <Slides>12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맑은 고딕</vt:lpstr>
      <vt:lpstr>Arial</vt:lpstr>
      <vt:lpstr>Calibri</vt:lpstr>
      <vt:lpstr>IBM Plex Sans</vt:lpstr>
      <vt:lpstr>Wingdings</vt:lpstr>
      <vt:lpstr>Тема Office</vt:lpstr>
      <vt:lpstr>ЦИФРОВАЯ ОБРАЗОВАТЕЛЬНАЯ СРЕДА СИСТЕМЫ ОБЩЕГО ОБРАЗОВАНИЯ ТОМСКОЙ ОБЛАСТИ</vt:lpstr>
      <vt:lpstr>Проект «Цифровая образовательная среда»</vt:lpstr>
      <vt:lpstr>Проект «Цифровая образовательная среда»</vt:lpstr>
      <vt:lpstr>Проект «Цифровая образовательная среда»</vt:lpstr>
      <vt:lpstr>Проект «Цифровая образовательная среда»</vt:lpstr>
      <vt:lpstr>Проект «Цифровая образовательная среда»</vt:lpstr>
      <vt:lpstr>Проект «Цифровая образовательная среда»</vt:lpstr>
      <vt:lpstr>Проект «Цифровая образовательная среда»</vt:lpstr>
      <vt:lpstr>Проект «Цифровая образовательная среда»</vt:lpstr>
      <vt:lpstr>Проект «Цифровая образовательная среда»</vt:lpstr>
      <vt:lpstr>Цифровая трансформация педагогов</vt:lpstr>
      <vt:lpstr>ЦИФРОВАЯ ОБРАЗОВАТЕЛЬНАЯ СРЕДА СИСТЕМЫ ОБЩЕГО ОБРАЗОВАНИЯ ТОМСКОЙ ОБЛАСТИ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ЗАГОЛОВОК ЗАГОЛОВОК</dc:title>
  <dc:creator>User</dc:creator>
  <cp:lastModifiedBy>Оксана Михайловна Замятина</cp:lastModifiedBy>
  <cp:revision>48</cp:revision>
  <dcterms:created xsi:type="dcterms:W3CDTF">2020-08-05T06:28:16Z</dcterms:created>
  <dcterms:modified xsi:type="dcterms:W3CDTF">2020-08-18T12:23:02Z</dcterms:modified>
</cp:coreProperties>
</file>