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9" r:id="rId3"/>
  </p:sldMasterIdLst>
  <p:notesMasterIdLst>
    <p:notesMasterId r:id="rId9"/>
  </p:notesMasterIdLst>
  <p:sldIdLst>
    <p:sldId id="256" r:id="rId4"/>
    <p:sldId id="261" r:id="rId5"/>
    <p:sldId id="258" r:id="rId6"/>
    <p:sldId id="262" r:id="rId7"/>
    <p:sldId id="263" r:id="rId8"/>
  </p:sldIdLst>
  <p:sldSz cx="9144000" cy="6858000" type="screen4x3"/>
  <p:notesSz cx="6797675" cy="9926638"/>
  <p:defaultTextStyle>
    <a:defPPr>
      <a:defRPr lang="ru-RU"/>
    </a:defPPr>
    <a:lvl1pPr marL="0" algn="l" defTabSz="9139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54" algn="l" defTabSz="9139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14" algn="l" defTabSz="9139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873" algn="l" defTabSz="9139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828" algn="l" defTabSz="9139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783" algn="l" defTabSz="9139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740" algn="l" defTabSz="9139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696" algn="l" defTabSz="9139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654" algn="l" defTabSz="9139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287C"/>
    <a:srgbClr val="0BA04A"/>
    <a:srgbClr val="A9A8AD"/>
    <a:srgbClr val="9793BD"/>
    <a:srgbClr val="E7E7E7"/>
    <a:srgbClr val="EB5125"/>
    <a:srgbClr val="FFCD49"/>
    <a:srgbClr val="255EA7"/>
    <a:srgbClr val="B43D9B"/>
    <a:srgbClr val="19B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9305" autoAdjust="0"/>
  </p:normalViewPr>
  <p:slideViewPr>
    <p:cSldViewPr>
      <p:cViewPr>
        <p:scale>
          <a:sx n="80" d="100"/>
          <a:sy n="80" d="100"/>
        </p:scale>
        <p:origin x="-2430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3E387-6150-4AB2-AEFE-D8B1828132A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C4B0CF-C116-4F36-B068-8D1D348A6105}">
      <dgm:prSet custT="1"/>
      <dgm:spPr>
        <a:xfrm>
          <a:off x="8012618" y="1372498"/>
          <a:ext cx="2635732" cy="1317866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Предоставление контента для студентов и преподавателей на современных </a:t>
          </a:r>
          <a:r>
            <a:rPr lang="ru-RU" sz="1400" b="1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медиаплатформах</a:t>
          </a:r>
          <a:endParaRPr lang="ru-RU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31A71E5-268F-418F-BFD3-DA6615F9A599}" type="parTrans" cxnId="{05F6F80A-4CF0-4752-9761-FFC505E8F5DB}">
      <dgm:prSet/>
      <dgm:spPr/>
      <dgm:t>
        <a:bodyPr/>
        <a:lstStyle/>
        <a:p>
          <a:endParaRPr lang="ru-RU"/>
        </a:p>
      </dgm:t>
    </dgm:pt>
    <dgm:pt modelId="{B474A2BA-D75B-44A9-86BC-157D4E38BB1B}" type="sibTrans" cxnId="{05F6F80A-4CF0-4752-9761-FFC505E8F5DB}">
      <dgm:prSet/>
      <dgm:spPr/>
      <dgm:t>
        <a:bodyPr/>
        <a:lstStyle/>
        <a:p>
          <a:endParaRPr lang="ru-RU"/>
        </a:p>
      </dgm:t>
    </dgm:pt>
    <dgm:pt modelId="{7D3F1CE8-6E2F-460A-9DE1-C6A2FF6F5BC0}">
      <dgm:prSet custT="1"/>
      <dgm:spPr>
        <a:xfrm>
          <a:off x="8012618" y="4114132"/>
          <a:ext cx="2635732" cy="1317866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endParaRPr lang="ru-RU" sz="1400" b="1" dirty="0" smtClean="0">
            <a:solidFill>
              <a:sysClr val="window" lastClr="FFFFFF"/>
            </a:solidFill>
            <a:latin typeface="+mn-lt"/>
            <a:ea typeface="+mn-ea"/>
            <a:cs typeface="+mn-cs"/>
          </a:endParaRPr>
        </a:p>
        <a:p>
          <a:pPr rtl="0"/>
          <a:r>
            <a:rPr lang="ru-RU" sz="1400" b="1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Создание медиа- ресурсов в современных форматах</a:t>
          </a:r>
        </a:p>
        <a:p>
          <a:pPr rtl="0"/>
          <a:r>
            <a:rPr lang="ru-RU" sz="1200" b="1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 </a:t>
          </a:r>
          <a:endParaRPr lang="ru-RU" sz="12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84F13B1-1CC8-48ED-BEAC-D68827254107}" type="parTrans" cxnId="{2D96AEDF-187C-44AC-9A8C-A78DA170E856}">
      <dgm:prSet/>
      <dgm:spPr/>
      <dgm:t>
        <a:bodyPr/>
        <a:lstStyle/>
        <a:p>
          <a:endParaRPr lang="ru-RU"/>
        </a:p>
      </dgm:t>
    </dgm:pt>
    <dgm:pt modelId="{0CA0779C-AE17-4908-A6BF-CEB2075B292F}" type="sibTrans" cxnId="{2D96AEDF-187C-44AC-9A8C-A78DA170E856}">
      <dgm:prSet/>
      <dgm:spPr/>
      <dgm:t>
        <a:bodyPr/>
        <a:lstStyle/>
        <a:p>
          <a:endParaRPr lang="ru-RU"/>
        </a:p>
      </dgm:t>
    </dgm:pt>
    <dgm:pt modelId="{29F14676-BFB4-4CF5-A2BF-AC39F76F8E97}">
      <dgm:prSet custT="1"/>
      <dgm:spPr>
        <a:xfrm>
          <a:off x="3263968" y="4114132"/>
          <a:ext cx="2635732" cy="1317866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Организация и проведение курсов повышения квалификации для учителей и преподавателей по внедрению современных образовательных  технологий в учебный процесс </a:t>
          </a:r>
          <a:r>
            <a:rPr lang="ru-RU" sz="1200" b="1" i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ru-RU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</a:p>
      </dgm:t>
    </dgm:pt>
    <dgm:pt modelId="{5B001E4D-E612-48DD-9075-1D065CFB7AF2}" type="parTrans" cxnId="{13C99F1A-883E-4BAA-BC2B-AD0BF55FE44D}">
      <dgm:prSet/>
      <dgm:spPr/>
      <dgm:t>
        <a:bodyPr/>
        <a:lstStyle/>
        <a:p>
          <a:endParaRPr lang="ru-RU"/>
        </a:p>
      </dgm:t>
    </dgm:pt>
    <dgm:pt modelId="{7D75E075-77A1-4E70-B93A-DA06BF93B7A4}" type="sibTrans" cxnId="{13C99F1A-883E-4BAA-BC2B-AD0BF55FE44D}">
      <dgm:prSet/>
      <dgm:spPr/>
      <dgm:t>
        <a:bodyPr/>
        <a:lstStyle/>
        <a:p>
          <a:endParaRPr lang="ru-RU"/>
        </a:p>
      </dgm:t>
    </dgm:pt>
    <dgm:pt modelId="{06A309AC-E40D-4316-8D27-B41E8CD3ACFF}">
      <dgm:prSet custT="1"/>
      <dgm:spPr>
        <a:xfrm>
          <a:off x="3263968" y="1372498"/>
          <a:ext cx="2635732" cy="1317866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Аналитический центр содействия трудоустройству выпускников, в </a:t>
          </a:r>
          <a:r>
            <a:rPr lang="ru-RU" sz="1400" b="1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т.ч</a:t>
          </a:r>
          <a:r>
            <a:rPr lang="ru-RU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получения дополнительных цифровых компетенций и подбор рабочего места  с учетом потребностей региона</a:t>
          </a:r>
          <a:endParaRPr lang="ru-RU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7F4AE68-589B-40B6-9064-1A4AF41B03D1}" type="parTrans" cxnId="{3A0939D4-3208-497C-87D9-AB01E8ADE336}">
      <dgm:prSet/>
      <dgm:spPr/>
      <dgm:t>
        <a:bodyPr/>
        <a:lstStyle/>
        <a:p>
          <a:endParaRPr lang="ru-RU"/>
        </a:p>
      </dgm:t>
    </dgm:pt>
    <dgm:pt modelId="{6919B00E-487D-4736-9F24-8F96FCD7FB31}" type="sibTrans" cxnId="{3A0939D4-3208-497C-87D9-AB01E8ADE336}">
      <dgm:prSet/>
      <dgm:spPr/>
      <dgm:t>
        <a:bodyPr/>
        <a:lstStyle/>
        <a:p>
          <a:endParaRPr lang="ru-RU"/>
        </a:p>
      </dgm:t>
    </dgm:pt>
    <dgm:pt modelId="{D4C6DD82-51C2-4837-818A-B9CCB4211E43}">
      <dgm:prSet custT="1"/>
      <dgm:spPr>
        <a:xfrm>
          <a:off x="5638293" y="1680"/>
          <a:ext cx="2635732" cy="1317866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Обучение  </a:t>
          </a:r>
          <a:r>
            <a:rPr lang="ru-RU" sz="14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базовым компетенциям  цифровой экономики </a:t>
          </a:r>
          <a:r>
            <a:rPr lang="ru-RU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ru-RU" sz="14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разных категорий граждан (студенты СПО, преподаватели СПО,  пенсионеры и предпенсионеры и </a:t>
          </a:r>
          <a:r>
            <a:rPr lang="ru-RU" sz="1400" b="1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т.д</a:t>
          </a:r>
          <a:r>
            <a:rPr lang="ru-RU" sz="14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) </a:t>
          </a:r>
        </a:p>
      </dgm:t>
    </dgm:pt>
    <dgm:pt modelId="{ACC8D368-1236-4744-842C-5E7C48D99C43}" type="parTrans" cxnId="{C4512D19-C059-40CA-BA5F-C1744959443A}">
      <dgm:prSet/>
      <dgm:spPr/>
      <dgm:t>
        <a:bodyPr/>
        <a:lstStyle/>
        <a:p>
          <a:endParaRPr lang="ru-RU"/>
        </a:p>
      </dgm:t>
    </dgm:pt>
    <dgm:pt modelId="{8569AF11-0FA7-4510-BFE7-AF1748D1DE82}" type="sibTrans" cxnId="{C4512D19-C059-40CA-BA5F-C1744959443A}">
      <dgm:prSet/>
      <dgm:spPr>
        <a:xfrm>
          <a:off x="3577095" y="-5838"/>
          <a:ext cx="6758129" cy="6758129"/>
        </a:xfrm>
        <a:prstGeom prst="circularArrow">
          <a:avLst>
            <a:gd name="adj1" fmla="val 5274"/>
            <a:gd name="adj2" fmla="val 312630"/>
            <a:gd name="adj3" fmla="val 14182435"/>
            <a:gd name="adj4" fmla="val 17153809"/>
            <a:gd name="adj5" fmla="val 5477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AC7534C1-163D-4273-8361-6B1A8862CBDE}" type="pres">
      <dgm:prSet presAssocID="{FD33E387-6150-4AB2-AEFE-D8B1828132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7C6B9E-DBC1-4D72-8F6C-3C545349B35E}" type="pres">
      <dgm:prSet presAssocID="{FD33E387-6150-4AB2-AEFE-D8B1828132AB}" presName="cycle" presStyleCnt="0"/>
      <dgm:spPr/>
    </dgm:pt>
    <dgm:pt modelId="{75A10B43-8197-41E0-8FC2-6AA2AE972241}" type="pres">
      <dgm:prSet presAssocID="{D4C6DD82-51C2-4837-818A-B9CCB4211E43}" presName="nodeFirstNode" presStyleLbl="node1" presStyleIdx="0" presStyleCnt="5" custScaleX="148758" custScaleY="111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D26D2-87F5-4452-B8D9-F706470D162A}" type="pres">
      <dgm:prSet presAssocID="{8569AF11-0FA7-4510-BFE7-AF1748D1DE82}" presName="sibTransFirstNode" presStyleLbl="bgShp" presStyleIdx="0" presStyleCnt="1" custLinFactNeighborX="1513" custLinFactNeighborY="1865"/>
      <dgm:spPr/>
      <dgm:t>
        <a:bodyPr/>
        <a:lstStyle/>
        <a:p>
          <a:endParaRPr lang="ru-RU"/>
        </a:p>
      </dgm:t>
    </dgm:pt>
    <dgm:pt modelId="{08349CF1-DD86-45F3-91CB-6D9C84767A39}" type="pres">
      <dgm:prSet presAssocID="{9DC4B0CF-C116-4F36-B068-8D1D348A6105}" presName="nodeFollowingNodes" presStyleLbl="node1" presStyleIdx="1" presStyleCnt="5" custScaleX="111171" custScaleY="104966" custRadScaleRad="112812" custRadScaleInc="18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F6893-B4B8-41DA-B2EB-F63D3F575DCA}" type="pres">
      <dgm:prSet presAssocID="{7D3F1CE8-6E2F-460A-9DE1-C6A2FF6F5BC0}" presName="nodeFollowingNodes" presStyleLbl="node1" presStyleIdx="2" presStyleCnt="5" custRadScaleRad="104414" custRadScaleInc="-21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1D7C3-6084-4543-A36B-86A78F72735B}" type="pres">
      <dgm:prSet presAssocID="{29F14676-BFB4-4CF5-A2BF-AC39F76F8E97}" presName="nodeFollowingNodes" presStyleLbl="node1" presStyleIdx="3" presStyleCnt="5" custRadScaleRad="98326" custRadScaleInc="23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EC7CD-5909-4884-9F49-18BBF695CBEB}" type="pres">
      <dgm:prSet presAssocID="{06A309AC-E40D-4316-8D27-B41E8CD3ACFF}" presName="nodeFollowingNodes" presStyleLbl="node1" presStyleIdx="4" presStyleCnt="5" custScaleX="123525" custScaleY="105076" custRadScaleRad="113516" custRadScaleInc="-15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A5CA74-2DBD-4202-91E5-EA0D3CF237FD}" type="presOf" srcId="{FD33E387-6150-4AB2-AEFE-D8B1828132AB}" destId="{AC7534C1-163D-4273-8361-6B1A8862CBDE}" srcOrd="0" destOrd="0" presId="urn:microsoft.com/office/officeart/2005/8/layout/cycle3"/>
    <dgm:cxn modelId="{3DF74A8F-5603-474A-BED2-978EBD35BCFC}" type="presOf" srcId="{9DC4B0CF-C116-4F36-B068-8D1D348A6105}" destId="{08349CF1-DD86-45F3-91CB-6D9C84767A39}" srcOrd="0" destOrd="0" presId="urn:microsoft.com/office/officeart/2005/8/layout/cycle3"/>
    <dgm:cxn modelId="{3A0939D4-3208-497C-87D9-AB01E8ADE336}" srcId="{FD33E387-6150-4AB2-AEFE-D8B1828132AB}" destId="{06A309AC-E40D-4316-8D27-B41E8CD3ACFF}" srcOrd="4" destOrd="0" parTransId="{77F4AE68-589B-40B6-9064-1A4AF41B03D1}" sibTransId="{6919B00E-487D-4736-9F24-8F96FCD7FB31}"/>
    <dgm:cxn modelId="{465F88EB-BE63-4D4B-B1C9-A56437A770E5}" type="presOf" srcId="{06A309AC-E40D-4316-8D27-B41E8CD3ACFF}" destId="{B11EC7CD-5909-4884-9F49-18BBF695CBEB}" srcOrd="0" destOrd="0" presId="urn:microsoft.com/office/officeart/2005/8/layout/cycle3"/>
    <dgm:cxn modelId="{1EB3C36B-A4C5-48E4-A748-19BA29C478CB}" type="presOf" srcId="{D4C6DD82-51C2-4837-818A-B9CCB4211E43}" destId="{75A10B43-8197-41E0-8FC2-6AA2AE972241}" srcOrd="0" destOrd="0" presId="urn:microsoft.com/office/officeart/2005/8/layout/cycle3"/>
    <dgm:cxn modelId="{34C9CAB0-EFBF-4AF2-9814-C1A0144F8928}" type="presOf" srcId="{7D3F1CE8-6E2F-460A-9DE1-C6A2FF6F5BC0}" destId="{C9CF6893-B4B8-41DA-B2EB-F63D3F575DCA}" srcOrd="0" destOrd="0" presId="urn:microsoft.com/office/officeart/2005/8/layout/cycle3"/>
    <dgm:cxn modelId="{3851CEAB-3BED-4D84-AD99-542BA370E930}" type="presOf" srcId="{8569AF11-0FA7-4510-BFE7-AF1748D1DE82}" destId="{B7ED26D2-87F5-4452-B8D9-F706470D162A}" srcOrd="0" destOrd="0" presId="urn:microsoft.com/office/officeart/2005/8/layout/cycle3"/>
    <dgm:cxn modelId="{C4512D19-C059-40CA-BA5F-C1744959443A}" srcId="{FD33E387-6150-4AB2-AEFE-D8B1828132AB}" destId="{D4C6DD82-51C2-4837-818A-B9CCB4211E43}" srcOrd="0" destOrd="0" parTransId="{ACC8D368-1236-4744-842C-5E7C48D99C43}" sibTransId="{8569AF11-0FA7-4510-BFE7-AF1748D1DE82}"/>
    <dgm:cxn modelId="{01FE606D-AC08-4247-B288-5E5468328F9A}" type="presOf" srcId="{29F14676-BFB4-4CF5-A2BF-AC39F76F8E97}" destId="{B781D7C3-6084-4543-A36B-86A78F72735B}" srcOrd="0" destOrd="0" presId="urn:microsoft.com/office/officeart/2005/8/layout/cycle3"/>
    <dgm:cxn modelId="{13C99F1A-883E-4BAA-BC2B-AD0BF55FE44D}" srcId="{FD33E387-6150-4AB2-AEFE-D8B1828132AB}" destId="{29F14676-BFB4-4CF5-A2BF-AC39F76F8E97}" srcOrd="3" destOrd="0" parTransId="{5B001E4D-E612-48DD-9075-1D065CFB7AF2}" sibTransId="{7D75E075-77A1-4E70-B93A-DA06BF93B7A4}"/>
    <dgm:cxn modelId="{2D96AEDF-187C-44AC-9A8C-A78DA170E856}" srcId="{FD33E387-6150-4AB2-AEFE-D8B1828132AB}" destId="{7D3F1CE8-6E2F-460A-9DE1-C6A2FF6F5BC0}" srcOrd="2" destOrd="0" parTransId="{E84F13B1-1CC8-48ED-BEAC-D68827254107}" sibTransId="{0CA0779C-AE17-4908-A6BF-CEB2075B292F}"/>
    <dgm:cxn modelId="{05F6F80A-4CF0-4752-9761-FFC505E8F5DB}" srcId="{FD33E387-6150-4AB2-AEFE-D8B1828132AB}" destId="{9DC4B0CF-C116-4F36-B068-8D1D348A6105}" srcOrd="1" destOrd="0" parTransId="{431A71E5-268F-418F-BFD3-DA6615F9A599}" sibTransId="{B474A2BA-D75B-44A9-86BC-157D4E38BB1B}"/>
    <dgm:cxn modelId="{080BEBD3-78D2-44E7-9186-3677707A2209}" type="presParOf" srcId="{AC7534C1-163D-4273-8361-6B1A8862CBDE}" destId="{227C6B9E-DBC1-4D72-8F6C-3C545349B35E}" srcOrd="0" destOrd="0" presId="urn:microsoft.com/office/officeart/2005/8/layout/cycle3"/>
    <dgm:cxn modelId="{579045E7-F5BC-4511-91C8-C0A55E313B0A}" type="presParOf" srcId="{227C6B9E-DBC1-4D72-8F6C-3C545349B35E}" destId="{75A10B43-8197-41E0-8FC2-6AA2AE972241}" srcOrd="0" destOrd="0" presId="urn:microsoft.com/office/officeart/2005/8/layout/cycle3"/>
    <dgm:cxn modelId="{95177388-C696-4B1C-99CE-E0CD0E90A73E}" type="presParOf" srcId="{227C6B9E-DBC1-4D72-8F6C-3C545349B35E}" destId="{B7ED26D2-87F5-4452-B8D9-F706470D162A}" srcOrd="1" destOrd="0" presId="urn:microsoft.com/office/officeart/2005/8/layout/cycle3"/>
    <dgm:cxn modelId="{8638EEDE-2A6E-430E-AE59-AE805AE3006A}" type="presParOf" srcId="{227C6B9E-DBC1-4D72-8F6C-3C545349B35E}" destId="{08349CF1-DD86-45F3-91CB-6D9C84767A39}" srcOrd="2" destOrd="0" presId="urn:microsoft.com/office/officeart/2005/8/layout/cycle3"/>
    <dgm:cxn modelId="{FEAC1702-D147-466E-9913-0EA175FE5E5F}" type="presParOf" srcId="{227C6B9E-DBC1-4D72-8F6C-3C545349B35E}" destId="{C9CF6893-B4B8-41DA-B2EB-F63D3F575DCA}" srcOrd="3" destOrd="0" presId="urn:microsoft.com/office/officeart/2005/8/layout/cycle3"/>
    <dgm:cxn modelId="{2F8CAB0F-581C-4FB7-83A4-CF79EB966875}" type="presParOf" srcId="{227C6B9E-DBC1-4D72-8F6C-3C545349B35E}" destId="{B781D7C3-6084-4543-A36B-86A78F72735B}" srcOrd="4" destOrd="0" presId="urn:microsoft.com/office/officeart/2005/8/layout/cycle3"/>
    <dgm:cxn modelId="{65B916F9-72E0-4209-B1C4-4FD3367619D8}" type="presParOf" srcId="{227C6B9E-DBC1-4D72-8F6C-3C545349B35E}" destId="{B11EC7CD-5909-4884-9F49-18BBF695CBE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D26D2-87F5-4452-B8D9-F706470D162A}">
      <dsp:nvSpPr>
        <dsp:cNvPr id="0" name=""/>
        <dsp:cNvSpPr/>
      </dsp:nvSpPr>
      <dsp:spPr>
        <a:xfrm>
          <a:off x="1605373" y="-451295"/>
          <a:ext cx="5389870" cy="5389870"/>
        </a:xfrm>
        <a:prstGeom prst="circularArrow">
          <a:avLst>
            <a:gd name="adj1" fmla="val 5274"/>
            <a:gd name="adj2" fmla="val 312630"/>
            <a:gd name="adj3" fmla="val 14182435"/>
            <a:gd name="adj4" fmla="val 17153809"/>
            <a:gd name="adj5" fmla="val 5477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10B43-8197-41E0-8FC2-6AA2AE972241}">
      <dsp:nvSpPr>
        <dsp:cNvPr id="0" name=""/>
        <dsp:cNvSpPr/>
      </dsp:nvSpPr>
      <dsp:spPr>
        <a:xfrm>
          <a:off x="2333086" y="-34805"/>
          <a:ext cx="3771347" cy="141768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Обучение  </a:t>
          </a:r>
          <a:r>
            <a:rPr lang="ru-RU" sz="14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базовым компетенциям  цифровой экономики </a:t>
          </a:r>
          <a:r>
            <a:rPr lang="ru-RU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ru-RU" sz="14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разных категорий граждан (студенты СПО, преподаватели СПО,  пенсионеры и предпенсионеры и </a:t>
          </a:r>
          <a:r>
            <a:rPr lang="ru-RU" sz="1400" b="1" kern="1200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т.д</a:t>
          </a:r>
          <a:r>
            <a:rPr lang="ru-RU" sz="14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) </a:t>
          </a:r>
        </a:p>
      </dsp:txBody>
      <dsp:txXfrm>
        <a:off x="2402292" y="34401"/>
        <a:ext cx="3632935" cy="1279272"/>
      </dsp:txXfrm>
    </dsp:sp>
    <dsp:sp modelId="{08349CF1-DD86-45F3-91CB-6D9C84767A39}">
      <dsp:nvSpPr>
        <dsp:cNvPr id="0" name=""/>
        <dsp:cNvSpPr/>
      </dsp:nvSpPr>
      <dsp:spPr>
        <a:xfrm>
          <a:off x="5383753" y="1996187"/>
          <a:ext cx="2818432" cy="1330561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Предоставление контента для студентов и преподавателей на современных </a:t>
          </a:r>
          <a:r>
            <a:rPr lang="ru-RU" sz="1400" b="1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медиаплатформах</a:t>
          </a:r>
          <a:endParaRPr lang="ru-RU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448706" y="2061140"/>
        <a:ext cx="2688526" cy="1200655"/>
      </dsp:txXfrm>
    </dsp:sp>
    <dsp:sp modelId="{C9CF6893-B4B8-41DA-B2EB-F63D3F575DCA}">
      <dsp:nvSpPr>
        <dsp:cNvPr id="0" name=""/>
        <dsp:cNvSpPr/>
      </dsp:nvSpPr>
      <dsp:spPr>
        <a:xfrm>
          <a:off x="4752524" y="3924430"/>
          <a:ext cx="2535223" cy="1267611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ysClr val="window" lastClr="FFFFFF"/>
            </a:solidFill>
            <a:latin typeface="+mn-lt"/>
            <a:ea typeface="+mn-ea"/>
            <a:cs typeface="+mn-cs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Создание медиа- ресурсов в современных форматах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 </a:t>
          </a:r>
          <a:endParaRPr lang="ru-RU" sz="12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14404" y="3986310"/>
        <a:ext cx="2411463" cy="1143851"/>
      </dsp:txXfrm>
    </dsp:sp>
    <dsp:sp modelId="{B781D7C3-6084-4543-A36B-86A78F72735B}">
      <dsp:nvSpPr>
        <dsp:cNvPr id="0" name=""/>
        <dsp:cNvSpPr/>
      </dsp:nvSpPr>
      <dsp:spPr>
        <a:xfrm>
          <a:off x="1224132" y="3796389"/>
          <a:ext cx="2535223" cy="1267611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Организация и проведение курсов повышения квалификации для учителей и преподавателей по внедрению современных образовательных  технологий в учебный процесс </a:t>
          </a:r>
          <a:r>
            <a:rPr lang="ru-RU" sz="1200" b="1" i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ru-RU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</a:p>
      </dsp:txBody>
      <dsp:txXfrm>
        <a:off x="1286012" y="3858269"/>
        <a:ext cx="2411463" cy="1143851"/>
      </dsp:txXfrm>
    </dsp:sp>
    <dsp:sp modelId="{B11EC7CD-5909-4884-9F49-18BBF695CBEB}">
      <dsp:nvSpPr>
        <dsp:cNvPr id="0" name=""/>
        <dsp:cNvSpPr/>
      </dsp:nvSpPr>
      <dsp:spPr>
        <a:xfrm>
          <a:off x="71997" y="1924174"/>
          <a:ext cx="3131634" cy="1331955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Аналитический центр содействия трудоустройству выпускников, в </a:t>
          </a:r>
          <a:r>
            <a:rPr lang="ru-RU" sz="1400" b="1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т.ч</a:t>
          </a:r>
          <a:r>
            <a:rPr lang="ru-RU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получения дополнительных цифровых компетенций и подбор рабочего места  с учетом потребностей региона</a:t>
          </a:r>
          <a:endParaRPr lang="ru-RU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37018" y="1989195"/>
        <a:ext cx="3001592" cy="1201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415A3-C0E0-416C-9DA1-F75E53FDF87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76F4A-0D39-43C4-ACA7-6D4432868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7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54" algn="l" defTabSz="913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14" algn="l" defTabSz="913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873" algn="l" defTabSz="913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28" algn="l" defTabSz="913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783" algn="l" defTabSz="913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740" algn="l" defTabSz="913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696" algn="l" defTabSz="913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654" algn="l" defTabSz="9139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61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79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71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26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4" indent="0">
              <a:buNone/>
              <a:defRPr sz="2000" b="1"/>
            </a:lvl2pPr>
            <a:lvl3pPr marL="913914" indent="0">
              <a:buNone/>
              <a:defRPr sz="1800" b="1"/>
            </a:lvl3pPr>
            <a:lvl4pPr marL="1370873" indent="0">
              <a:buNone/>
              <a:defRPr sz="1600" b="1"/>
            </a:lvl4pPr>
            <a:lvl5pPr marL="1827828" indent="0">
              <a:buNone/>
              <a:defRPr sz="1600" b="1"/>
            </a:lvl5pPr>
            <a:lvl6pPr marL="2284783" indent="0">
              <a:buNone/>
              <a:defRPr sz="1600" b="1"/>
            </a:lvl6pPr>
            <a:lvl7pPr marL="2741740" indent="0">
              <a:buNone/>
              <a:defRPr sz="1600" b="1"/>
            </a:lvl7pPr>
            <a:lvl8pPr marL="3198696" indent="0">
              <a:buNone/>
              <a:defRPr sz="1600" b="1"/>
            </a:lvl8pPr>
            <a:lvl9pPr marL="36556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4" indent="0">
              <a:buNone/>
              <a:defRPr sz="2000" b="1"/>
            </a:lvl2pPr>
            <a:lvl3pPr marL="913914" indent="0">
              <a:buNone/>
              <a:defRPr sz="1800" b="1"/>
            </a:lvl3pPr>
            <a:lvl4pPr marL="1370873" indent="0">
              <a:buNone/>
              <a:defRPr sz="1600" b="1"/>
            </a:lvl4pPr>
            <a:lvl5pPr marL="1827828" indent="0">
              <a:buNone/>
              <a:defRPr sz="1600" b="1"/>
            </a:lvl5pPr>
            <a:lvl6pPr marL="2284783" indent="0">
              <a:buNone/>
              <a:defRPr sz="1600" b="1"/>
            </a:lvl6pPr>
            <a:lvl7pPr marL="2741740" indent="0">
              <a:buNone/>
              <a:defRPr sz="1600" b="1"/>
            </a:lvl7pPr>
            <a:lvl8pPr marL="3198696" indent="0">
              <a:buNone/>
              <a:defRPr sz="1600" b="1"/>
            </a:lvl8pPr>
            <a:lvl9pPr marL="36556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702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646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504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5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4" indent="0">
              <a:buNone/>
              <a:defRPr sz="1200"/>
            </a:lvl2pPr>
            <a:lvl3pPr marL="913914" indent="0">
              <a:buNone/>
              <a:defRPr sz="1000"/>
            </a:lvl3pPr>
            <a:lvl4pPr marL="1370873" indent="0">
              <a:buNone/>
              <a:defRPr sz="900"/>
            </a:lvl4pPr>
            <a:lvl5pPr marL="1827828" indent="0">
              <a:buNone/>
              <a:defRPr sz="900"/>
            </a:lvl5pPr>
            <a:lvl6pPr marL="2284783" indent="0">
              <a:buNone/>
              <a:defRPr sz="900"/>
            </a:lvl6pPr>
            <a:lvl7pPr marL="2741740" indent="0">
              <a:buNone/>
              <a:defRPr sz="900"/>
            </a:lvl7pPr>
            <a:lvl8pPr marL="3198696" indent="0">
              <a:buNone/>
              <a:defRPr sz="900"/>
            </a:lvl8pPr>
            <a:lvl9pPr marL="36556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37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4" indent="0">
              <a:buNone/>
              <a:defRPr sz="2800"/>
            </a:lvl2pPr>
            <a:lvl3pPr marL="913914" indent="0">
              <a:buNone/>
              <a:defRPr sz="2400"/>
            </a:lvl3pPr>
            <a:lvl4pPr marL="1370873" indent="0">
              <a:buNone/>
              <a:defRPr sz="2000"/>
            </a:lvl4pPr>
            <a:lvl5pPr marL="1827828" indent="0">
              <a:buNone/>
              <a:defRPr sz="2000"/>
            </a:lvl5pPr>
            <a:lvl6pPr marL="2284783" indent="0">
              <a:buNone/>
              <a:defRPr sz="2000"/>
            </a:lvl6pPr>
            <a:lvl7pPr marL="2741740" indent="0">
              <a:buNone/>
              <a:defRPr sz="2000"/>
            </a:lvl7pPr>
            <a:lvl8pPr marL="3198696" indent="0">
              <a:buNone/>
              <a:defRPr sz="2000"/>
            </a:lvl8pPr>
            <a:lvl9pPr marL="365565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4" indent="0">
              <a:buNone/>
              <a:defRPr sz="1200"/>
            </a:lvl2pPr>
            <a:lvl3pPr marL="913914" indent="0">
              <a:buNone/>
              <a:defRPr sz="1000"/>
            </a:lvl3pPr>
            <a:lvl4pPr marL="1370873" indent="0">
              <a:buNone/>
              <a:defRPr sz="900"/>
            </a:lvl4pPr>
            <a:lvl5pPr marL="1827828" indent="0">
              <a:buNone/>
              <a:defRPr sz="900"/>
            </a:lvl5pPr>
            <a:lvl6pPr marL="2284783" indent="0">
              <a:buNone/>
              <a:defRPr sz="900"/>
            </a:lvl6pPr>
            <a:lvl7pPr marL="2741740" indent="0">
              <a:buNone/>
              <a:defRPr sz="900"/>
            </a:lvl7pPr>
            <a:lvl8pPr marL="3198696" indent="0">
              <a:buNone/>
              <a:defRPr sz="900"/>
            </a:lvl8pPr>
            <a:lvl9pPr marL="36556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03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574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60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321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3" y="2130440"/>
            <a:ext cx="77724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5529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42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15"/>
            <a:ext cx="7772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193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7" y="1600204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6" y="1600204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42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25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1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62"/>
            <a:ext cx="9144000" cy="688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116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50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103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47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153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3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4" indent="0">
              <a:buNone/>
              <a:defRPr sz="2000" b="1"/>
            </a:lvl2pPr>
            <a:lvl3pPr marL="913914" indent="0">
              <a:buNone/>
              <a:defRPr sz="1800" b="1"/>
            </a:lvl3pPr>
            <a:lvl4pPr marL="1370873" indent="0">
              <a:buNone/>
              <a:defRPr sz="1600" b="1"/>
            </a:lvl4pPr>
            <a:lvl5pPr marL="1827828" indent="0">
              <a:buNone/>
              <a:defRPr sz="1600" b="1"/>
            </a:lvl5pPr>
            <a:lvl6pPr marL="2284783" indent="0">
              <a:buNone/>
              <a:defRPr sz="1600" b="1"/>
            </a:lvl6pPr>
            <a:lvl7pPr marL="2741740" indent="0">
              <a:buNone/>
              <a:defRPr sz="1600" b="1"/>
            </a:lvl7pPr>
            <a:lvl8pPr marL="3198696" indent="0">
              <a:buNone/>
              <a:defRPr sz="1600" b="1"/>
            </a:lvl8pPr>
            <a:lvl9pPr marL="36556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4" indent="0">
              <a:buNone/>
              <a:defRPr sz="2000" b="1"/>
            </a:lvl2pPr>
            <a:lvl3pPr marL="913914" indent="0">
              <a:buNone/>
              <a:defRPr sz="1800" b="1"/>
            </a:lvl3pPr>
            <a:lvl4pPr marL="1370873" indent="0">
              <a:buNone/>
              <a:defRPr sz="1600" b="1"/>
            </a:lvl4pPr>
            <a:lvl5pPr marL="1827828" indent="0">
              <a:buNone/>
              <a:defRPr sz="1600" b="1"/>
            </a:lvl5pPr>
            <a:lvl6pPr marL="2284783" indent="0">
              <a:buNone/>
              <a:defRPr sz="1600" b="1"/>
            </a:lvl6pPr>
            <a:lvl7pPr marL="2741740" indent="0">
              <a:buNone/>
              <a:defRPr sz="1600" b="1"/>
            </a:lvl7pPr>
            <a:lvl8pPr marL="3198696" indent="0">
              <a:buNone/>
              <a:defRPr sz="1600" b="1"/>
            </a:lvl8pPr>
            <a:lvl9pPr marL="36556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5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4" indent="0">
              <a:buNone/>
              <a:defRPr sz="1200"/>
            </a:lvl2pPr>
            <a:lvl3pPr marL="913914" indent="0">
              <a:buNone/>
              <a:defRPr sz="1000"/>
            </a:lvl3pPr>
            <a:lvl4pPr marL="1370873" indent="0">
              <a:buNone/>
              <a:defRPr sz="900"/>
            </a:lvl4pPr>
            <a:lvl5pPr marL="1827828" indent="0">
              <a:buNone/>
              <a:defRPr sz="900"/>
            </a:lvl5pPr>
            <a:lvl6pPr marL="2284783" indent="0">
              <a:buNone/>
              <a:defRPr sz="900"/>
            </a:lvl6pPr>
            <a:lvl7pPr marL="2741740" indent="0">
              <a:buNone/>
              <a:defRPr sz="900"/>
            </a:lvl7pPr>
            <a:lvl8pPr marL="3198696" indent="0">
              <a:buNone/>
              <a:defRPr sz="900"/>
            </a:lvl8pPr>
            <a:lvl9pPr marL="36556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4" indent="0">
              <a:buNone/>
              <a:defRPr sz="2800"/>
            </a:lvl2pPr>
            <a:lvl3pPr marL="913914" indent="0">
              <a:buNone/>
              <a:defRPr sz="2400"/>
            </a:lvl3pPr>
            <a:lvl4pPr marL="1370873" indent="0">
              <a:buNone/>
              <a:defRPr sz="2000"/>
            </a:lvl4pPr>
            <a:lvl5pPr marL="1827828" indent="0">
              <a:buNone/>
              <a:defRPr sz="2000"/>
            </a:lvl5pPr>
            <a:lvl6pPr marL="2284783" indent="0">
              <a:buNone/>
              <a:defRPr sz="2000"/>
            </a:lvl6pPr>
            <a:lvl7pPr marL="2741740" indent="0">
              <a:buNone/>
              <a:defRPr sz="2000"/>
            </a:lvl7pPr>
            <a:lvl8pPr marL="3198696" indent="0">
              <a:buNone/>
              <a:defRPr sz="2000"/>
            </a:lvl8pPr>
            <a:lvl9pPr marL="365565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4" indent="0">
              <a:buNone/>
              <a:defRPr sz="1200"/>
            </a:lvl2pPr>
            <a:lvl3pPr marL="913914" indent="0">
              <a:buNone/>
              <a:defRPr sz="1000"/>
            </a:lvl3pPr>
            <a:lvl4pPr marL="1370873" indent="0">
              <a:buNone/>
              <a:defRPr sz="900"/>
            </a:lvl4pPr>
            <a:lvl5pPr marL="1827828" indent="0">
              <a:buNone/>
              <a:defRPr sz="900"/>
            </a:lvl5pPr>
            <a:lvl6pPr marL="2284783" indent="0">
              <a:buNone/>
              <a:defRPr sz="900"/>
            </a:lvl6pPr>
            <a:lvl7pPr marL="2741740" indent="0">
              <a:buNone/>
              <a:defRPr sz="900"/>
            </a:lvl7pPr>
            <a:lvl8pPr marL="3198696" indent="0">
              <a:buNone/>
              <a:defRPr sz="900"/>
            </a:lvl8pPr>
            <a:lvl9pPr marL="36556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392" tIns="45696" rIns="91392" bIns="4569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392" tIns="45696" rIns="91392" bIns="456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4"/>
            <a:ext cx="2133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4"/>
            <a:ext cx="2895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2" y="6356374"/>
            <a:ext cx="2133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91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8" indent="-342718" algn="l" defTabSz="91391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54" indent="-285594" algn="l" defTabSz="91391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92" indent="-228480" algn="l" defTabSz="9139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48" indent="-228480" algn="l" defTabSz="91391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06" indent="-228480" algn="l" defTabSz="91391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62" indent="-228480" algn="l" defTabSz="9139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18" indent="-228480" algn="l" defTabSz="9139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76" indent="-228480" algn="l" defTabSz="9139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30" indent="-228480" algn="l" defTabSz="9139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4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4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3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28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83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40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96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54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392" tIns="45696" rIns="91392" bIns="4569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392" tIns="45696" rIns="91392" bIns="456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4"/>
            <a:ext cx="2133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CFE85-E1DB-449E-9048-1A32F2CDF45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4"/>
            <a:ext cx="2895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2" y="6356374"/>
            <a:ext cx="2133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68034-2A7F-4817-A48B-F2791C19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4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391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8" indent="-342718" algn="l" defTabSz="91391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54" indent="-285594" algn="l" defTabSz="91391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92" indent="-228480" algn="l" defTabSz="9139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48" indent="-228480" algn="l" defTabSz="91391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06" indent="-228480" algn="l" defTabSz="91391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62" indent="-228480" algn="l" defTabSz="9139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18" indent="-228480" algn="l" defTabSz="9139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76" indent="-228480" algn="l" defTabSz="9139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30" indent="-228480" algn="l" defTabSz="9139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4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4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3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28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83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40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96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54" algn="l" defTabSz="9139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332FF8-D0E4-4772-A26C-CC0F6406C9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2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CE61EAB-7C07-4281-AEE8-30B9734690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6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918" y="1916832"/>
            <a:ext cx="4462264" cy="30243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РАЗВИТИЕ </a:t>
            </a:r>
            <a:r>
              <a:rPr lang="ru-RU" sz="2800" dirty="0"/>
              <a:t>ДИСТАНЦИОННОГО ОБУЧЕНИЯ </a:t>
            </a:r>
            <a:r>
              <a:rPr lang="ru-RU" sz="2800" dirty="0" smtClean="0"/>
              <a:t>В СИСТЕМЕ ПРОФЕССИОНАЛЬНОГО ОБРАЗОВАНИЯ ТОМСКОЙ ОБЛАСТИ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5752" y="5859989"/>
            <a:ext cx="4392488" cy="861726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r>
              <a:rPr lang="ru-RU" b="1" dirty="0" smtClean="0"/>
              <a:t>КАЛИНЮК ЮРИЙ ВЛАДИМИРОВИЧ</a:t>
            </a:r>
          </a:p>
          <a:p>
            <a:r>
              <a:rPr lang="ru-RU" sz="1600" dirty="0"/>
              <a:t>н</a:t>
            </a:r>
            <a:r>
              <a:rPr lang="ru-RU" sz="1600" dirty="0"/>
              <a:t>ачальник Департамента профессионального образования Томской области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4946" y="0"/>
            <a:ext cx="6388402" cy="929636"/>
            <a:chOff x="-2" y="945008"/>
            <a:chExt cx="9144000" cy="661297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-2" y="945008"/>
              <a:ext cx="9144000" cy="6612971"/>
            </a:xfrm>
            <a:prstGeom prst="rect">
              <a:avLst/>
            </a:prstGeom>
            <a:solidFill>
              <a:srgbClr val="302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defTabSz="914400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0676" y="989866"/>
              <a:ext cx="8882644" cy="6568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>
                <a:defRPr/>
              </a:pPr>
              <a:r>
                <a:rPr lang="ru-RU" altLang="ru-RU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ВНЕДРЕНИЕ ЦИФРОВОЙ ОБРАЗОВАТЕЛЬНОЙ СРЕДЫ В ПРОФЕССИОНАЛЬНЫЕ ОБРАЗОВАТЕЛЬНЫЕ ОРГАНИЗАЦИИ            ТОМСКОЙ </a:t>
              </a:r>
              <a:r>
                <a:rPr lang="ru-RU" altLang="ru-RU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ОБЛАСТИ        </a:t>
              </a:r>
              <a:r>
                <a:rPr lang="en-US" altLang="ru-RU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[</a:t>
              </a:r>
              <a:r>
                <a:rPr lang="ru-RU" altLang="ru-RU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 / 100%</a:t>
              </a:r>
              <a:r>
                <a:rPr lang="en-US" altLang="ru-RU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]</a:t>
              </a:r>
              <a:endParaRPr lang="ru-RU" alt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58581"/>
              </p:ext>
            </p:extLst>
          </p:nvPr>
        </p:nvGraphicFramePr>
        <p:xfrm>
          <a:off x="108404" y="944872"/>
          <a:ext cx="8928092" cy="4081430"/>
        </p:xfrm>
        <a:graphic>
          <a:graphicData uri="http://schemas.openxmlformats.org/drawingml/2006/table">
            <a:tbl>
              <a:tblPr/>
              <a:tblGrid>
                <a:gridCol w="1583276">
                  <a:extLst>
                    <a:ext uri="{9D8B030D-6E8A-4147-A177-3AD203B41FA5}">
                      <a16:colId xmlns:a16="http://schemas.microsoft.com/office/drawing/2014/main" xmlns="" val="260924658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681603297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xmlns="" val="869794537"/>
                    </a:ext>
                  </a:extLst>
                </a:gridCol>
              </a:tblGrid>
              <a:tr h="1798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2019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28" marR="7428" marT="85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28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28" marR="7428" marT="85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28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28" marR="7428" marT="85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28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5958286"/>
                  </a:ext>
                </a:extLst>
              </a:tr>
              <a:tr h="3558372">
                <a:tc>
                  <a:txBody>
                    <a:bodyPr/>
                    <a:lstStyle/>
                    <a:p>
                      <a:pPr marL="72000" indent="0" algn="l" fontAlgn="t">
                        <a:buFont typeface="Calibri" panose="020F050202020403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техникум информационных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технологий</a:t>
                      </a: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Calibri" panose="020F0502020204030204" pitchFamily="34" charset="0"/>
                        <a:buNone/>
                      </a:pP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√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индустриальный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техникум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28" marR="7428" marT="85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государственный педагогический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колледж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базовый медицинский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колледж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Северский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промышленный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колледж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аграрный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колледж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639,8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28" marR="7428" marT="85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BA04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Асиновский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техникум промышленной индустрии и сервиса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BA04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Кривошеинский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агропромышленный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техникум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Колледж индустрии питания, торговли и сферы услуг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Колпашевский социально-промышленный колледж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BA04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Кожевниковский техникум агробизнеса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BA04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Каргасокский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техникум промышленности и речного транспорта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BA04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Молчановский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техникум отраслевых технологий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BA04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Промышленно-коммерческий техникум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колледж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гражданского транспорта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коммунально-строительный техникум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лесотехнический техникум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механико-технологический техникум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промышленно-гуманитарный колледж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BA04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политехнический техникум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техникум водного транспорта и судоходства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техникум социальных технологий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72000" indent="0" algn="l" fontAlgn="t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Томский экономико-промышленный колледж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3910644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   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6,3%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]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28" marR="7428" marT="85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28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 ПОО + 3 филиала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28,1%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]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28" marR="7428" marT="85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28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 ПОО + 6 филиалов  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[100%]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285" marR="82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28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486560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4946" y="5305639"/>
            <a:ext cx="4231030" cy="830997"/>
          </a:xfrm>
          <a:prstGeom prst="rect">
            <a:avLst/>
          </a:prstGeom>
          <a:ln w="3175">
            <a:solidFill>
              <a:srgbClr val="A9A8AD"/>
            </a:solidFill>
          </a:ln>
        </p:spPr>
        <p:txBody>
          <a:bodyPr wrap="square" anchor="ctr">
            <a:spAutoFit/>
          </a:bodyPr>
          <a:lstStyle/>
          <a:p>
            <a:pPr marL="285750" lvl="0" indent="-285750" algn="just" defTabSz="914400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30287C"/>
                </a:solidFill>
              </a:rPr>
              <a:t>Ремонт </a:t>
            </a:r>
            <a:r>
              <a:rPr lang="ru-RU" sz="1200" b="1" dirty="0">
                <a:solidFill>
                  <a:srgbClr val="30287C"/>
                </a:solidFill>
              </a:rPr>
              <a:t>и </a:t>
            </a:r>
            <a:r>
              <a:rPr lang="ru-RU" sz="1200" b="1" dirty="0" err="1">
                <a:solidFill>
                  <a:srgbClr val="30287C"/>
                </a:solidFill>
              </a:rPr>
              <a:t>брендирование</a:t>
            </a:r>
            <a:endParaRPr lang="ru-RU" sz="1200" b="1" dirty="0">
              <a:solidFill>
                <a:srgbClr val="30287C"/>
              </a:solidFill>
            </a:endParaRPr>
          </a:p>
          <a:p>
            <a:pPr marL="285750" lvl="0" indent="-285750" algn="just" defTabSz="91440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30287C"/>
                </a:solidFill>
              </a:rPr>
              <a:t>Закупка мебели и оборудование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30287C"/>
                </a:solidFill>
              </a:rPr>
              <a:t>Повышение квалификации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30287C"/>
                </a:solidFill>
              </a:rPr>
              <a:t>Разработка НПА (положение, инструкции и т.д.) </a:t>
            </a:r>
            <a:endParaRPr lang="ru-RU" sz="1200" b="1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710" y="5305639"/>
            <a:ext cx="4680520" cy="830997"/>
          </a:xfrm>
          <a:prstGeom prst="rect">
            <a:avLst/>
          </a:prstGeom>
          <a:ln w="3175">
            <a:solidFill>
              <a:srgbClr val="A9A8AD"/>
            </a:solidFill>
          </a:ln>
        </p:spPr>
        <p:txBody>
          <a:bodyPr wrap="square" anchor="ctr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30287C"/>
                </a:solidFill>
              </a:rPr>
              <a:t>Выход на единую цифровую платформу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30287C"/>
                </a:solidFill>
              </a:rPr>
              <a:t>Формирование индивидуального плана обучения с использованием цифровой платформы  </a:t>
            </a:r>
            <a:r>
              <a:rPr lang="ru-RU" sz="1200" b="1" dirty="0">
                <a:solidFill>
                  <a:srgbClr val="EB5125"/>
                </a:solidFill>
              </a:rPr>
              <a:t>- 3</a:t>
            </a:r>
            <a:r>
              <a:rPr lang="ru-RU" sz="1200" b="1" dirty="0">
                <a:solidFill>
                  <a:srgbClr val="EC5F0F"/>
                </a:solidFill>
              </a:rPr>
              <a:t>0 </a:t>
            </a:r>
            <a:r>
              <a:rPr lang="ru-RU" sz="1200" b="1" dirty="0">
                <a:solidFill>
                  <a:srgbClr val="EB5125"/>
                </a:solidFill>
              </a:rPr>
              <a:t>% </a:t>
            </a:r>
            <a:r>
              <a:rPr lang="ru-RU" sz="1200" b="1" dirty="0">
                <a:solidFill>
                  <a:srgbClr val="30287C"/>
                </a:solidFill>
              </a:rPr>
              <a:t>от контингента обучающихся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14310" y="4979037"/>
            <a:ext cx="2323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/>
            <a:r>
              <a:rPr lang="ru-RU" sz="1600" b="1" dirty="0" smtClean="0">
                <a:solidFill>
                  <a:srgbClr val="EC5F0F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</a:rPr>
              <a:t>ЗАДАЧИ на 2021 год:</a:t>
            </a:r>
            <a:endParaRPr lang="ru-RU" sz="1600" b="1" dirty="0">
              <a:solidFill>
                <a:srgbClr val="EC5F0F"/>
              </a:solidFill>
              <a:latin typeface="Century Gothic" panose="020B0502020202020204" pitchFamily="34" charset="0"/>
              <a:ea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7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21048" y="-1"/>
            <a:ext cx="6634314" cy="856753"/>
            <a:chOff x="0" y="944784"/>
            <a:chExt cx="9144000" cy="540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944784"/>
              <a:ext cx="9144000" cy="540000"/>
            </a:xfrm>
            <a:prstGeom prst="rect">
              <a:avLst/>
            </a:prstGeom>
            <a:solidFill>
              <a:srgbClr val="302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6542" y="944784"/>
              <a:ext cx="8882643" cy="5237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Организация образовательного процесса в </a:t>
              </a:r>
              <a:r>
                <a:rPr lang="ru-RU" sz="1600" b="1" dirty="0">
                  <a:solidFill>
                    <a:schemeClr val="bg1"/>
                  </a:solidFill>
                </a:rPr>
                <a:t>ПОО  в условиях перехода на обучение с применением электронного обучения и дистанционных образовательных технологий </a:t>
              </a: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43" y="1612725"/>
            <a:ext cx="63825" cy="4436074"/>
          </a:xfrm>
          <a:prstGeom prst="rect">
            <a:avLst/>
          </a:prstGeom>
        </p:spPr>
      </p:pic>
      <p:sp>
        <p:nvSpPr>
          <p:cNvPr id="31" name="Полилиния 30"/>
          <p:cNvSpPr/>
          <p:nvPr/>
        </p:nvSpPr>
        <p:spPr>
          <a:xfrm>
            <a:off x="6652294" y="1949796"/>
            <a:ext cx="2528822" cy="465628"/>
          </a:xfrm>
          <a:custGeom>
            <a:avLst/>
            <a:gdLst>
              <a:gd name="connsiteX0" fmla="*/ 0 w 2528822"/>
              <a:gd name="connsiteY0" fmla="*/ 0 h 465628"/>
              <a:gd name="connsiteX1" fmla="*/ 2528822 w 2528822"/>
              <a:gd name="connsiteY1" fmla="*/ 0 h 465628"/>
              <a:gd name="connsiteX2" fmla="*/ 2528822 w 2528822"/>
              <a:gd name="connsiteY2" fmla="*/ 465628 h 465628"/>
              <a:gd name="connsiteX3" fmla="*/ 0 w 2528822"/>
              <a:gd name="connsiteY3" fmla="*/ 465628 h 465628"/>
              <a:gd name="connsiteX4" fmla="*/ 0 w 2528822"/>
              <a:gd name="connsiteY4" fmla="*/ 0 h 46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22" h="465628">
                <a:moveTo>
                  <a:pt x="0" y="0"/>
                </a:moveTo>
                <a:lnTo>
                  <a:pt x="2528822" y="0"/>
                </a:lnTo>
                <a:lnTo>
                  <a:pt x="2528822" y="465628"/>
                </a:lnTo>
                <a:lnTo>
                  <a:pt x="0" y="465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14" tIns="99514" rIns="99514" bIns="99514" numCol="1" spcCol="1270" anchor="ctr" anchorCtr="0">
            <a:noAutofit/>
          </a:bodyPr>
          <a:lstStyle/>
          <a:p>
            <a:pPr defTabSz="6219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dirty="0">
              <a:solidFill>
                <a:srgbClr val="30287C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06946" y="1629901"/>
            <a:ext cx="2548278" cy="319901"/>
          </a:xfrm>
          <a:prstGeom prst="rect">
            <a:avLst/>
          </a:prstGeom>
        </p:spPr>
        <p:style>
          <a:lnRef idx="2">
            <a:schemeClr val="accent4">
              <a:hueOff val="-4464770"/>
              <a:satOff val="26899"/>
              <a:lumOff val="2156"/>
              <a:alphaOff val="0"/>
            </a:schemeClr>
          </a:lnRef>
          <a:fillRef idx="1">
            <a:schemeClr val="accent4"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Полилиния 33"/>
          <p:cNvSpPr/>
          <p:nvPr/>
        </p:nvSpPr>
        <p:spPr>
          <a:xfrm>
            <a:off x="6225929" y="1062383"/>
            <a:ext cx="2719163" cy="574677"/>
          </a:xfrm>
          <a:custGeom>
            <a:avLst/>
            <a:gdLst>
              <a:gd name="connsiteX0" fmla="*/ 0 w 2719163"/>
              <a:gd name="connsiteY0" fmla="*/ 0 h 574677"/>
              <a:gd name="connsiteX1" fmla="*/ 2719163 w 2719163"/>
              <a:gd name="connsiteY1" fmla="*/ 0 h 574677"/>
              <a:gd name="connsiteX2" fmla="*/ 2719163 w 2719163"/>
              <a:gd name="connsiteY2" fmla="*/ 574677 h 574677"/>
              <a:gd name="connsiteX3" fmla="*/ 0 w 2719163"/>
              <a:gd name="connsiteY3" fmla="*/ 574677 h 574677"/>
              <a:gd name="connsiteX4" fmla="*/ 0 w 2719163"/>
              <a:gd name="connsiteY4" fmla="*/ 0 h 57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163" h="574677">
                <a:moveTo>
                  <a:pt x="0" y="0"/>
                </a:moveTo>
                <a:lnTo>
                  <a:pt x="2719163" y="0"/>
                </a:lnTo>
                <a:lnTo>
                  <a:pt x="2719163" y="574677"/>
                </a:lnTo>
                <a:lnTo>
                  <a:pt x="0" y="57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64" tIns="20308" rIns="30464" bIns="20308" numCol="1" spcCol="1270" anchor="ctr" anchorCtr="0">
            <a:noAutofit/>
          </a:bodyPr>
          <a:lstStyle/>
          <a:p>
            <a:pPr algn="ctr" defTabSz="7108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4" name="Группа 153"/>
          <p:cNvGrpSpPr/>
          <p:nvPr/>
        </p:nvGrpSpPr>
        <p:grpSpPr>
          <a:xfrm>
            <a:off x="3154055" y="3523976"/>
            <a:ext cx="3135795" cy="2583140"/>
            <a:chOff x="3193767" y="1055216"/>
            <a:chExt cx="3135795" cy="258314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355915" y="1604323"/>
              <a:ext cx="2719163" cy="319901"/>
            </a:xfrm>
            <a:prstGeom prst="rect">
              <a:avLst/>
            </a:prstGeom>
          </p:spPr>
          <p:style>
            <a:lnRef idx="2">
              <a:schemeClr val="accent4">
                <a:hueOff val="-2232385"/>
                <a:satOff val="13449"/>
                <a:lumOff val="1078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0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3350276" y="1722801"/>
              <a:ext cx="199759" cy="199759"/>
            </a:xfrm>
            <a:prstGeom prst="rect">
              <a:avLst/>
            </a:prstGeom>
          </p:spPr>
          <p:style>
            <a:lnRef idx="2">
              <a:schemeClr val="accent4">
                <a:hueOff val="-2232385"/>
                <a:satOff val="13449"/>
                <a:lumOff val="107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илиния 26"/>
            <p:cNvSpPr/>
            <p:nvPr/>
          </p:nvSpPr>
          <p:spPr>
            <a:xfrm>
              <a:off x="3193767" y="1055216"/>
              <a:ext cx="3042607" cy="574677"/>
            </a:xfrm>
            <a:custGeom>
              <a:avLst/>
              <a:gdLst>
                <a:gd name="connsiteX0" fmla="*/ 0 w 3042607"/>
                <a:gd name="connsiteY0" fmla="*/ 0 h 574677"/>
                <a:gd name="connsiteX1" fmla="*/ 3042607 w 3042607"/>
                <a:gd name="connsiteY1" fmla="*/ 0 h 574677"/>
                <a:gd name="connsiteX2" fmla="*/ 3042607 w 3042607"/>
                <a:gd name="connsiteY2" fmla="*/ 574677 h 574677"/>
                <a:gd name="connsiteX3" fmla="*/ 0 w 3042607"/>
                <a:gd name="connsiteY3" fmla="*/ 574677 h 574677"/>
                <a:gd name="connsiteX4" fmla="*/ 0 w 3042607"/>
                <a:gd name="connsiteY4" fmla="*/ 0 h 57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2607" h="574677">
                  <a:moveTo>
                    <a:pt x="0" y="0"/>
                  </a:moveTo>
                  <a:lnTo>
                    <a:pt x="3042607" y="0"/>
                  </a:lnTo>
                  <a:lnTo>
                    <a:pt x="3042607" y="574677"/>
                  </a:lnTo>
                  <a:lnTo>
                    <a:pt x="0" y="5746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 defTabSz="7108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НОВЫЕ ФОРМАТЫ ОБРАЗОВАТЕЛЬНОГО ПРОЦЕССА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355915" y="2140366"/>
              <a:ext cx="199754" cy="199754"/>
            </a:xfrm>
            <a:prstGeom prst="rect">
              <a:avLst/>
            </a:prstGeom>
          </p:spPr>
          <p:style>
            <a:lnRef idx="2">
              <a:schemeClr val="accent4">
                <a:hueOff val="-1116192"/>
                <a:satOff val="6725"/>
                <a:lumOff val="539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олилиния 28"/>
            <p:cNvSpPr/>
            <p:nvPr/>
          </p:nvSpPr>
          <p:spPr>
            <a:xfrm>
              <a:off x="3594537" y="2013978"/>
              <a:ext cx="2655507" cy="465628"/>
            </a:xfrm>
            <a:custGeom>
              <a:avLst/>
              <a:gdLst>
                <a:gd name="connsiteX0" fmla="*/ 0 w 2528822"/>
                <a:gd name="connsiteY0" fmla="*/ 0 h 465628"/>
                <a:gd name="connsiteX1" fmla="*/ 2528822 w 2528822"/>
                <a:gd name="connsiteY1" fmla="*/ 0 h 465628"/>
                <a:gd name="connsiteX2" fmla="*/ 2528822 w 2528822"/>
                <a:gd name="connsiteY2" fmla="*/ 465628 h 465628"/>
                <a:gd name="connsiteX3" fmla="*/ 0 w 2528822"/>
                <a:gd name="connsiteY3" fmla="*/ 465628 h 465628"/>
                <a:gd name="connsiteX4" fmla="*/ 0 w 2528822"/>
                <a:gd name="connsiteY4" fmla="*/ 0 h 46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8822" h="465628">
                  <a:moveTo>
                    <a:pt x="0" y="0"/>
                  </a:moveTo>
                  <a:lnTo>
                    <a:pt x="2528822" y="0"/>
                  </a:lnTo>
                  <a:lnTo>
                    <a:pt x="2528822" y="465628"/>
                  </a:lnTo>
                  <a:lnTo>
                    <a:pt x="0" y="465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defTabSz="62196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002060"/>
                  </a:solidFill>
                </a:rPr>
                <a:t>Использование онлайн-платформ (</a:t>
              </a:r>
              <a:r>
                <a:rPr lang="en-US" sz="1400" b="1" dirty="0">
                  <a:solidFill>
                    <a:srgbClr val="002060"/>
                  </a:solidFill>
                </a:rPr>
                <a:t>Moodle</a:t>
              </a:r>
              <a:r>
                <a:rPr lang="en-US" sz="1400" b="1" dirty="0">
                  <a:solidFill>
                    <a:srgbClr val="002060"/>
                  </a:solidFill>
                </a:rPr>
                <a:t>,  ZOOM,  </a:t>
              </a:r>
              <a:r>
                <a:rPr lang="ru-RU" sz="1400" b="1" dirty="0" err="1">
                  <a:solidFill>
                    <a:srgbClr val="002060"/>
                  </a:solidFill>
                </a:rPr>
                <a:t>Дневник.ру</a:t>
              </a:r>
              <a:r>
                <a:rPr lang="ru-RU" sz="1400" b="1" dirty="0">
                  <a:solidFill>
                    <a:srgbClr val="002060"/>
                  </a:solidFill>
                </a:rPr>
                <a:t>), мессенджеров</a:t>
              </a:r>
              <a:endParaRPr lang="ru-RU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350281" y="2661397"/>
              <a:ext cx="199754" cy="199754"/>
            </a:xfrm>
            <a:prstGeom prst="rect">
              <a:avLst/>
            </a:prstGeom>
          </p:spPr>
          <p:style>
            <a:lnRef idx="2">
              <a:schemeClr val="accent4">
                <a:hueOff val="-2232385"/>
                <a:satOff val="13449"/>
                <a:lumOff val="1078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Полилиния 56"/>
            <p:cNvSpPr/>
            <p:nvPr/>
          </p:nvSpPr>
          <p:spPr>
            <a:xfrm>
              <a:off x="3603956" y="2599984"/>
              <a:ext cx="2725606" cy="465628"/>
            </a:xfrm>
            <a:custGeom>
              <a:avLst/>
              <a:gdLst>
                <a:gd name="connsiteX0" fmla="*/ 0 w 2528822"/>
                <a:gd name="connsiteY0" fmla="*/ 0 h 465628"/>
                <a:gd name="connsiteX1" fmla="*/ 2528822 w 2528822"/>
                <a:gd name="connsiteY1" fmla="*/ 0 h 465628"/>
                <a:gd name="connsiteX2" fmla="*/ 2528822 w 2528822"/>
                <a:gd name="connsiteY2" fmla="*/ 465628 h 465628"/>
                <a:gd name="connsiteX3" fmla="*/ 0 w 2528822"/>
                <a:gd name="connsiteY3" fmla="*/ 465628 h 465628"/>
                <a:gd name="connsiteX4" fmla="*/ 0 w 2528822"/>
                <a:gd name="connsiteY4" fmla="*/ 0 h 46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8822" h="465628">
                  <a:moveTo>
                    <a:pt x="0" y="0"/>
                  </a:moveTo>
                  <a:lnTo>
                    <a:pt x="2528822" y="0"/>
                  </a:lnTo>
                  <a:lnTo>
                    <a:pt x="2528822" y="465628"/>
                  </a:lnTo>
                  <a:lnTo>
                    <a:pt x="0" y="465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defTabSz="62196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002060"/>
                  </a:solidFill>
                </a:rPr>
                <a:t>Новые инструменты и ресурсы: вебинар, конференция</a:t>
              </a:r>
              <a:endParaRPr lang="ru-RU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3355915" y="3169574"/>
              <a:ext cx="199754" cy="199754"/>
            </a:xfrm>
            <a:prstGeom prst="rect">
              <a:avLst/>
            </a:prstGeom>
          </p:spPr>
          <p:style>
            <a:lnRef idx="2">
              <a:schemeClr val="accent4">
                <a:hueOff val="-2232385"/>
                <a:satOff val="13449"/>
                <a:lumOff val="1078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Полилиния 58"/>
            <p:cNvSpPr/>
            <p:nvPr/>
          </p:nvSpPr>
          <p:spPr>
            <a:xfrm>
              <a:off x="3593862" y="3172728"/>
              <a:ext cx="2578022" cy="465628"/>
            </a:xfrm>
            <a:custGeom>
              <a:avLst/>
              <a:gdLst>
                <a:gd name="connsiteX0" fmla="*/ 0 w 2528822"/>
                <a:gd name="connsiteY0" fmla="*/ 0 h 465628"/>
                <a:gd name="connsiteX1" fmla="*/ 2528822 w 2528822"/>
                <a:gd name="connsiteY1" fmla="*/ 0 h 465628"/>
                <a:gd name="connsiteX2" fmla="*/ 2528822 w 2528822"/>
                <a:gd name="connsiteY2" fmla="*/ 465628 h 465628"/>
                <a:gd name="connsiteX3" fmla="*/ 0 w 2528822"/>
                <a:gd name="connsiteY3" fmla="*/ 465628 h 465628"/>
                <a:gd name="connsiteX4" fmla="*/ 0 w 2528822"/>
                <a:gd name="connsiteY4" fmla="*/ 0 h 46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8822" h="465628">
                  <a:moveTo>
                    <a:pt x="0" y="0"/>
                  </a:moveTo>
                  <a:lnTo>
                    <a:pt x="2528822" y="0"/>
                  </a:lnTo>
                  <a:lnTo>
                    <a:pt x="2528822" y="465628"/>
                  </a:lnTo>
                  <a:lnTo>
                    <a:pt x="0" y="465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defTabSz="62196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002060"/>
                  </a:solidFill>
                </a:rPr>
                <a:t>Концепция </a:t>
              </a:r>
              <a:r>
                <a:rPr lang="ru-RU" sz="1400" b="1" dirty="0">
                  <a:solidFill>
                    <a:srgbClr val="002060"/>
                  </a:solidFill>
                </a:rPr>
                <a:t>использования персональных устройств студентами и </a:t>
              </a:r>
              <a:r>
                <a:rPr lang="ru-RU" sz="1400" b="1" dirty="0">
                  <a:solidFill>
                    <a:srgbClr val="002060"/>
                  </a:solidFill>
                </a:rPr>
                <a:t>педагогами </a:t>
              </a:r>
              <a:endParaRPr lang="ru-RU" sz="1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519356" y="4606838"/>
            <a:ext cx="199754" cy="199754"/>
          </a:xfrm>
          <a:prstGeom prst="rect">
            <a:avLst/>
          </a:prstGeom>
        </p:spPr>
        <p:style>
          <a:lnRef idx="2">
            <a:schemeClr val="accent4">
              <a:hueOff val="-3348577"/>
              <a:satOff val="20174"/>
              <a:lumOff val="1617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2" name="Полилиния 61"/>
          <p:cNvSpPr/>
          <p:nvPr/>
        </p:nvSpPr>
        <p:spPr>
          <a:xfrm>
            <a:off x="6213812" y="1075961"/>
            <a:ext cx="2719163" cy="574677"/>
          </a:xfrm>
          <a:custGeom>
            <a:avLst/>
            <a:gdLst>
              <a:gd name="connsiteX0" fmla="*/ 0 w 2719163"/>
              <a:gd name="connsiteY0" fmla="*/ 0 h 574677"/>
              <a:gd name="connsiteX1" fmla="*/ 2719163 w 2719163"/>
              <a:gd name="connsiteY1" fmla="*/ 0 h 574677"/>
              <a:gd name="connsiteX2" fmla="*/ 2719163 w 2719163"/>
              <a:gd name="connsiteY2" fmla="*/ 574677 h 574677"/>
              <a:gd name="connsiteX3" fmla="*/ 0 w 2719163"/>
              <a:gd name="connsiteY3" fmla="*/ 574677 h 574677"/>
              <a:gd name="connsiteX4" fmla="*/ 0 w 2719163"/>
              <a:gd name="connsiteY4" fmla="*/ 0 h 57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163" h="574677">
                <a:moveTo>
                  <a:pt x="0" y="0"/>
                </a:moveTo>
                <a:lnTo>
                  <a:pt x="2719163" y="0"/>
                </a:lnTo>
                <a:lnTo>
                  <a:pt x="2719163" y="574677"/>
                </a:lnTo>
                <a:lnTo>
                  <a:pt x="0" y="57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64" tIns="20308" rIns="30464" bIns="20308" numCol="1" spcCol="1270" anchor="ctr" anchorCtr="0">
            <a:noAutofit/>
          </a:bodyPr>
          <a:lstStyle/>
          <a:p>
            <a:pPr algn="ctr" defTabSz="7108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6213812" y="1035868"/>
            <a:ext cx="2719163" cy="574677"/>
          </a:xfrm>
          <a:custGeom>
            <a:avLst/>
            <a:gdLst>
              <a:gd name="connsiteX0" fmla="*/ 0 w 2719163"/>
              <a:gd name="connsiteY0" fmla="*/ 0 h 574677"/>
              <a:gd name="connsiteX1" fmla="*/ 2719163 w 2719163"/>
              <a:gd name="connsiteY1" fmla="*/ 0 h 574677"/>
              <a:gd name="connsiteX2" fmla="*/ 2719163 w 2719163"/>
              <a:gd name="connsiteY2" fmla="*/ 574677 h 574677"/>
              <a:gd name="connsiteX3" fmla="*/ 0 w 2719163"/>
              <a:gd name="connsiteY3" fmla="*/ 574677 h 574677"/>
              <a:gd name="connsiteX4" fmla="*/ 0 w 2719163"/>
              <a:gd name="connsiteY4" fmla="*/ 0 h 57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163" h="574677">
                <a:moveTo>
                  <a:pt x="0" y="0"/>
                </a:moveTo>
                <a:lnTo>
                  <a:pt x="2719163" y="0"/>
                </a:lnTo>
                <a:lnTo>
                  <a:pt x="2719163" y="574677"/>
                </a:lnTo>
                <a:lnTo>
                  <a:pt x="0" y="57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64" tIns="20308" rIns="30464" bIns="20308" numCol="1" spcCol="1270" anchor="ctr" anchorCtr="0">
            <a:noAutofit/>
          </a:bodyPr>
          <a:lstStyle/>
          <a:p>
            <a:pPr algn="ctr" defTabSz="7108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6" name="Группа 155"/>
          <p:cNvGrpSpPr/>
          <p:nvPr/>
        </p:nvGrpSpPr>
        <p:grpSpPr>
          <a:xfrm>
            <a:off x="5957618" y="1024153"/>
            <a:ext cx="3109881" cy="2548112"/>
            <a:chOff x="6064191" y="1062359"/>
            <a:chExt cx="3109881" cy="254811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6425738" y="1788241"/>
              <a:ext cx="219512" cy="206902"/>
            </a:xfrm>
            <a:prstGeom prst="rect">
              <a:avLst/>
            </a:pr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6408326" y="3239267"/>
              <a:ext cx="199754" cy="199754"/>
            </a:xfrm>
            <a:prstGeom prst="rect">
              <a:avLst/>
            </a:prstGeom>
          </p:spPr>
          <p:style>
            <a:lnRef idx="2">
              <a:schemeClr val="accent4">
                <a:hueOff val="-3348577"/>
                <a:satOff val="20174"/>
                <a:lumOff val="1617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рямоугольник 36"/>
            <p:cNvSpPr/>
            <p:nvPr/>
          </p:nvSpPr>
          <p:spPr>
            <a:xfrm>
              <a:off x="6421041" y="2400230"/>
              <a:ext cx="199754" cy="199754"/>
            </a:xfrm>
            <a:prstGeom prst="rect">
              <a:avLst/>
            </a:pr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Полилиния 37"/>
            <p:cNvSpPr/>
            <p:nvPr/>
          </p:nvSpPr>
          <p:spPr>
            <a:xfrm>
              <a:off x="6628230" y="3144843"/>
              <a:ext cx="2528822" cy="465628"/>
            </a:xfrm>
            <a:custGeom>
              <a:avLst/>
              <a:gdLst>
                <a:gd name="connsiteX0" fmla="*/ 0 w 2528822"/>
                <a:gd name="connsiteY0" fmla="*/ 0 h 465628"/>
                <a:gd name="connsiteX1" fmla="*/ 2528822 w 2528822"/>
                <a:gd name="connsiteY1" fmla="*/ 0 h 465628"/>
                <a:gd name="connsiteX2" fmla="*/ 2528822 w 2528822"/>
                <a:gd name="connsiteY2" fmla="*/ 465628 h 465628"/>
                <a:gd name="connsiteX3" fmla="*/ 0 w 2528822"/>
                <a:gd name="connsiteY3" fmla="*/ 465628 h 465628"/>
                <a:gd name="connsiteX4" fmla="*/ 0 w 2528822"/>
                <a:gd name="connsiteY4" fmla="*/ 0 h 46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8822" h="465628">
                  <a:moveTo>
                    <a:pt x="0" y="0"/>
                  </a:moveTo>
                  <a:lnTo>
                    <a:pt x="2528822" y="0"/>
                  </a:lnTo>
                  <a:lnTo>
                    <a:pt x="2528822" y="465628"/>
                  </a:lnTo>
                  <a:lnTo>
                    <a:pt x="0" y="465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defTabSz="62196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</a:rPr>
                <a:t>Гибкое расписание / ИУП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4" name="Полилиния 63"/>
            <p:cNvSpPr/>
            <p:nvPr/>
          </p:nvSpPr>
          <p:spPr>
            <a:xfrm>
              <a:off x="6064191" y="1062359"/>
              <a:ext cx="3042607" cy="574677"/>
            </a:xfrm>
            <a:custGeom>
              <a:avLst/>
              <a:gdLst>
                <a:gd name="connsiteX0" fmla="*/ 0 w 3042607"/>
                <a:gd name="connsiteY0" fmla="*/ 0 h 574677"/>
                <a:gd name="connsiteX1" fmla="*/ 3042607 w 3042607"/>
                <a:gd name="connsiteY1" fmla="*/ 0 h 574677"/>
                <a:gd name="connsiteX2" fmla="*/ 3042607 w 3042607"/>
                <a:gd name="connsiteY2" fmla="*/ 574677 h 574677"/>
                <a:gd name="connsiteX3" fmla="*/ 0 w 3042607"/>
                <a:gd name="connsiteY3" fmla="*/ 574677 h 574677"/>
                <a:gd name="connsiteX4" fmla="*/ 0 w 3042607"/>
                <a:gd name="connsiteY4" fmla="*/ 0 h 57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2607" h="574677">
                  <a:moveTo>
                    <a:pt x="0" y="0"/>
                  </a:moveTo>
                  <a:lnTo>
                    <a:pt x="3042607" y="0"/>
                  </a:lnTo>
                  <a:lnTo>
                    <a:pt x="3042607" y="574677"/>
                  </a:lnTo>
                  <a:lnTo>
                    <a:pt x="0" y="5746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 defTabSz="710822">
                <a:spcBef>
                  <a:spcPct val="0"/>
                </a:spcBef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НОВЫЕ ФОРМАТЫ </a:t>
              </a:r>
            </a:p>
            <a:p>
              <a:pPr algn="ctr" defTabSz="710822">
                <a:spcBef>
                  <a:spcPct val="0"/>
                </a:spcBef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УПРАВЛЕНИЯ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" name="Полилиния 64"/>
            <p:cNvSpPr/>
            <p:nvPr/>
          </p:nvSpPr>
          <p:spPr>
            <a:xfrm>
              <a:off x="6645250" y="2345942"/>
              <a:ext cx="2528822" cy="465628"/>
            </a:xfrm>
            <a:custGeom>
              <a:avLst/>
              <a:gdLst>
                <a:gd name="connsiteX0" fmla="*/ 0 w 2528822"/>
                <a:gd name="connsiteY0" fmla="*/ 0 h 465628"/>
                <a:gd name="connsiteX1" fmla="*/ 2528822 w 2528822"/>
                <a:gd name="connsiteY1" fmla="*/ 0 h 465628"/>
                <a:gd name="connsiteX2" fmla="*/ 2528822 w 2528822"/>
                <a:gd name="connsiteY2" fmla="*/ 465628 h 465628"/>
                <a:gd name="connsiteX3" fmla="*/ 0 w 2528822"/>
                <a:gd name="connsiteY3" fmla="*/ 465628 h 465628"/>
                <a:gd name="connsiteX4" fmla="*/ 0 w 2528822"/>
                <a:gd name="connsiteY4" fmla="*/ 0 h 46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8822" h="465628">
                  <a:moveTo>
                    <a:pt x="0" y="0"/>
                  </a:moveTo>
                  <a:lnTo>
                    <a:pt x="2528822" y="0"/>
                  </a:lnTo>
                  <a:lnTo>
                    <a:pt x="2528822" y="465628"/>
                  </a:lnTo>
                  <a:lnTo>
                    <a:pt x="0" y="465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defTabSz="62196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</a:rPr>
                <a:t>ПК для педагогов на базе ЦОПП (педагог-педагогу)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7" name="Полилиния 66"/>
            <p:cNvSpPr/>
            <p:nvPr/>
          </p:nvSpPr>
          <p:spPr>
            <a:xfrm>
              <a:off x="6613280" y="2770083"/>
              <a:ext cx="2528822" cy="465628"/>
            </a:xfrm>
            <a:custGeom>
              <a:avLst/>
              <a:gdLst>
                <a:gd name="connsiteX0" fmla="*/ 0 w 2528822"/>
                <a:gd name="connsiteY0" fmla="*/ 0 h 465628"/>
                <a:gd name="connsiteX1" fmla="*/ 2528822 w 2528822"/>
                <a:gd name="connsiteY1" fmla="*/ 0 h 465628"/>
                <a:gd name="connsiteX2" fmla="*/ 2528822 w 2528822"/>
                <a:gd name="connsiteY2" fmla="*/ 465628 h 465628"/>
                <a:gd name="connsiteX3" fmla="*/ 0 w 2528822"/>
                <a:gd name="connsiteY3" fmla="*/ 465628 h 465628"/>
                <a:gd name="connsiteX4" fmla="*/ 0 w 2528822"/>
                <a:gd name="connsiteY4" fmla="*/ 0 h 46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8822" h="465628">
                  <a:moveTo>
                    <a:pt x="0" y="0"/>
                  </a:moveTo>
                  <a:lnTo>
                    <a:pt x="2528822" y="0"/>
                  </a:lnTo>
                  <a:lnTo>
                    <a:pt x="2528822" y="465628"/>
                  </a:lnTo>
                  <a:lnTo>
                    <a:pt x="0" y="465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defTabSz="62196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</a:rPr>
                <a:t>Система поощрения и мотивации педагогов</a:t>
              </a: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413526" y="2796012"/>
              <a:ext cx="199754" cy="199754"/>
            </a:xfrm>
            <a:prstGeom prst="rect">
              <a:avLst/>
            </a:pr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0" name="Прямоугольник 99"/>
            <p:cNvSpPr/>
            <p:nvPr/>
          </p:nvSpPr>
          <p:spPr>
            <a:xfrm>
              <a:off x="6422827" y="2047038"/>
              <a:ext cx="199754" cy="199754"/>
            </a:xfrm>
            <a:prstGeom prst="rect">
              <a:avLst/>
            </a:prstGeom>
          </p:spPr>
          <p:style>
            <a:lnRef idx="2">
              <a:schemeClr val="accent4">
                <a:hueOff val="-3348577"/>
                <a:satOff val="20174"/>
                <a:lumOff val="1617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1" name="Полилиния 100"/>
            <p:cNvSpPr/>
            <p:nvPr/>
          </p:nvSpPr>
          <p:spPr>
            <a:xfrm>
              <a:off x="6577976" y="1946610"/>
              <a:ext cx="2528822" cy="465628"/>
            </a:xfrm>
            <a:custGeom>
              <a:avLst/>
              <a:gdLst>
                <a:gd name="connsiteX0" fmla="*/ 0 w 2528822"/>
                <a:gd name="connsiteY0" fmla="*/ 0 h 465628"/>
                <a:gd name="connsiteX1" fmla="*/ 2528822 w 2528822"/>
                <a:gd name="connsiteY1" fmla="*/ 0 h 465628"/>
                <a:gd name="connsiteX2" fmla="*/ 2528822 w 2528822"/>
                <a:gd name="connsiteY2" fmla="*/ 465628 h 465628"/>
                <a:gd name="connsiteX3" fmla="*/ 0 w 2528822"/>
                <a:gd name="connsiteY3" fmla="*/ 465628 h 465628"/>
                <a:gd name="connsiteX4" fmla="*/ 0 w 2528822"/>
                <a:gd name="connsiteY4" fmla="*/ 0 h 46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8822" h="465628">
                  <a:moveTo>
                    <a:pt x="0" y="0"/>
                  </a:moveTo>
                  <a:lnTo>
                    <a:pt x="2528822" y="0"/>
                  </a:lnTo>
                  <a:lnTo>
                    <a:pt x="2528822" y="465628"/>
                  </a:lnTo>
                  <a:lnTo>
                    <a:pt x="0" y="465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defTabSz="62196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</a:rPr>
                <a:t>Распределение зон ответственности и контроля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38" name="Прямоугольник 137"/>
          <p:cNvSpPr/>
          <p:nvPr/>
        </p:nvSpPr>
        <p:spPr>
          <a:xfrm>
            <a:off x="532145" y="5068744"/>
            <a:ext cx="199754" cy="199754"/>
          </a:xfrm>
          <a:prstGeom prst="rect">
            <a:avLst/>
          </a:prstGeom>
        </p:spPr>
        <p:style>
          <a:lnRef idx="2">
            <a:schemeClr val="accent4">
              <a:hueOff val="-3348577"/>
              <a:satOff val="20174"/>
              <a:lumOff val="1617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0" name="Полилиния 139"/>
          <p:cNvSpPr/>
          <p:nvPr/>
        </p:nvSpPr>
        <p:spPr>
          <a:xfrm>
            <a:off x="719110" y="4929921"/>
            <a:ext cx="2685092" cy="465628"/>
          </a:xfrm>
          <a:custGeom>
            <a:avLst/>
            <a:gdLst>
              <a:gd name="connsiteX0" fmla="*/ 0 w 2528822"/>
              <a:gd name="connsiteY0" fmla="*/ 0 h 465628"/>
              <a:gd name="connsiteX1" fmla="*/ 2528822 w 2528822"/>
              <a:gd name="connsiteY1" fmla="*/ 0 h 465628"/>
              <a:gd name="connsiteX2" fmla="*/ 2528822 w 2528822"/>
              <a:gd name="connsiteY2" fmla="*/ 465628 h 465628"/>
              <a:gd name="connsiteX3" fmla="*/ 0 w 2528822"/>
              <a:gd name="connsiteY3" fmla="*/ 465628 h 465628"/>
              <a:gd name="connsiteX4" fmla="*/ 0 w 2528822"/>
              <a:gd name="connsiteY4" fmla="*/ 0 h 46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22" h="465628">
                <a:moveTo>
                  <a:pt x="0" y="0"/>
                </a:moveTo>
                <a:lnTo>
                  <a:pt x="2528822" y="0"/>
                </a:lnTo>
                <a:lnTo>
                  <a:pt x="2528822" y="465628"/>
                </a:lnTo>
                <a:lnTo>
                  <a:pt x="0" y="465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14" tIns="99514" rIns="99514" bIns="99514" numCol="1" spcCol="1270" anchor="ctr" anchorCtr="0">
            <a:noAutofit/>
          </a:bodyPr>
          <a:lstStyle/>
          <a:p>
            <a:pPr defTabSz="6219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dirty="0">
              <a:solidFill>
                <a:srgbClr val="30287C"/>
              </a:solidFill>
            </a:endParaRPr>
          </a:p>
        </p:txBody>
      </p:sp>
      <p:sp>
        <p:nvSpPr>
          <p:cNvPr id="141" name="Полилиния 140"/>
          <p:cNvSpPr/>
          <p:nvPr/>
        </p:nvSpPr>
        <p:spPr>
          <a:xfrm>
            <a:off x="753113" y="4523618"/>
            <a:ext cx="2685092" cy="465628"/>
          </a:xfrm>
          <a:custGeom>
            <a:avLst/>
            <a:gdLst>
              <a:gd name="connsiteX0" fmla="*/ 0 w 2528822"/>
              <a:gd name="connsiteY0" fmla="*/ 0 h 465628"/>
              <a:gd name="connsiteX1" fmla="*/ 2528822 w 2528822"/>
              <a:gd name="connsiteY1" fmla="*/ 0 h 465628"/>
              <a:gd name="connsiteX2" fmla="*/ 2528822 w 2528822"/>
              <a:gd name="connsiteY2" fmla="*/ 465628 h 465628"/>
              <a:gd name="connsiteX3" fmla="*/ 0 w 2528822"/>
              <a:gd name="connsiteY3" fmla="*/ 465628 h 465628"/>
              <a:gd name="connsiteX4" fmla="*/ 0 w 2528822"/>
              <a:gd name="connsiteY4" fmla="*/ 0 h 46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22" h="465628">
                <a:moveTo>
                  <a:pt x="0" y="0"/>
                </a:moveTo>
                <a:lnTo>
                  <a:pt x="2528822" y="0"/>
                </a:lnTo>
                <a:lnTo>
                  <a:pt x="2528822" y="465628"/>
                </a:lnTo>
                <a:lnTo>
                  <a:pt x="0" y="465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14" tIns="99514" rIns="99514" bIns="99514" numCol="1" spcCol="1270" anchor="ctr" anchorCtr="0">
            <a:noAutofit/>
          </a:bodyPr>
          <a:lstStyle/>
          <a:p>
            <a:pPr defTabSz="6219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chemeClr val="tx2"/>
                </a:solidFill>
              </a:rPr>
              <a:t>Внедрение </a:t>
            </a:r>
            <a:r>
              <a:rPr lang="ru-RU" sz="1400" b="1" dirty="0">
                <a:solidFill>
                  <a:schemeClr val="tx2"/>
                </a:solidFill>
              </a:rPr>
              <a:t>онлайн форматов в организацию воспитательного процесса</a:t>
            </a:r>
          </a:p>
        </p:txBody>
      </p:sp>
      <p:sp>
        <p:nvSpPr>
          <p:cNvPr id="143" name="Полилиния 142"/>
          <p:cNvSpPr/>
          <p:nvPr/>
        </p:nvSpPr>
        <p:spPr>
          <a:xfrm>
            <a:off x="753113" y="5068744"/>
            <a:ext cx="2685092" cy="465628"/>
          </a:xfrm>
          <a:custGeom>
            <a:avLst/>
            <a:gdLst>
              <a:gd name="connsiteX0" fmla="*/ 0 w 2528822"/>
              <a:gd name="connsiteY0" fmla="*/ 0 h 465628"/>
              <a:gd name="connsiteX1" fmla="*/ 2528822 w 2528822"/>
              <a:gd name="connsiteY1" fmla="*/ 0 h 465628"/>
              <a:gd name="connsiteX2" fmla="*/ 2528822 w 2528822"/>
              <a:gd name="connsiteY2" fmla="*/ 465628 h 465628"/>
              <a:gd name="connsiteX3" fmla="*/ 0 w 2528822"/>
              <a:gd name="connsiteY3" fmla="*/ 465628 h 465628"/>
              <a:gd name="connsiteX4" fmla="*/ 0 w 2528822"/>
              <a:gd name="connsiteY4" fmla="*/ 0 h 46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22" h="465628">
                <a:moveTo>
                  <a:pt x="0" y="0"/>
                </a:moveTo>
                <a:lnTo>
                  <a:pt x="2528822" y="0"/>
                </a:lnTo>
                <a:lnTo>
                  <a:pt x="2528822" y="465628"/>
                </a:lnTo>
                <a:lnTo>
                  <a:pt x="0" y="465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14" tIns="99514" rIns="99514" bIns="99514" numCol="1" spcCol="1270" anchor="ctr" anchorCtr="0">
            <a:noAutofit/>
          </a:bodyPr>
          <a:lstStyle/>
          <a:p>
            <a:pPr defTabSz="6219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chemeClr val="tx2"/>
                </a:solidFill>
              </a:rPr>
              <a:t>Организация «Горячей линия социальной и психологической помощи</a:t>
            </a:r>
            <a:r>
              <a:rPr lang="ru-RU" sz="1400" b="1" dirty="0">
                <a:solidFill>
                  <a:schemeClr val="tx2"/>
                </a:solidFill>
              </a:rPr>
              <a:t>»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51" name="Полилиния 150"/>
          <p:cNvSpPr/>
          <p:nvPr/>
        </p:nvSpPr>
        <p:spPr>
          <a:xfrm>
            <a:off x="6322848" y="4603116"/>
            <a:ext cx="2685092" cy="465628"/>
          </a:xfrm>
          <a:custGeom>
            <a:avLst/>
            <a:gdLst>
              <a:gd name="connsiteX0" fmla="*/ 0 w 2528822"/>
              <a:gd name="connsiteY0" fmla="*/ 0 h 465628"/>
              <a:gd name="connsiteX1" fmla="*/ 2528822 w 2528822"/>
              <a:gd name="connsiteY1" fmla="*/ 0 h 465628"/>
              <a:gd name="connsiteX2" fmla="*/ 2528822 w 2528822"/>
              <a:gd name="connsiteY2" fmla="*/ 465628 h 465628"/>
              <a:gd name="connsiteX3" fmla="*/ 0 w 2528822"/>
              <a:gd name="connsiteY3" fmla="*/ 465628 h 465628"/>
              <a:gd name="connsiteX4" fmla="*/ 0 w 2528822"/>
              <a:gd name="connsiteY4" fmla="*/ 0 h 46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22" h="465628">
                <a:moveTo>
                  <a:pt x="0" y="0"/>
                </a:moveTo>
                <a:lnTo>
                  <a:pt x="2528822" y="0"/>
                </a:lnTo>
                <a:lnTo>
                  <a:pt x="2528822" y="465628"/>
                </a:lnTo>
                <a:lnTo>
                  <a:pt x="0" y="465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14" tIns="99514" rIns="99514" bIns="99514" numCol="1" spcCol="1270" anchor="ctr" anchorCtr="0">
            <a:noAutofit/>
          </a:bodyPr>
          <a:lstStyle/>
          <a:p>
            <a:pPr defTabSz="6219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Оборудование помещения для онлайн-обучения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55" name="Группа 154"/>
          <p:cNvGrpSpPr/>
          <p:nvPr/>
        </p:nvGrpSpPr>
        <p:grpSpPr>
          <a:xfrm>
            <a:off x="267678" y="1042731"/>
            <a:ext cx="3075930" cy="2392067"/>
            <a:chOff x="263262" y="1042724"/>
            <a:chExt cx="3189348" cy="239206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87353" y="1637036"/>
              <a:ext cx="2719163" cy="319901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рямоугольник 4"/>
            <p:cNvSpPr/>
            <p:nvPr/>
          </p:nvSpPr>
          <p:spPr>
            <a:xfrm>
              <a:off x="387353" y="1757178"/>
              <a:ext cx="199759" cy="199759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олилиния 5"/>
            <p:cNvSpPr/>
            <p:nvPr/>
          </p:nvSpPr>
          <p:spPr>
            <a:xfrm>
              <a:off x="263262" y="1042724"/>
              <a:ext cx="3030986" cy="574677"/>
            </a:xfrm>
            <a:custGeom>
              <a:avLst/>
              <a:gdLst>
                <a:gd name="connsiteX0" fmla="*/ 0 w 2719163"/>
                <a:gd name="connsiteY0" fmla="*/ 0 h 574677"/>
                <a:gd name="connsiteX1" fmla="*/ 2719163 w 2719163"/>
                <a:gd name="connsiteY1" fmla="*/ 0 h 574677"/>
                <a:gd name="connsiteX2" fmla="*/ 2719163 w 2719163"/>
                <a:gd name="connsiteY2" fmla="*/ 574677 h 574677"/>
                <a:gd name="connsiteX3" fmla="*/ 0 w 2719163"/>
                <a:gd name="connsiteY3" fmla="*/ 574677 h 574677"/>
                <a:gd name="connsiteX4" fmla="*/ 0 w 2719163"/>
                <a:gd name="connsiteY4" fmla="*/ 0 h 57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9163" h="574677">
                  <a:moveTo>
                    <a:pt x="0" y="0"/>
                  </a:moveTo>
                  <a:lnTo>
                    <a:pt x="2719163" y="0"/>
                  </a:lnTo>
                  <a:lnTo>
                    <a:pt x="2719163" y="574677"/>
                  </a:lnTo>
                  <a:lnTo>
                    <a:pt x="0" y="5746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 defTabSz="7108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PT Astra Serif" charset="0"/>
                  <a:cs typeface="PT Astra Serif" charset="0"/>
                </a:rPr>
                <a:t>НОРМАТИВНО-ПРАВОВОЕ, МЕТОДИЧЕСКОЕ  ОБЕСПЕЧЕНИЕ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PT Astra Serif" charset="0"/>
                <a:cs typeface="PT Astra Serif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11332" y="2122198"/>
              <a:ext cx="199754" cy="199754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олилиния 23"/>
            <p:cNvSpPr/>
            <p:nvPr/>
          </p:nvSpPr>
          <p:spPr>
            <a:xfrm>
              <a:off x="577695" y="2008832"/>
              <a:ext cx="2528822" cy="465628"/>
            </a:xfrm>
            <a:custGeom>
              <a:avLst/>
              <a:gdLst>
                <a:gd name="connsiteX0" fmla="*/ 0 w 2528822"/>
                <a:gd name="connsiteY0" fmla="*/ 0 h 465628"/>
                <a:gd name="connsiteX1" fmla="*/ 2528822 w 2528822"/>
                <a:gd name="connsiteY1" fmla="*/ 0 h 465628"/>
                <a:gd name="connsiteX2" fmla="*/ 2528822 w 2528822"/>
                <a:gd name="connsiteY2" fmla="*/ 465628 h 465628"/>
                <a:gd name="connsiteX3" fmla="*/ 0 w 2528822"/>
                <a:gd name="connsiteY3" fmla="*/ 465628 h 465628"/>
                <a:gd name="connsiteX4" fmla="*/ 0 w 2528822"/>
                <a:gd name="connsiteY4" fmla="*/ 0 h 46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8822" h="465628">
                  <a:moveTo>
                    <a:pt x="0" y="0"/>
                  </a:moveTo>
                  <a:lnTo>
                    <a:pt x="2528822" y="0"/>
                  </a:lnTo>
                  <a:lnTo>
                    <a:pt x="2528822" y="465628"/>
                  </a:lnTo>
                  <a:lnTo>
                    <a:pt x="0" y="465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defTabSz="62196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30287C"/>
                  </a:solidFill>
                </a:rPr>
                <a:t>Распоряжения, Положения, Порядки, Регламенты</a:t>
              </a:r>
              <a:endParaRPr lang="ru-RU" sz="1400" b="1" dirty="0">
                <a:solidFill>
                  <a:srgbClr val="30287C"/>
                </a:solidFill>
              </a:endParaRPr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611085" y="2441400"/>
              <a:ext cx="2528822" cy="465628"/>
            </a:xfrm>
            <a:custGeom>
              <a:avLst/>
              <a:gdLst>
                <a:gd name="connsiteX0" fmla="*/ 0 w 2528822"/>
                <a:gd name="connsiteY0" fmla="*/ 0 h 465628"/>
                <a:gd name="connsiteX1" fmla="*/ 2528822 w 2528822"/>
                <a:gd name="connsiteY1" fmla="*/ 0 h 465628"/>
                <a:gd name="connsiteX2" fmla="*/ 2528822 w 2528822"/>
                <a:gd name="connsiteY2" fmla="*/ 465628 h 465628"/>
                <a:gd name="connsiteX3" fmla="*/ 0 w 2528822"/>
                <a:gd name="connsiteY3" fmla="*/ 465628 h 465628"/>
                <a:gd name="connsiteX4" fmla="*/ 0 w 2528822"/>
                <a:gd name="connsiteY4" fmla="*/ 0 h 46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8822" h="465628">
                  <a:moveTo>
                    <a:pt x="0" y="0"/>
                  </a:moveTo>
                  <a:lnTo>
                    <a:pt x="2528822" y="0"/>
                  </a:lnTo>
                  <a:lnTo>
                    <a:pt x="2528822" y="465628"/>
                  </a:lnTo>
                  <a:lnTo>
                    <a:pt x="0" y="465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defTabSz="62196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30287C"/>
                  </a:solidFill>
                </a:rPr>
                <a:t>Методические рекомендации, письма</a:t>
              </a:r>
              <a:endParaRPr lang="ru-RU" sz="1400" b="1" dirty="0">
                <a:solidFill>
                  <a:srgbClr val="30287C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19479" y="2474460"/>
              <a:ext cx="199754" cy="199754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9" name="Прямоугольник 158"/>
            <p:cNvSpPr/>
            <p:nvPr/>
          </p:nvSpPr>
          <p:spPr>
            <a:xfrm>
              <a:off x="412215" y="2907028"/>
              <a:ext cx="199754" cy="199754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0" name="Полилиния 159"/>
            <p:cNvSpPr/>
            <p:nvPr/>
          </p:nvSpPr>
          <p:spPr>
            <a:xfrm>
              <a:off x="611969" y="2969163"/>
              <a:ext cx="2840641" cy="465628"/>
            </a:xfrm>
            <a:custGeom>
              <a:avLst/>
              <a:gdLst>
                <a:gd name="connsiteX0" fmla="*/ 0 w 2528822"/>
                <a:gd name="connsiteY0" fmla="*/ 0 h 465628"/>
                <a:gd name="connsiteX1" fmla="*/ 2528822 w 2528822"/>
                <a:gd name="connsiteY1" fmla="*/ 0 h 465628"/>
                <a:gd name="connsiteX2" fmla="*/ 2528822 w 2528822"/>
                <a:gd name="connsiteY2" fmla="*/ 465628 h 465628"/>
                <a:gd name="connsiteX3" fmla="*/ 0 w 2528822"/>
                <a:gd name="connsiteY3" fmla="*/ 465628 h 465628"/>
                <a:gd name="connsiteX4" fmla="*/ 0 w 2528822"/>
                <a:gd name="connsiteY4" fmla="*/ 0 h 46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8822" h="465628">
                  <a:moveTo>
                    <a:pt x="0" y="0"/>
                  </a:moveTo>
                  <a:lnTo>
                    <a:pt x="2528822" y="0"/>
                  </a:lnTo>
                  <a:lnTo>
                    <a:pt x="2528822" y="465628"/>
                  </a:lnTo>
                  <a:lnTo>
                    <a:pt x="0" y="4656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defTabSz="621969">
                <a:spcBef>
                  <a:spcPct val="0"/>
                </a:spcBef>
              </a:pPr>
              <a:r>
                <a:rPr lang="ru-RU" sz="1400" b="1" dirty="0">
                  <a:solidFill>
                    <a:srgbClr val="30287C"/>
                  </a:solidFill>
                </a:rPr>
                <a:t>«Горячие линии»:</a:t>
              </a:r>
            </a:p>
            <a:p>
              <a:pPr defTabSz="621969">
                <a:spcBef>
                  <a:spcPct val="0"/>
                </a:spcBef>
              </a:pPr>
              <a:r>
                <a:rPr lang="ru-RU" sz="1400" b="1" dirty="0">
                  <a:solidFill>
                    <a:srgbClr val="30287C"/>
                  </a:solidFill>
                </a:rPr>
                <a:t>ДПО, ПОО – родители, студенты</a:t>
              </a:r>
            </a:p>
            <a:p>
              <a:pPr defTabSz="621969">
                <a:spcBef>
                  <a:spcPct val="0"/>
                </a:spcBef>
              </a:pPr>
              <a:r>
                <a:rPr lang="ru-RU" sz="1400" b="1" dirty="0">
                  <a:solidFill>
                    <a:srgbClr val="30287C"/>
                  </a:solidFill>
                </a:rPr>
                <a:t>РЦРПК - педагоги</a:t>
              </a:r>
              <a:endParaRPr lang="ru-RU" sz="1400" b="1" dirty="0">
                <a:solidFill>
                  <a:srgbClr val="30287C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11334" y="1042724"/>
            <a:ext cx="8769784" cy="4598764"/>
            <a:chOff x="411332" y="1042724"/>
            <a:chExt cx="8769784" cy="459876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6143706" y="4081974"/>
              <a:ext cx="2794881" cy="324465"/>
            </a:xfrm>
            <a:prstGeom prst="rect">
              <a:avLst/>
            </a:prstGeom>
          </p:spPr>
          <p:style>
            <a:lnRef idx="2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Прямоугольник 41"/>
            <p:cNvSpPr/>
            <p:nvPr/>
          </p:nvSpPr>
          <p:spPr>
            <a:xfrm>
              <a:off x="6143946" y="4221480"/>
              <a:ext cx="174787" cy="184959"/>
            </a:xfrm>
            <a:prstGeom prst="rect">
              <a:avLst/>
            </a:prstGeom>
          </p:spPr>
          <p:style>
            <a:lnRef idx="2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3" name="Группа 42"/>
            <p:cNvGrpSpPr/>
            <p:nvPr/>
          </p:nvGrpSpPr>
          <p:grpSpPr>
            <a:xfrm>
              <a:off x="411332" y="3501008"/>
              <a:ext cx="2815833" cy="529527"/>
              <a:chOff x="3893861" y="0"/>
              <a:chExt cx="2815833" cy="529527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3942552" y="0"/>
                <a:ext cx="2164815" cy="45751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6" name="TextBox 55"/>
              <p:cNvSpPr txBox="1"/>
              <p:nvPr/>
            </p:nvSpPr>
            <p:spPr>
              <a:xfrm>
                <a:off x="3893861" y="72008"/>
                <a:ext cx="2815833" cy="45751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290" tIns="22860" rIns="34290" bIns="22860" numCol="1" spcCol="1270" anchor="ctr" anchorCtr="0">
                <a:noAutofit/>
              </a:bodyPr>
              <a:lstStyle/>
              <a:p>
                <a:pPr algn="ctr" defTabSz="799674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PT Astra Serif" charset="0"/>
                    <a:cs typeface="PT Astra Serif" charset="0"/>
                  </a:rPr>
                  <a:t>НОВЫЕ ФОРМАТЫ ВОСПИТАТЕЛЬНОЙ РАБОТЫ</a:t>
                </a:r>
              </a:p>
            </p:txBody>
          </p:sp>
        </p:grpSp>
        <p:sp>
          <p:nvSpPr>
            <p:cNvPr id="53" name="Прямоугольник 52"/>
            <p:cNvSpPr/>
            <p:nvPr/>
          </p:nvSpPr>
          <p:spPr>
            <a:xfrm>
              <a:off x="611560" y="4221088"/>
              <a:ext cx="2013278" cy="3707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Прямоугольник 44"/>
            <p:cNvSpPr/>
            <p:nvPr/>
          </p:nvSpPr>
          <p:spPr>
            <a:xfrm>
              <a:off x="482353" y="4073083"/>
              <a:ext cx="2744812" cy="3333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Прямоугольник 45"/>
            <p:cNvSpPr/>
            <p:nvPr/>
          </p:nvSpPr>
          <p:spPr>
            <a:xfrm>
              <a:off x="504047" y="4210113"/>
              <a:ext cx="198166" cy="1888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7" name="Группа 46"/>
            <p:cNvGrpSpPr/>
            <p:nvPr/>
          </p:nvGrpSpPr>
          <p:grpSpPr>
            <a:xfrm>
              <a:off x="5846597" y="3631594"/>
              <a:ext cx="3334519" cy="605038"/>
              <a:chOff x="504447" y="-147519"/>
              <a:chExt cx="3616874" cy="605038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669495" y="0"/>
                <a:ext cx="2164815" cy="45751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TextBox 51"/>
              <p:cNvSpPr txBox="1"/>
              <p:nvPr/>
            </p:nvSpPr>
            <p:spPr>
              <a:xfrm>
                <a:off x="504447" y="-147519"/>
                <a:ext cx="3616874" cy="45751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290" tIns="22860" rIns="34290" bIns="22860" numCol="1" spcCol="1270" anchor="ctr" anchorCtr="0">
                <a:noAutofit/>
              </a:bodyPr>
              <a:lstStyle/>
              <a:p>
                <a:pPr algn="ctr" defTabSz="799674">
                  <a:spcBef>
                    <a:spcPct val="0"/>
                  </a:spcBef>
                </a:pPr>
                <a:r>
                  <a:rPr lang="ru-RU" sz="16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PT Astra Serif" charset="0"/>
                    <a:cs typeface="PT Astra Serif" charset="0"/>
                  </a:rPr>
                  <a:t>ОРГАНИЗАЦИЯ ПРОЖИВАНИЯ </a:t>
                </a:r>
                <a:endParaRPr lang="ru-RU" sz="1600" b="1" dirty="0">
                  <a:solidFill>
                    <a:prstClr val="black">
                      <a:lumMod val="65000"/>
                      <a:lumOff val="35000"/>
                    </a:prstClr>
                  </a:solidFill>
                  <a:ea typeface="PT Astra Serif" charset="0"/>
                  <a:cs typeface="PT Astra Serif" charset="0"/>
                </a:endParaRPr>
              </a:p>
              <a:p>
                <a:pPr algn="ctr" defTabSz="799674">
                  <a:spcBef>
                    <a:spcPct val="0"/>
                  </a:spcBef>
                </a:pPr>
                <a:r>
                  <a:rPr lang="ru-RU" sz="16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PT Astra Serif" charset="0"/>
                    <a:cs typeface="PT Astra Serif" charset="0"/>
                  </a:rPr>
                  <a:t>В </a:t>
                </a:r>
                <a:r>
                  <a:rPr lang="ru-RU" sz="16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PT Astra Serif" charset="0"/>
                    <a:cs typeface="PT Astra Serif" charset="0"/>
                  </a:rPr>
                  <a:t>ОБЩЕЖИТИЯХ</a:t>
                </a:r>
              </a:p>
            </p:txBody>
          </p:sp>
        </p:grpSp>
        <p:grpSp>
          <p:nvGrpSpPr>
            <p:cNvPr id="48" name="Группа 47"/>
            <p:cNvGrpSpPr/>
            <p:nvPr/>
          </p:nvGrpSpPr>
          <p:grpSpPr>
            <a:xfrm>
              <a:off x="3190877" y="1042724"/>
              <a:ext cx="2743184" cy="4598764"/>
              <a:chOff x="1826646" y="-579977"/>
              <a:chExt cx="1704419" cy="3130454"/>
            </a:xfrm>
          </p:grpSpPr>
          <p:sp>
            <p:nvSpPr>
              <p:cNvPr id="49" name="Шестиугольник 48"/>
              <p:cNvSpPr/>
              <p:nvPr/>
            </p:nvSpPr>
            <p:spPr>
              <a:xfrm rot="5400000">
                <a:off x="1902918" y="-656249"/>
                <a:ext cx="1551875" cy="170441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Шестиугольник 4"/>
              <p:cNvSpPr txBox="1"/>
              <p:nvPr/>
            </p:nvSpPr>
            <p:spPr>
              <a:xfrm>
                <a:off x="2221812" y="1513522"/>
                <a:ext cx="902150" cy="103695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0010" tIns="80010" rIns="80010" bIns="80010" numCol="1" spcCol="1270" anchor="ctr" anchorCtr="0">
                <a:noAutofit/>
              </a:bodyPr>
              <a:lstStyle/>
              <a:p>
                <a:pPr algn="ctr" defTabSz="9329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50" name="Прямоугольник 149"/>
          <p:cNvSpPr/>
          <p:nvPr/>
        </p:nvSpPr>
        <p:spPr>
          <a:xfrm>
            <a:off x="6199903" y="4676917"/>
            <a:ext cx="159031" cy="159031"/>
          </a:xfrm>
          <a:prstGeom prst="rect">
            <a:avLst/>
          </a:prstGeom>
        </p:spPr>
        <p:style>
          <a:lnRef idx="2">
            <a:schemeClr val="accent5">
              <a:hueOff val="-9933876"/>
              <a:satOff val="39811"/>
              <a:lumOff val="8628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3" name="Прямоугольник 152"/>
          <p:cNvSpPr/>
          <p:nvPr/>
        </p:nvSpPr>
        <p:spPr>
          <a:xfrm>
            <a:off x="3201154" y="1614903"/>
            <a:ext cx="2743183" cy="923281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/>
          <a:p>
            <a:pPr algn="ctr"/>
            <a:r>
              <a:rPr lang="ru-RU" b="1" kern="0" dirty="0">
                <a:solidFill>
                  <a:prstClr val="white"/>
                </a:solidFill>
              </a:rPr>
              <a:t>ОРГАНИЗАЦИЯ </a:t>
            </a:r>
            <a:r>
              <a:rPr lang="ru-RU" b="1" kern="0" dirty="0" smtClean="0">
                <a:solidFill>
                  <a:prstClr val="white"/>
                </a:solidFill>
              </a:rPr>
              <a:t>ДИСТАНЦИОННОГО ОБУЧЕНИЯ в </a:t>
            </a:r>
            <a:r>
              <a:rPr lang="ru-RU" b="1" kern="0" dirty="0" smtClean="0">
                <a:solidFill>
                  <a:prstClr val="white"/>
                </a:solidFill>
              </a:rPr>
              <a:t>ПОО</a:t>
            </a:r>
            <a:endParaRPr lang="ru-RU" b="1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21048" y="-1"/>
            <a:ext cx="6634314" cy="856753"/>
            <a:chOff x="0" y="944784"/>
            <a:chExt cx="9144000" cy="540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944784"/>
              <a:ext cx="9144000" cy="540000"/>
            </a:xfrm>
            <a:prstGeom prst="rect">
              <a:avLst/>
            </a:prstGeom>
            <a:solidFill>
              <a:srgbClr val="302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92414" y="1051477"/>
              <a:ext cx="8882643" cy="213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43" y="1612725"/>
            <a:ext cx="63825" cy="4436074"/>
          </a:xfrm>
          <a:prstGeom prst="rect">
            <a:avLst/>
          </a:prstGeom>
        </p:spPr>
      </p:pic>
      <p:sp>
        <p:nvSpPr>
          <p:cNvPr id="31" name="Полилиния 30"/>
          <p:cNvSpPr/>
          <p:nvPr/>
        </p:nvSpPr>
        <p:spPr>
          <a:xfrm>
            <a:off x="6652294" y="1949796"/>
            <a:ext cx="2528822" cy="465628"/>
          </a:xfrm>
          <a:custGeom>
            <a:avLst/>
            <a:gdLst>
              <a:gd name="connsiteX0" fmla="*/ 0 w 2528822"/>
              <a:gd name="connsiteY0" fmla="*/ 0 h 465628"/>
              <a:gd name="connsiteX1" fmla="*/ 2528822 w 2528822"/>
              <a:gd name="connsiteY1" fmla="*/ 0 h 465628"/>
              <a:gd name="connsiteX2" fmla="*/ 2528822 w 2528822"/>
              <a:gd name="connsiteY2" fmla="*/ 465628 h 465628"/>
              <a:gd name="connsiteX3" fmla="*/ 0 w 2528822"/>
              <a:gd name="connsiteY3" fmla="*/ 465628 h 465628"/>
              <a:gd name="connsiteX4" fmla="*/ 0 w 2528822"/>
              <a:gd name="connsiteY4" fmla="*/ 0 h 46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22" h="465628">
                <a:moveTo>
                  <a:pt x="0" y="0"/>
                </a:moveTo>
                <a:lnTo>
                  <a:pt x="2528822" y="0"/>
                </a:lnTo>
                <a:lnTo>
                  <a:pt x="2528822" y="465628"/>
                </a:lnTo>
                <a:lnTo>
                  <a:pt x="0" y="465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14" tIns="99514" rIns="99514" bIns="99514" numCol="1" spcCol="1270" anchor="ctr" anchorCtr="0">
            <a:noAutofit/>
          </a:bodyPr>
          <a:lstStyle/>
          <a:p>
            <a:pPr defTabSz="6219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dirty="0">
              <a:solidFill>
                <a:srgbClr val="30287C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6251910" y="1196751"/>
            <a:ext cx="2719163" cy="574677"/>
          </a:xfrm>
          <a:custGeom>
            <a:avLst/>
            <a:gdLst>
              <a:gd name="connsiteX0" fmla="*/ 0 w 2719163"/>
              <a:gd name="connsiteY0" fmla="*/ 0 h 574677"/>
              <a:gd name="connsiteX1" fmla="*/ 2719163 w 2719163"/>
              <a:gd name="connsiteY1" fmla="*/ 0 h 574677"/>
              <a:gd name="connsiteX2" fmla="*/ 2719163 w 2719163"/>
              <a:gd name="connsiteY2" fmla="*/ 574677 h 574677"/>
              <a:gd name="connsiteX3" fmla="*/ 0 w 2719163"/>
              <a:gd name="connsiteY3" fmla="*/ 574677 h 574677"/>
              <a:gd name="connsiteX4" fmla="*/ 0 w 2719163"/>
              <a:gd name="connsiteY4" fmla="*/ 0 h 57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163" h="574677">
                <a:moveTo>
                  <a:pt x="0" y="0"/>
                </a:moveTo>
                <a:lnTo>
                  <a:pt x="2719163" y="0"/>
                </a:lnTo>
                <a:lnTo>
                  <a:pt x="2719163" y="574677"/>
                </a:lnTo>
                <a:lnTo>
                  <a:pt x="0" y="57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64" tIns="20308" rIns="30464" bIns="20308" numCol="1" spcCol="1270" anchor="ctr" anchorCtr="0">
            <a:noAutofit/>
          </a:bodyPr>
          <a:lstStyle/>
          <a:p>
            <a:pPr algn="ctr" defTabSz="7108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6213812" y="1075961"/>
            <a:ext cx="2719163" cy="574677"/>
          </a:xfrm>
          <a:custGeom>
            <a:avLst/>
            <a:gdLst>
              <a:gd name="connsiteX0" fmla="*/ 0 w 2719163"/>
              <a:gd name="connsiteY0" fmla="*/ 0 h 574677"/>
              <a:gd name="connsiteX1" fmla="*/ 2719163 w 2719163"/>
              <a:gd name="connsiteY1" fmla="*/ 0 h 574677"/>
              <a:gd name="connsiteX2" fmla="*/ 2719163 w 2719163"/>
              <a:gd name="connsiteY2" fmla="*/ 574677 h 574677"/>
              <a:gd name="connsiteX3" fmla="*/ 0 w 2719163"/>
              <a:gd name="connsiteY3" fmla="*/ 574677 h 574677"/>
              <a:gd name="connsiteX4" fmla="*/ 0 w 2719163"/>
              <a:gd name="connsiteY4" fmla="*/ 0 h 57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163" h="574677">
                <a:moveTo>
                  <a:pt x="0" y="0"/>
                </a:moveTo>
                <a:lnTo>
                  <a:pt x="2719163" y="0"/>
                </a:lnTo>
                <a:lnTo>
                  <a:pt x="2719163" y="574677"/>
                </a:lnTo>
                <a:lnTo>
                  <a:pt x="0" y="57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64" tIns="20308" rIns="30464" bIns="20308" numCol="1" spcCol="1270" anchor="ctr" anchorCtr="0">
            <a:noAutofit/>
          </a:bodyPr>
          <a:lstStyle/>
          <a:p>
            <a:pPr algn="ctr" defTabSz="7108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6213812" y="1035868"/>
            <a:ext cx="2719163" cy="574677"/>
          </a:xfrm>
          <a:custGeom>
            <a:avLst/>
            <a:gdLst>
              <a:gd name="connsiteX0" fmla="*/ 0 w 2719163"/>
              <a:gd name="connsiteY0" fmla="*/ 0 h 574677"/>
              <a:gd name="connsiteX1" fmla="*/ 2719163 w 2719163"/>
              <a:gd name="connsiteY1" fmla="*/ 0 h 574677"/>
              <a:gd name="connsiteX2" fmla="*/ 2719163 w 2719163"/>
              <a:gd name="connsiteY2" fmla="*/ 574677 h 574677"/>
              <a:gd name="connsiteX3" fmla="*/ 0 w 2719163"/>
              <a:gd name="connsiteY3" fmla="*/ 574677 h 574677"/>
              <a:gd name="connsiteX4" fmla="*/ 0 w 2719163"/>
              <a:gd name="connsiteY4" fmla="*/ 0 h 57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163" h="574677">
                <a:moveTo>
                  <a:pt x="0" y="0"/>
                </a:moveTo>
                <a:lnTo>
                  <a:pt x="2719163" y="0"/>
                </a:lnTo>
                <a:lnTo>
                  <a:pt x="2719163" y="574677"/>
                </a:lnTo>
                <a:lnTo>
                  <a:pt x="0" y="57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64" tIns="20308" rIns="30464" bIns="20308" numCol="1" spcCol="1270" anchor="ctr" anchorCtr="0">
            <a:noAutofit/>
          </a:bodyPr>
          <a:lstStyle/>
          <a:p>
            <a:pPr algn="ctr" defTabSz="7108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201154" y="1614903"/>
            <a:ext cx="2743183" cy="923281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/>
          <a:p>
            <a:pPr algn="ctr"/>
            <a:r>
              <a:rPr lang="ru-RU" b="1" kern="0" dirty="0">
                <a:solidFill>
                  <a:prstClr val="white"/>
                </a:solidFill>
              </a:rPr>
              <a:t>ОРГАНИЗАЦИЯ </a:t>
            </a:r>
            <a:r>
              <a:rPr lang="ru-RU" b="1" kern="0" dirty="0" smtClean="0">
                <a:solidFill>
                  <a:prstClr val="white"/>
                </a:solidFill>
              </a:rPr>
              <a:t>ДИСТАНЦИОННОГО ОБУЧЕНИЯ в </a:t>
            </a:r>
            <a:r>
              <a:rPr lang="ru-RU" b="1" kern="0" dirty="0" smtClean="0">
                <a:solidFill>
                  <a:prstClr val="white"/>
                </a:solidFill>
              </a:rPr>
              <a:t>ПОО</a:t>
            </a:r>
            <a:endParaRPr lang="ru-RU" b="1" kern="0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1994" y="105209"/>
            <a:ext cx="5737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ЦЕНТР </a:t>
            </a:r>
            <a:r>
              <a:rPr lang="ru-RU" b="1" dirty="0">
                <a:solidFill>
                  <a:schemeClr val="bg1"/>
                </a:solidFill>
              </a:rPr>
              <a:t>ОПЕРЕЖАЮЩЕЙ ПОДГОТОВКИ КАДРОВ ДЛЯ ЦИФРОВОЙ ТРАНСФОРМАЦИИ ТОМСКОЙ ОБЛАСТИ</a:t>
            </a:r>
          </a:p>
        </p:txBody>
      </p:sp>
      <p:graphicFrame>
        <p:nvGraphicFramePr>
          <p:cNvPr id="10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510065"/>
              </p:ext>
            </p:extLst>
          </p:nvPr>
        </p:nvGraphicFramePr>
        <p:xfrm>
          <a:off x="539552" y="856752"/>
          <a:ext cx="8280920" cy="5430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4" name="Овал 103">
            <a:extLst>
              <a:ext uri="{FF2B5EF4-FFF2-40B4-BE49-F238E27FC236}">
                <a16:creationId xmlns:a16="http://schemas.microsoft.com/office/drawing/2014/main" xmlns="" id="{775421B5-B181-6A4C-A474-A86C8C90175E}"/>
              </a:ext>
            </a:extLst>
          </p:cNvPr>
          <p:cNvSpPr/>
          <p:nvPr/>
        </p:nvSpPr>
        <p:spPr>
          <a:xfrm>
            <a:off x="4067944" y="2575156"/>
            <a:ext cx="1656184" cy="15739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ЦОПП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93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21048" y="-1"/>
            <a:ext cx="6634314" cy="856753"/>
            <a:chOff x="0" y="944784"/>
            <a:chExt cx="9144000" cy="540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944784"/>
              <a:ext cx="9144000" cy="540000"/>
            </a:xfrm>
            <a:prstGeom prst="rect">
              <a:avLst/>
            </a:prstGeom>
            <a:solidFill>
              <a:srgbClr val="302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92414" y="1051477"/>
              <a:ext cx="8882643" cy="213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43" y="1612725"/>
            <a:ext cx="63825" cy="4436074"/>
          </a:xfrm>
          <a:prstGeom prst="rect">
            <a:avLst/>
          </a:prstGeom>
        </p:spPr>
      </p:pic>
      <p:sp>
        <p:nvSpPr>
          <p:cNvPr id="31" name="Полилиния 30"/>
          <p:cNvSpPr/>
          <p:nvPr/>
        </p:nvSpPr>
        <p:spPr>
          <a:xfrm>
            <a:off x="6652294" y="1949796"/>
            <a:ext cx="2528822" cy="465628"/>
          </a:xfrm>
          <a:custGeom>
            <a:avLst/>
            <a:gdLst>
              <a:gd name="connsiteX0" fmla="*/ 0 w 2528822"/>
              <a:gd name="connsiteY0" fmla="*/ 0 h 465628"/>
              <a:gd name="connsiteX1" fmla="*/ 2528822 w 2528822"/>
              <a:gd name="connsiteY1" fmla="*/ 0 h 465628"/>
              <a:gd name="connsiteX2" fmla="*/ 2528822 w 2528822"/>
              <a:gd name="connsiteY2" fmla="*/ 465628 h 465628"/>
              <a:gd name="connsiteX3" fmla="*/ 0 w 2528822"/>
              <a:gd name="connsiteY3" fmla="*/ 465628 h 465628"/>
              <a:gd name="connsiteX4" fmla="*/ 0 w 2528822"/>
              <a:gd name="connsiteY4" fmla="*/ 0 h 46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22" h="465628">
                <a:moveTo>
                  <a:pt x="0" y="0"/>
                </a:moveTo>
                <a:lnTo>
                  <a:pt x="2528822" y="0"/>
                </a:lnTo>
                <a:lnTo>
                  <a:pt x="2528822" y="465628"/>
                </a:lnTo>
                <a:lnTo>
                  <a:pt x="0" y="4656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14" tIns="99514" rIns="99514" bIns="99514" numCol="1" spcCol="1270" anchor="ctr" anchorCtr="0">
            <a:noAutofit/>
          </a:bodyPr>
          <a:lstStyle/>
          <a:p>
            <a:pPr defTabSz="6219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dirty="0">
              <a:solidFill>
                <a:srgbClr val="30287C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6251910" y="1196751"/>
            <a:ext cx="2719163" cy="574677"/>
          </a:xfrm>
          <a:custGeom>
            <a:avLst/>
            <a:gdLst>
              <a:gd name="connsiteX0" fmla="*/ 0 w 2719163"/>
              <a:gd name="connsiteY0" fmla="*/ 0 h 574677"/>
              <a:gd name="connsiteX1" fmla="*/ 2719163 w 2719163"/>
              <a:gd name="connsiteY1" fmla="*/ 0 h 574677"/>
              <a:gd name="connsiteX2" fmla="*/ 2719163 w 2719163"/>
              <a:gd name="connsiteY2" fmla="*/ 574677 h 574677"/>
              <a:gd name="connsiteX3" fmla="*/ 0 w 2719163"/>
              <a:gd name="connsiteY3" fmla="*/ 574677 h 574677"/>
              <a:gd name="connsiteX4" fmla="*/ 0 w 2719163"/>
              <a:gd name="connsiteY4" fmla="*/ 0 h 57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163" h="574677">
                <a:moveTo>
                  <a:pt x="0" y="0"/>
                </a:moveTo>
                <a:lnTo>
                  <a:pt x="2719163" y="0"/>
                </a:lnTo>
                <a:lnTo>
                  <a:pt x="2719163" y="574677"/>
                </a:lnTo>
                <a:lnTo>
                  <a:pt x="0" y="57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64" tIns="20308" rIns="30464" bIns="20308" numCol="1" spcCol="1270" anchor="ctr" anchorCtr="0">
            <a:noAutofit/>
          </a:bodyPr>
          <a:lstStyle/>
          <a:p>
            <a:pPr algn="ctr" defTabSz="7108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6213812" y="1075961"/>
            <a:ext cx="2719163" cy="574677"/>
          </a:xfrm>
          <a:custGeom>
            <a:avLst/>
            <a:gdLst>
              <a:gd name="connsiteX0" fmla="*/ 0 w 2719163"/>
              <a:gd name="connsiteY0" fmla="*/ 0 h 574677"/>
              <a:gd name="connsiteX1" fmla="*/ 2719163 w 2719163"/>
              <a:gd name="connsiteY1" fmla="*/ 0 h 574677"/>
              <a:gd name="connsiteX2" fmla="*/ 2719163 w 2719163"/>
              <a:gd name="connsiteY2" fmla="*/ 574677 h 574677"/>
              <a:gd name="connsiteX3" fmla="*/ 0 w 2719163"/>
              <a:gd name="connsiteY3" fmla="*/ 574677 h 574677"/>
              <a:gd name="connsiteX4" fmla="*/ 0 w 2719163"/>
              <a:gd name="connsiteY4" fmla="*/ 0 h 57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163" h="574677">
                <a:moveTo>
                  <a:pt x="0" y="0"/>
                </a:moveTo>
                <a:lnTo>
                  <a:pt x="2719163" y="0"/>
                </a:lnTo>
                <a:lnTo>
                  <a:pt x="2719163" y="574677"/>
                </a:lnTo>
                <a:lnTo>
                  <a:pt x="0" y="57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64" tIns="20308" rIns="30464" bIns="20308" numCol="1" spcCol="1270" anchor="ctr" anchorCtr="0">
            <a:noAutofit/>
          </a:bodyPr>
          <a:lstStyle/>
          <a:p>
            <a:pPr algn="ctr" defTabSz="7108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6213812" y="1035868"/>
            <a:ext cx="2719163" cy="574677"/>
          </a:xfrm>
          <a:custGeom>
            <a:avLst/>
            <a:gdLst>
              <a:gd name="connsiteX0" fmla="*/ 0 w 2719163"/>
              <a:gd name="connsiteY0" fmla="*/ 0 h 574677"/>
              <a:gd name="connsiteX1" fmla="*/ 2719163 w 2719163"/>
              <a:gd name="connsiteY1" fmla="*/ 0 h 574677"/>
              <a:gd name="connsiteX2" fmla="*/ 2719163 w 2719163"/>
              <a:gd name="connsiteY2" fmla="*/ 574677 h 574677"/>
              <a:gd name="connsiteX3" fmla="*/ 0 w 2719163"/>
              <a:gd name="connsiteY3" fmla="*/ 574677 h 574677"/>
              <a:gd name="connsiteX4" fmla="*/ 0 w 2719163"/>
              <a:gd name="connsiteY4" fmla="*/ 0 h 57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163" h="574677">
                <a:moveTo>
                  <a:pt x="0" y="0"/>
                </a:moveTo>
                <a:lnTo>
                  <a:pt x="2719163" y="0"/>
                </a:lnTo>
                <a:lnTo>
                  <a:pt x="2719163" y="574677"/>
                </a:lnTo>
                <a:lnTo>
                  <a:pt x="0" y="57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64" tIns="20308" rIns="30464" bIns="20308" numCol="1" spcCol="1270" anchor="ctr" anchorCtr="0">
            <a:noAutofit/>
          </a:bodyPr>
          <a:lstStyle/>
          <a:p>
            <a:pPr algn="ctr" defTabSz="7108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201154" y="1614903"/>
            <a:ext cx="2743183" cy="923281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/>
          <a:p>
            <a:pPr algn="ctr"/>
            <a:r>
              <a:rPr lang="ru-RU" b="1" kern="0" dirty="0">
                <a:solidFill>
                  <a:prstClr val="white"/>
                </a:solidFill>
              </a:rPr>
              <a:t>ОРГАНИЗАЦИЯ </a:t>
            </a:r>
            <a:r>
              <a:rPr lang="ru-RU" b="1" kern="0" dirty="0" smtClean="0">
                <a:solidFill>
                  <a:prstClr val="white"/>
                </a:solidFill>
              </a:rPr>
              <a:t>ДИСТАНЦИОННОГО ОБУЧЕНИЯ в </a:t>
            </a:r>
            <a:r>
              <a:rPr lang="ru-RU" b="1" kern="0" dirty="0" smtClean="0">
                <a:solidFill>
                  <a:prstClr val="white"/>
                </a:solidFill>
              </a:rPr>
              <a:t>ПОО</a:t>
            </a:r>
            <a:endParaRPr lang="ru-RU" b="1" kern="0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1994" y="105209"/>
            <a:ext cx="5737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ЗАДАЧИ ЦИФРОВОЙ ТРАНСФОРМАЦИИ профессионального образования НА 2021 год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1323206"/>
            <a:ext cx="748883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30287C"/>
                </a:solidFill>
              </a:rPr>
              <a:t>Построение индивидуальной образовательной траектории студентов с использованием федеральной цифровой образовательной платформы</a:t>
            </a:r>
          </a:p>
          <a:p>
            <a:pPr marL="228600" indent="-228600" algn="just">
              <a:buFont typeface="+mj-lt"/>
              <a:buAutoNum type="arabicPeriod"/>
            </a:pPr>
            <a:endParaRPr lang="ru-RU" sz="1100" b="1" dirty="0" smtClean="0">
              <a:solidFill>
                <a:srgbClr val="30287C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30287C"/>
                </a:solidFill>
              </a:rPr>
              <a:t>Использование лабораторий ЦОС для реализации вариативной части образовательных программ и профессиональных модулей под задачи региона</a:t>
            </a:r>
          </a:p>
          <a:p>
            <a:pPr marL="228600" indent="-228600" algn="just">
              <a:buFont typeface="+mj-lt"/>
              <a:buAutoNum type="arabicPeriod"/>
            </a:pPr>
            <a:endParaRPr lang="ru-RU" sz="1100" b="1" dirty="0" smtClean="0">
              <a:solidFill>
                <a:srgbClr val="30287C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30287C"/>
                </a:solidFill>
              </a:rPr>
              <a:t>Повышение качества подготовки студентов, педагогов и граждан в условиях цифровой трансформации региона</a:t>
            </a:r>
            <a:endParaRPr lang="ru-RU" sz="2400" b="1" dirty="0">
              <a:solidFill>
                <a:srgbClr val="3028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487</Words>
  <Application>Microsoft Office PowerPoint</Application>
  <PresentationFormat>Экран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Специальное оформление</vt:lpstr>
      <vt:lpstr>2_Тема Office</vt:lpstr>
      <vt:lpstr>РАЗВИТИЕ ДИСТАНЦИОННОГО ОБУЧЕНИЯ В СИСТЕМЕ ПРОФЕССИОНАЛЬНОГО ОБРАЗОВАНИЯ ТОМСКОЙ ОБЛАСТИ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ЗАГОЛОВОК ЗАГОЛОВОК</dc:title>
  <dc:creator>User</dc:creator>
  <cp:lastModifiedBy>Колбас Светлана Валерьевна</cp:lastModifiedBy>
  <cp:revision>74</cp:revision>
  <cp:lastPrinted>2020-08-20T01:29:14Z</cp:lastPrinted>
  <dcterms:created xsi:type="dcterms:W3CDTF">2020-08-05T06:28:16Z</dcterms:created>
  <dcterms:modified xsi:type="dcterms:W3CDTF">2020-08-20T04:45:37Z</dcterms:modified>
</cp:coreProperties>
</file>