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9.jpg" ContentType="image/jpeg"/>
  <Override PartName="/ppt/media/image23.jpg" ContentType="image/jpeg"/>
  <Override PartName="/ppt/media/image26.jpg" ContentType="image/jpeg"/>
  <Override PartName="/ppt/media/image27.jpg" ContentType="image/jpeg"/>
  <Override PartName="/ppt/media/image30.jpg" ContentType="image/jpeg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1" r:id="rId18"/>
    <p:sldId id="319" r:id="rId19"/>
    <p:sldId id="277" r:id="rId20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70F"/>
    <a:srgbClr val="F5392B"/>
    <a:srgbClr val="EC3453"/>
    <a:srgbClr val="0070C0"/>
    <a:srgbClr val="7F7F7F"/>
    <a:srgbClr val="30E2CD"/>
    <a:srgbClr val="7030A0"/>
    <a:srgbClr val="00B050"/>
    <a:srgbClr val="92D050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5476" autoAdjust="0"/>
  </p:normalViewPr>
  <p:slideViewPr>
    <p:cSldViewPr>
      <p:cViewPr varScale="1">
        <p:scale>
          <a:sx n="100" d="100"/>
          <a:sy n="100" d="100"/>
        </p:scale>
        <p:origin x="761" y="73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2" d="100"/>
          <a:sy n="122" d="100"/>
        </p:scale>
        <p:origin x="103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1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CCC084A0-06EA-4919-ACD5-35FABA845EE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21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1" y="6456221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12392DD7-9FA6-496D-A10E-B8CC4D3F0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93959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55" dirty="0"/>
              <a:t>Томский государственный </a:t>
            </a:r>
            <a:r>
              <a:rPr spc="-150" dirty="0"/>
              <a:t>университет </a:t>
            </a:r>
            <a:r>
              <a:rPr spc="-135" dirty="0"/>
              <a:t>систем </a:t>
            </a:r>
            <a:r>
              <a:rPr spc="-160" dirty="0"/>
              <a:t>управления </a:t>
            </a:r>
            <a:r>
              <a:rPr spc="-145" dirty="0"/>
              <a:t>и</a:t>
            </a:r>
            <a:r>
              <a:rPr spc="95" dirty="0"/>
              <a:t> </a:t>
            </a:r>
            <a:r>
              <a:rPr spc="-145" dirty="0"/>
              <a:t>радиоэлектроники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20" dirty="0"/>
              <a:t>‹#›</a:t>
            </a:fld>
            <a:endParaRPr spc="-2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029224" y="6173994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805"/>
                </a:lnTo>
              </a:path>
            </a:pathLst>
          </a:custGeom>
          <a:ln w="1609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93038" y="6195362"/>
            <a:ext cx="981075" cy="207010"/>
          </a:xfrm>
          <a:custGeom>
            <a:avLst/>
            <a:gdLst/>
            <a:ahLst/>
            <a:cxnLst/>
            <a:rect l="l" t="t" r="r" b="b"/>
            <a:pathLst>
              <a:path w="981075" h="207010">
                <a:moveTo>
                  <a:pt x="129260" y="50965"/>
                </a:moveTo>
                <a:lnTo>
                  <a:pt x="73088" y="50965"/>
                </a:lnTo>
                <a:lnTo>
                  <a:pt x="73088" y="206743"/>
                </a:lnTo>
                <a:lnTo>
                  <a:pt x="129120" y="206743"/>
                </a:lnTo>
                <a:lnTo>
                  <a:pt x="129260" y="50965"/>
                </a:lnTo>
                <a:close/>
              </a:path>
              <a:path w="981075" h="207010">
                <a:moveTo>
                  <a:pt x="205117" y="0"/>
                </a:moveTo>
                <a:lnTo>
                  <a:pt x="0" y="0"/>
                </a:lnTo>
                <a:lnTo>
                  <a:pt x="0" y="50965"/>
                </a:lnTo>
                <a:lnTo>
                  <a:pt x="194652" y="50965"/>
                </a:lnTo>
                <a:lnTo>
                  <a:pt x="279120" y="144208"/>
                </a:lnTo>
                <a:lnTo>
                  <a:pt x="233667" y="206743"/>
                </a:lnTo>
                <a:lnTo>
                  <a:pt x="287058" y="206743"/>
                </a:lnTo>
                <a:lnTo>
                  <a:pt x="378914" y="100418"/>
                </a:lnTo>
                <a:lnTo>
                  <a:pt x="310959" y="100418"/>
                </a:lnTo>
                <a:lnTo>
                  <a:pt x="237985" y="18275"/>
                </a:lnTo>
                <a:lnTo>
                  <a:pt x="232019" y="12124"/>
                </a:lnTo>
                <a:lnTo>
                  <a:pt x="224099" y="6208"/>
                </a:lnTo>
                <a:lnTo>
                  <a:pt x="214905" y="1757"/>
                </a:lnTo>
                <a:lnTo>
                  <a:pt x="205117" y="0"/>
                </a:lnTo>
                <a:close/>
              </a:path>
              <a:path w="981075" h="207010">
                <a:moveTo>
                  <a:pt x="455240" y="74396"/>
                </a:moveTo>
                <a:lnTo>
                  <a:pt x="397344" y="74396"/>
                </a:lnTo>
                <a:lnTo>
                  <a:pt x="397446" y="177990"/>
                </a:lnTo>
                <a:lnTo>
                  <a:pt x="399091" y="187374"/>
                </a:lnTo>
                <a:lnTo>
                  <a:pt x="404318" y="196715"/>
                </a:lnTo>
                <a:lnTo>
                  <a:pt x="413568" y="203881"/>
                </a:lnTo>
                <a:lnTo>
                  <a:pt x="427278" y="206743"/>
                </a:lnTo>
                <a:lnTo>
                  <a:pt x="558850" y="206743"/>
                </a:lnTo>
                <a:lnTo>
                  <a:pt x="595553" y="159943"/>
                </a:lnTo>
                <a:lnTo>
                  <a:pt x="462114" y="159943"/>
                </a:lnTo>
                <a:lnTo>
                  <a:pt x="457898" y="159042"/>
                </a:lnTo>
                <a:lnTo>
                  <a:pt x="455625" y="156603"/>
                </a:lnTo>
                <a:lnTo>
                  <a:pt x="455282" y="152209"/>
                </a:lnTo>
                <a:lnTo>
                  <a:pt x="455240" y="74396"/>
                </a:lnTo>
                <a:close/>
              </a:path>
              <a:path w="981075" h="207010">
                <a:moveTo>
                  <a:pt x="632581" y="50520"/>
                </a:moveTo>
                <a:lnTo>
                  <a:pt x="460146" y="50520"/>
                </a:lnTo>
                <a:lnTo>
                  <a:pt x="465061" y="50965"/>
                </a:lnTo>
                <a:lnTo>
                  <a:pt x="559320" y="50965"/>
                </a:lnTo>
                <a:lnTo>
                  <a:pt x="644588" y="144233"/>
                </a:lnTo>
                <a:lnTo>
                  <a:pt x="599173" y="206743"/>
                </a:lnTo>
                <a:lnTo>
                  <a:pt x="649452" y="206743"/>
                </a:lnTo>
                <a:lnTo>
                  <a:pt x="683272" y="185534"/>
                </a:lnTo>
                <a:lnTo>
                  <a:pt x="743424" y="100507"/>
                </a:lnTo>
                <a:lnTo>
                  <a:pt x="676389" y="100507"/>
                </a:lnTo>
                <a:lnTo>
                  <a:pt x="632581" y="50520"/>
                </a:lnTo>
                <a:close/>
              </a:path>
              <a:path w="981075" h="207010">
                <a:moveTo>
                  <a:pt x="828227" y="59728"/>
                </a:moveTo>
                <a:lnTo>
                  <a:pt x="772274" y="59728"/>
                </a:lnTo>
                <a:lnTo>
                  <a:pt x="772121" y="206641"/>
                </a:lnTo>
                <a:lnTo>
                  <a:pt x="828890" y="206641"/>
                </a:lnTo>
                <a:lnTo>
                  <a:pt x="828624" y="147777"/>
                </a:lnTo>
                <a:lnTo>
                  <a:pt x="957924" y="147777"/>
                </a:lnTo>
                <a:lnTo>
                  <a:pt x="980537" y="98501"/>
                </a:lnTo>
                <a:lnTo>
                  <a:pt x="828382" y="98501"/>
                </a:lnTo>
                <a:lnTo>
                  <a:pt x="828227" y="59728"/>
                </a:lnTo>
                <a:close/>
              </a:path>
              <a:path w="981075" h="207010">
                <a:moveTo>
                  <a:pt x="957924" y="147777"/>
                </a:moveTo>
                <a:lnTo>
                  <a:pt x="828624" y="147777"/>
                </a:lnTo>
                <a:lnTo>
                  <a:pt x="957872" y="147789"/>
                </a:lnTo>
                <a:close/>
              </a:path>
              <a:path w="981075" h="207010">
                <a:moveTo>
                  <a:pt x="957186" y="0"/>
                </a:moveTo>
                <a:lnTo>
                  <a:pt x="769696" y="0"/>
                </a:lnTo>
                <a:lnTo>
                  <a:pt x="759187" y="2077"/>
                </a:lnTo>
                <a:lnTo>
                  <a:pt x="749290" y="6811"/>
                </a:lnTo>
                <a:lnTo>
                  <a:pt x="740246" y="14039"/>
                </a:lnTo>
                <a:lnTo>
                  <a:pt x="732294" y="23596"/>
                </a:lnTo>
                <a:lnTo>
                  <a:pt x="676389" y="100507"/>
                </a:lnTo>
                <a:lnTo>
                  <a:pt x="743424" y="100507"/>
                </a:lnTo>
                <a:lnTo>
                  <a:pt x="772274" y="59728"/>
                </a:lnTo>
                <a:lnTo>
                  <a:pt x="828227" y="59728"/>
                </a:lnTo>
                <a:lnTo>
                  <a:pt x="828192" y="50965"/>
                </a:lnTo>
                <a:lnTo>
                  <a:pt x="980574" y="50965"/>
                </a:lnTo>
                <a:lnTo>
                  <a:pt x="980592" y="27381"/>
                </a:lnTo>
                <a:lnTo>
                  <a:pt x="978683" y="18071"/>
                </a:lnTo>
                <a:lnTo>
                  <a:pt x="973551" y="9218"/>
                </a:lnTo>
                <a:lnTo>
                  <a:pt x="966088" y="2601"/>
                </a:lnTo>
                <a:lnTo>
                  <a:pt x="957186" y="0"/>
                </a:lnTo>
                <a:close/>
              </a:path>
              <a:path w="981075" h="207010">
                <a:moveTo>
                  <a:pt x="571004" y="0"/>
                </a:moveTo>
                <a:lnTo>
                  <a:pt x="407098" y="0"/>
                </a:lnTo>
                <a:lnTo>
                  <a:pt x="396289" y="1265"/>
                </a:lnTo>
                <a:lnTo>
                  <a:pt x="386373" y="5026"/>
                </a:lnTo>
                <a:lnTo>
                  <a:pt x="377432" y="11229"/>
                </a:lnTo>
                <a:lnTo>
                  <a:pt x="369544" y="19824"/>
                </a:lnTo>
                <a:lnTo>
                  <a:pt x="310959" y="100418"/>
                </a:lnTo>
                <a:lnTo>
                  <a:pt x="378914" y="100418"/>
                </a:lnTo>
                <a:lnTo>
                  <a:pt x="397344" y="74396"/>
                </a:lnTo>
                <a:lnTo>
                  <a:pt x="455240" y="74396"/>
                </a:lnTo>
                <a:lnTo>
                  <a:pt x="455231" y="57416"/>
                </a:lnTo>
                <a:lnTo>
                  <a:pt x="456298" y="52628"/>
                </a:lnTo>
                <a:lnTo>
                  <a:pt x="460146" y="50520"/>
                </a:lnTo>
                <a:lnTo>
                  <a:pt x="632581" y="50520"/>
                </a:lnTo>
                <a:lnTo>
                  <a:pt x="606247" y="20472"/>
                </a:lnTo>
                <a:lnTo>
                  <a:pt x="599149" y="13265"/>
                </a:lnTo>
                <a:lnTo>
                  <a:pt x="590545" y="6673"/>
                </a:lnTo>
                <a:lnTo>
                  <a:pt x="580981" y="1862"/>
                </a:lnTo>
                <a:lnTo>
                  <a:pt x="571004" y="0"/>
                </a:lnTo>
                <a:close/>
              </a:path>
              <a:path w="981075" h="207010">
                <a:moveTo>
                  <a:pt x="980574" y="50965"/>
                </a:moveTo>
                <a:lnTo>
                  <a:pt x="920864" y="50965"/>
                </a:lnTo>
                <a:lnTo>
                  <a:pt x="923886" y="54914"/>
                </a:lnTo>
                <a:lnTo>
                  <a:pt x="923975" y="95796"/>
                </a:lnTo>
                <a:lnTo>
                  <a:pt x="919480" y="98437"/>
                </a:lnTo>
                <a:lnTo>
                  <a:pt x="828382" y="98501"/>
                </a:lnTo>
                <a:lnTo>
                  <a:pt x="980537" y="98501"/>
                </a:lnTo>
                <a:lnTo>
                  <a:pt x="980574" y="50965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76005" y="6199847"/>
            <a:ext cx="305320" cy="8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400401" y="6200587"/>
            <a:ext cx="64541" cy="79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081618" y="6307203"/>
            <a:ext cx="66128" cy="804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166823" y="6307203"/>
            <a:ext cx="74498" cy="79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260396" y="6307213"/>
            <a:ext cx="15875" cy="80010"/>
          </a:xfrm>
          <a:custGeom>
            <a:avLst/>
            <a:gdLst/>
            <a:ahLst/>
            <a:cxnLst/>
            <a:rect l="l" t="t" r="r" b="b"/>
            <a:pathLst>
              <a:path w="15875" h="80010">
                <a:moveTo>
                  <a:pt x="15265" y="79476"/>
                </a:moveTo>
                <a:lnTo>
                  <a:pt x="0" y="79476"/>
                </a:lnTo>
                <a:lnTo>
                  <a:pt x="0" y="0"/>
                </a:lnTo>
                <a:lnTo>
                  <a:pt x="15265" y="0"/>
                </a:lnTo>
                <a:lnTo>
                  <a:pt x="15265" y="7947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289022" y="6307203"/>
            <a:ext cx="74295" cy="80010"/>
          </a:xfrm>
          <a:custGeom>
            <a:avLst/>
            <a:gdLst/>
            <a:ahLst/>
            <a:cxnLst/>
            <a:rect l="l" t="t" r="r" b="b"/>
            <a:pathLst>
              <a:path w="74294" h="80010">
                <a:moveTo>
                  <a:pt x="15582" y="0"/>
                </a:moveTo>
                <a:lnTo>
                  <a:pt x="0" y="0"/>
                </a:lnTo>
                <a:lnTo>
                  <a:pt x="25425" y="79476"/>
                </a:lnTo>
                <a:lnTo>
                  <a:pt x="48425" y="79476"/>
                </a:lnTo>
                <a:lnTo>
                  <a:pt x="52528" y="66763"/>
                </a:lnTo>
                <a:lnTo>
                  <a:pt x="36982" y="66763"/>
                </a:lnTo>
                <a:lnTo>
                  <a:pt x="15582" y="0"/>
                </a:lnTo>
                <a:close/>
              </a:path>
              <a:path w="74294" h="80010">
                <a:moveTo>
                  <a:pt x="74079" y="0"/>
                </a:moveTo>
                <a:lnTo>
                  <a:pt x="58394" y="0"/>
                </a:lnTo>
                <a:lnTo>
                  <a:pt x="36982" y="66763"/>
                </a:lnTo>
                <a:lnTo>
                  <a:pt x="52528" y="66763"/>
                </a:lnTo>
                <a:lnTo>
                  <a:pt x="7407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376551" y="6307203"/>
            <a:ext cx="54610" cy="80010"/>
          </a:xfrm>
          <a:custGeom>
            <a:avLst/>
            <a:gdLst/>
            <a:ahLst/>
            <a:cxnLst/>
            <a:rect l="l" t="t" r="r" b="b"/>
            <a:pathLst>
              <a:path w="54610" h="80010">
                <a:moveTo>
                  <a:pt x="54152" y="0"/>
                </a:moveTo>
                <a:lnTo>
                  <a:pt x="0" y="0"/>
                </a:lnTo>
                <a:lnTo>
                  <a:pt x="0" y="79489"/>
                </a:lnTo>
                <a:lnTo>
                  <a:pt x="54152" y="79489"/>
                </a:lnTo>
                <a:lnTo>
                  <a:pt x="54152" y="66878"/>
                </a:lnTo>
                <a:lnTo>
                  <a:pt x="15265" y="66878"/>
                </a:lnTo>
                <a:lnTo>
                  <a:pt x="15265" y="45567"/>
                </a:lnTo>
                <a:lnTo>
                  <a:pt x="52349" y="45567"/>
                </a:lnTo>
                <a:lnTo>
                  <a:pt x="52349" y="32956"/>
                </a:lnTo>
                <a:lnTo>
                  <a:pt x="15265" y="32956"/>
                </a:lnTo>
                <a:lnTo>
                  <a:pt x="15265" y="12611"/>
                </a:lnTo>
                <a:lnTo>
                  <a:pt x="54152" y="12611"/>
                </a:lnTo>
                <a:lnTo>
                  <a:pt x="5415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447670" y="6307204"/>
            <a:ext cx="64769" cy="80010"/>
          </a:xfrm>
          <a:custGeom>
            <a:avLst/>
            <a:gdLst/>
            <a:ahLst/>
            <a:cxnLst/>
            <a:rect l="l" t="t" r="r" b="b"/>
            <a:pathLst>
              <a:path w="64769" h="80010">
                <a:moveTo>
                  <a:pt x="47612" y="0"/>
                </a:moveTo>
                <a:lnTo>
                  <a:pt x="0" y="0"/>
                </a:lnTo>
                <a:lnTo>
                  <a:pt x="0" y="79476"/>
                </a:lnTo>
                <a:lnTo>
                  <a:pt x="15252" y="79476"/>
                </a:lnTo>
                <a:lnTo>
                  <a:pt x="15252" y="52882"/>
                </a:lnTo>
                <a:lnTo>
                  <a:pt x="61948" y="52882"/>
                </a:lnTo>
                <a:lnTo>
                  <a:pt x="58000" y="48031"/>
                </a:lnTo>
                <a:lnTo>
                  <a:pt x="54686" y="46697"/>
                </a:lnTo>
                <a:lnTo>
                  <a:pt x="50228" y="46697"/>
                </a:lnTo>
                <a:lnTo>
                  <a:pt x="50228" y="46266"/>
                </a:lnTo>
                <a:lnTo>
                  <a:pt x="55879" y="45567"/>
                </a:lnTo>
                <a:lnTo>
                  <a:pt x="59804" y="43040"/>
                </a:lnTo>
                <a:lnTo>
                  <a:pt x="61370" y="39954"/>
                </a:lnTo>
                <a:lnTo>
                  <a:pt x="15252" y="39954"/>
                </a:lnTo>
                <a:lnTo>
                  <a:pt x="15252" y="12928"/>
                </a:lnTo>
                <a:lnTo>
                  <a:pt x="63596" y="12928"/>
                </a:lnTo>
                <a:lnTo>
                  <a:pt x="62445" y="9461"/>
                </a:lnTo>
                <a:lnTo>
                  <a:pt x="54114" y="1892"/>
                </a:lnTo>
                <a:lnTo>
                  <a:pt x="47612" y="0"/>
                </a:lnTo>
                <a:close/>
              </a:path>
              <a:path w="64769" h="80010">
                <a:moveTo>
                  <a:pt x="61948" y="52882"/>
                </a:moveTo>
                <a:lnTo>
                  <a:pt x="40081" y="52882"/>
                </a:lnTo>
                <a:lnTo>
                  <a:pt x="43002" y="53670"/>
                </a:lnTo>
                <a:lnTo>
                  <a:pt x="47167" y="56857"/>
                </a:lnTo>
                <a:lnTo>
                  <a:pt x="48209" y="59524"/>
                </a:lnTo>
                <a:lnTo>
                  <a:pt x="48209" y="79476"/>
                </a:lnTo>
                <a:lnTo>
                  <a:pt x="63474" y="79476"/>
                </a:lnTo>
                <a:lnTo>
                  <a:pt x="63385" y="56857"/>
                </a:lnTo>
                <a:lnTo>
                  <a:pt x="62382" y="53416"/>
                </a:lnTo>
                <a:lnTo>
                  <a:pt x="61948" y="52882"/>
                </a:lnTo>
                <a:close/>
              </a:path>
              <a:path w="64769" h="80010">
                <a:moveTo>
                  <a:pt x="63596" y="12928"/>
                </a:moveTo>
                <a:lnTo>
                  <a:pt x="41567" y="12928"/>
                </a:lnTo>
                <a:lnTo>
                  <a:pt x="44780" y="14020"/>
                </a:lnTo>
                <a:lnTo>
                  <a:pt x="48247" y="18211"/>
                </a:lnTo>
                <a:lnTo>
                  <a:pt x="49060" y="21691"/>
                </a:lnTo>
                <a:lnTo>
                  <a:pt x="49060" y="31343"/>
                </a:lnTo>
                <a:lnTo>
                  <a:pt x="48094" y="34721"/>
                </a:lnTo>
                <a:lnTo>
                  <a:pt x="44208" y="38912"/>
                </a:lnTo>
                <a:lnTo>
                  <a:pt x="40932" y="39954"/>
                </a:lnTo>
                <a:lnTo>
                  <a:pt x="61370" y="39954"/>
                </a:lnTo>
                <a:lnTo>
                  <a:pt x="63690" y="35483"/>
                </a:lnTo>
                <a:lnTo>
                  <a:pt x="64438" y="31343"/>
                </a:lnTo>
                <a:lnTo>
                  <a:pt x="64541" y="15773"/>
                </a:lnTo>
                <a:lnTo>
                  <a:pt x="63596" y="12928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528100" y="6306463"/>
            <a:ext cx="64135" cy="81280"/>
          </a:xfrm>
          <a:custGeom>
            <a:avLst/>
            <a:gdLst/>
            <a:ahLst/>
            <a:cxnLst/>
            <a:rect l="l" t="t" r="r" b="b"/>
            <a:pathLst>
              <a:path w="64135" h="81279">
                <a:moveTo>
                  <a:pt x="14414" y="54787"/>
                </a:moveTo>
                <a:lnTo>
                  <a:pt x="0" y="54787"/>
                </a:lnTo>
                <a:lnTo>
                  <a:pt x="122" y="67716"/>
                </a:lnTo>
                <a:lnTo>
                  <a:pt x="2819" y="73863"/>
                </a:lnTo>
                <a:lnTo>
                  <a:pt x="12865" y="79870"/>
                </a:lnTo>
                <a:lnTo>
                  <a:pt x="20561" y="81178"/>
                </a:lnTo>
                <a:lnTo>
                  <a:pt x="31584" y="81178"/>
                </a:lnTo>
                <a:lnTo>
                  <a:pt x="62733" y="68567"/>
                </a:lnTo>
                <a:lnTo>
                  <a:pt x="24091" y="68567"/>
                </a:lnTo>
                <a:lnTo>
                  <a:pt x="19354" y="67805"/>
                </a:lnTo>
                <a:lnTo>
                  <a:pt x="15392" y="64769"/>
                </a:lnTo>
                <a:lnTo>
                  <a:pt x="14524" y="61366"/>
                </a:lnTo>
                <a:lnTo>
                  <a:pt x="14414" y="54787"/>
                </a:lnTo>
                <a:close/>
              </a:path>
              <a:path w="64135" h="81279">
                <a:moveTo>
                  <a:pt x="41440" y="0"/>
                </a:moveTo>
                <a:lnTo>
                  <a:pt x="31267" y="0"/>
                </a:lnTo>
                <a:lnTo>
                  <a:pt x="23285" y="383"/>
                </a:lnTo>
                <a:lnTo>
                  <a:pt x="0" y="15189"/>
                </a:lnTo>
                <a:lnTo>
                  <a:pt x="0" y="31368"/>
                </a:lnTo>
                <a:lnTo>
                  <a:pt x="2654" y="37693"/>
                </a:lnTo>
                <a:lnTo>
                  <a:pt x="12534" y="44691"/>
                </a:lnTo>
                <a:lnTo>
                  <a:pt x="19773" y="46304"/>
                </a:lnTo>
                <a:lnTo>
                  <a:pt x="37236" y="46304"/>
                </a:lnTo>
                <a:lnTo>
                  <a:pt x="42379" y="47066"/>
                </a:lnTo>
                <a:lnTo>
                  <a:pt x="47815" y="50114"/>
                </a:lnTo>
                <a:lnTo>
                  <a:pt x="49174" y="52946"/>
                </a:lnTo>
                <a:lnTo>
                  <a:pt x="49174" y="61366"/>
                </a:lnTo>
                <a:lnTo>
                  <a:pt x="47980" y="64325"/>
                </a:lnTo>
                <a:lnTo>
                  <a:pt x="43256" y="67716"/>
                </a:lnTo>
                <a:lnTo>
                  <a:pt x="38582" y="68567"/>
                </a:lnTo>
                <a:lnTo>
                  <a:pt x="62733" y="68567"/>
                </a:lnTo>
                <a:lnTo>
                  <a:pt x="63804" y="65138"/>
                </a:lnTo>
                <a:lnTo>
                  <a:pt x="63804" y="47612"/>
                </a:lnTo>
                <a:lnTo>
                  <a:pt x="61252" y="41821"/>
                </a:lnTo>
                <a:lnTo>
                  <a:pt x="51574" y="35255"/>
                </a:lnTo>
                <a:lnTo>
                  <a:pt x="44297" y="33705"/>
                </a:lnTo>
                <a:lnTo>
                  <a:pt x="25857" y="33705"/>
                </a:lnTo>
                <a:lnTo>
                  <a:pt x="20383" y="32816"/>
                </a:lnTo>
                <a:lnTo>
                  <a:pt x="16141" y="29781"/>
                </a:lnTo>
                <a:lnTo>
                  <a:pt x="15265" y="26949"/>
                </a:lnTo>
                <a:lnTo>
                  <a:pt x="15305" y="19011"/>
                </a:lnTo>
                <a:lnTo>
                  <a:pt x="16281" y="16560"/>
                </a:lnTo>
                <a:lnTo>
                  <a:pt x="20802" y="12966"/>
                </a:lnTo>
                <a:lnTo>
                  <a:pt x="25222" y="11976"/>
                </a:lnTo>
                <a:lnTo>
                  <a:pt x="61644" y="11976"/>
                </a:lnTo>
                <a:lnTo>
                  <a:pt x="59143" y="6997"/>
                </a:lnTo>
                <a:lnTo>
                  <a:pt x="48818" y="1269"/>
                </a:lnTo>
                <a:lnTo>
                  <a:pt x="41440" y="0"/>
                </a:lnTo>
                <a:close/>
              </a:path>
              <a:path w="64135" h="81279">
                <a:moveTo>
                  <a:pt x="61644" y="11976"/>
                </a:moveTo>
                <a:lnTo>
                  <a:pt x="37934" y="11976"/>
                </a:lnTo>
                <a:lnTo>
                  <a:pt x="42164" y="12738"/>
                </a:lnTo>
                <a:lnTo>
                  <a:pt x="46329" y="15773"/>
                </a:lnTo>
                <a:lnTo>
                  <a:pt x="47371" y="19011"/>
                </a:lnTo>
                <a:lnTo>
                  <a:pt x="47371" y="23952"/>
                </a:lnTo>
                <a:lnTo>
                  <a:pt x="62001" y="23952"/>
                </a:lnTo>
                <a:lnTo>
                  <a:pt x="62001" y="12687"/>
                </a:lnTo>
                <a:lnTo>
                  <a:pt x="61644" y="1197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608846" y="6307213"/>
            <a:ext cx="15875" cy="80010"/>
          </a:xfrm>
          <a:custGeom>
            <a:avLst/>
            <a:gdLst/>
            <a:ahLst/>
            <a:cxnLst/>
            <a:rect l="l" t="t" r="r" b="b"/>
            <a:pathLst>
              <a:path w="15875" h="80010">
                <a:moveTo>
                  <a:pt x="15265" y="79476"/>
                </a:moveTo>
                <a:lnTo>
                  <a:pt x="0" y="79476"/>
                </a:lnTo>
                <a:lnTo>
                  <a:pt x="0" y="0"/>
                </a:lnTo>
                <a:lnTo>
                  <a:pt x="15265" y="0"/>
                </a:lnTo>
                <a:lnTo>
                  <a:pt x="15265" y="7947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637574" y="6307204"/>
            <a:ext cx="62230" cy="80010"/>
          </a:xfrm>
          <a:custGeom>
            <a:avLst/>
            <a:gdLst/>
            <a:ahLst/>
            <a:cxnLst/>
            <a:rect l="l" t="t" r="r" b="b"/>
            <a:pathLst>
              <a:path w="62230" h="80010">
                <a:moveTo>
                  <a:pt x="38569" y="12928"/>
                </a:moveTo>
                <a:lnTo>
                  <a:pt x="23317" y="12928"/>
                </a:lnTo>
                <a:lnTo>
                  <a:pt x="23317" y="79476"/>
                </a:lnTo>
                <a:lnTo>
                  <a:pt x="38569" y="79476"/>
                </a:lnTo>
                <a:lnTo>
                  <a:pt x="38569" y="12928"/>
                </a:lnTo>
                <a:close/>
              </a:path>
              <a:path w="62230" h="80010">
                <a:moveTo>
                  <a:pt x="61887" y="0"/>
                </a:moveTo>
                <a:lnTo>
                  <a:pt x="0" y="0"/>
                </a:lnTo>
                <a:lnTo>
                  <a:pt x="0" y="12928"/>
                </a:lnTo>
                <a:lnTo>
                  <a:pt x="61887" y="12928"/>
                </a:lnTo>
                <a:lnTo>
                  <a:pt x="61887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707297" y="6307203"/>
            <a:ext cx="73660" cy="80010"/>
          </a:xfrm>
          <a:custGeom>
            <a:avLst/>
            <a:gdLst/>
            <a:ahLst/>
            <a:cxnLst/>
            <a:rect l="l" t="t" r="r" b="b"/>
            <a:pathLst>
              <a:path w="73660" h="80010">
                <a:moveTo>
                  <a:pt x="17170" y="0"/>
                </a:moveTo>
                <a:lnTo>
                  <a:pt x="0" y="0"/>
                </a:lnTo>
                <a:lnTo>
                  <a:pt x="28397" y="48920"/>
                </a:lnTo>
                <a:lnTo>
                  <a:pt x="28397" y="79476"/>
                </a:lnTo>
                <a:lnTo>
                  <a:pt x="43662" y="79476"/>
                </a:lnTo>
                <a:lnTo>
                  <a:pt x="43662" y="48920"/>
                </a:lnTo>
                <a:lnTo>
                  <a:pt x="52634" y="34023"/>
                </a:lnTo>
                <a:lnTo>
                  <a:pt x="36360" y="34023"/>
                </a:lnTo>
                <a:lnTo>
                  <a:pt x="17170" y="0"/>
                </a:lnTo>
                <a:close/>
              </a:path>
              <a:path w="73660" h="80010">
                <a:moveTo>
                  <a:pt x="73126" y="0"/>
                </a:moveTo>
                <a:lnTo>
                  <a:pt x="55435" y="0"/>
                </a:lnTo>
                <a:lnTo>
                  <a:pt x="36360" y="34023"/>
                </a:lnTo>
                <a:lnTo>
                  <a:pt x="52634" y="34023"/>
                </a:lnTo>
                <a:lnTo>
                  <a:pt x="7312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19997" y="6191147"/>
            <a:ext cx="243243" cy="2103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950459" y="6659994"/>
            <a:ext cx="7242733" cy="198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685398" y="6659994"/>
            <a:ext cx="323545" cy="198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429798" y="6659994"/>
            <a:ext cx="323545" cy="198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005AA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93959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55" dirty="0"/>
              <a:t>Томский государственный </a:t>
            </a:r>
            <a:r>
              <a:rPr spc="-150" dirty="0"/>
              <a:t>университет </a:t>
            </a:r>
            <a:r>
              <a:rPr spc="-135" dirty="0"/>
              <a:t>систем </a:t>
            </a:r>
            <a:r>
              <a:rPr spc="-160" dirty="0"/>
              <a:t>управления </a:t>
            </a:r>
            <a:r>
              <a:rPr spc="-145" dirty="0"/>
              <a:t>и</a:t>
            </a:r>
            <a:r>
              <a:rPr spc="95" dirty="0"/>
              <a:t> </a:t>
            </a:r>
            <a:r>
              <a:rPr spc="-145" dirty="0"/>
              <a:t>радиоэлектроники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20" dirty="0"/>
              <a:t>‹#›</a:t>
            </a:fld>
            <a:endParaRPr spc="-2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4429798" y="6659994"/>
            <a:ext cx="7763394" cy="198005"/>
            <a:chOff x="4429798" y="6659994"/>
            <a:chExt cx="7763394" cy="198005"/>
          </a:xfrm>
        </p:grpSpPr>
        <p:sp>
          <p:nvSpPr>
            <p:cNvPr id="31" name="bk object 31"/>
            <p:cNvSpPr/>
            <p:nvPr/>
          </p:nvSpPr>
          <p:spPr>
            <a:xfrm>
              <a:off x="4950459" y="6659994"/>
              <a:ext cx="7242733" cy="198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2" name="bk object 32"/>
            <p:cNvSpPr/>
            <p:nvPr/>
          </p:nvSpPr>
          <p:spPr>
            <a:xfrm>
              <a:off x="4685398" y="6659994"/>
              <a:ext cx="323545" cy="1980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" name="bk object 33"/>
            <p:cNvSpPr/>
            <p:nvPr/>
          </p:nvSpPr>
          <p:spPr>
            <a:xfrm>
              <a:off x="4429798" y="6659994"/>
              <a:ext cx="323545" cy="1980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34" name="bk object 34"/>
          <p:cNvSpPr/>
          <p:nvPr/>
        </p:nvSpPr>
        <p:spPr>
          <a:xfrm>
            <a:off x="0" y="0"/>
            <a:ext cx="12193193" cy="1088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1005979"/>
            <a:ext cx="9534443" cy="77470"/>
            <a:chOff x="0" y="1005979"/>
            <a:chExt cx="9534443" cy="77470"/>
          </a:xfrm>
        </p:grpSpPr>
        <p:sp>
          <p:nvSpPr>
            <p:cNvPr id="35" name="bk object 35"/>
            <p:cNvSpPr/>
            <p:nvPr/>
          </p:nvSpPr>
          <p:spPr>
            <a:xfrm>
              <a:off x="0" y="100597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277" y="0"/>
                  </a:moveTo>
                  <a:lnTo>
                    <a:pt x="0" y="28277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6" name="bk object 36"/>
            <p:cNvSpPr/>
            <p:nvPr/>
          </p:nvSpPr>
          <p:spPr>
            <a:xfrm>
              <a:off x="0" y="100597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05" y="0"/>
                  </a:moveTo>
                  <a:lnTo>
                    <a:pt x="0" y="72905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7" name="bk object 37"/>
            <p:cNvSpPr/>
            <p:nvPr/>
          </p:nvSpPr>
          <p:spPr>
            <a:xfrm>
              <a:off x="4039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8" name="bk object 38"/>
            <p:cNvSpPr/>
            <p:nvPr/>
          </p:nvSpPr>
          <p:spPr>
            <a:xfrm>
              <a:off x="8502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" name="bk object 39"/>
            <p:cNvSpPr/>
            <p:nvPr/>
          </p:nvSpPr>
          <p:spPr>
            <a:xfrm>
              <a:off x="12964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0" name="bk object 40"/>
            <p:cNvSpPr/>
            <p:nvPr/>
          </p:nvSpPr>
          <p:spPr>
            <a:xfrm>
              <a:off x="17427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" name="bk object 41"/>
            <p:cNvSpPr/>
            <p:nvPr/>
          </p:nvSpPr>
          <p:spPr>
            <a:xfrm>
              <a:off x="21890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" name="bk object 42"/>
            <p:cNvSpPr/>
            <p:nvPr/>
          </p:nvSpPr>
          <p:spPr>
            <a:xfrm>
              <a:off x="26353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" name="bk object 43"/>
            <p:cNvSpPr/>
            <p:nvPr/>
          </p:nvSpPr>
          <p:spPr>
            <a:xfrm>
              <a:off x="30816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4" name="bk object 44"/>
            <p:cNvSpPr/>
            <p:nvPr/>
          </p:nvSpPr>
          <p:spPr>
            <a:xfrm>
              <a:off x="35278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" name="bk object 45"/>
            <p:cNvSpPr/>
            <p:nvPr/>
          </p:nvSpPr>
          <p:spPr>
            <a:xfrm>
              <a:off x="39741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" name="bk object 46"/>
            <p:cNvSpPr/>
            <p:nvPr/>
          </p:nvSpPr>
          <p:spPr>
            <a:xfrm>
              <a:off x="44204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" name="bk object 47"/>
            <p:cNvSpPr/>
            <p:nvPr/>
          </p:nvSpPr>
          <p:spPr>
            <a:xfrm>
              <a:off x="48667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8" name="bk object 48"/>
            <p:cNvSpPr/>
            <p:nvPr/>
          </p:nvSpPr>
          <p:spPr>
            <a:xfrm>
              <a:off x="53129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" name="bk object 49"/>
            <p:cNvSpPr/>
            <p:nvPr/>
          </p:nvSpPr>
          <p:spPr>
            <a:xfrm>
              <a:off x="57592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0" name="bk object 50"/>
            <p:cNvSpPr/>
            <p:nvPr/>
          </p:nvSpPr>
          <p:spPr>
            <a:xfrm>
              <a:off x="62055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" name="bk object 51"/>
            <p:cNvSpPr/>
            <p:nvPr/>
          </p:nvSpPr>
          <p:spPr>
            <a:xfrm>
              <a:off x="66518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2" name="bk object 52"/>
            <p:cNvSpPr/>
            <p:nvPr/>
          </p:nvSpPr>
          <p:spPr>
            <a:xfrm>
              <a:off x="70981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3" name="bk object 53"/>
            <p:cNvSpPr/>
            <p:nvPr/>
          </p:nvSpPr>
          <p:spPr>
            <a:xfrm>
              <a:off x="75445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4" name="bk object 54"/>
            <p:cNvSpPr/>
            <p:nvPr/>
          </p:nvSpPr>
          <p:spPr>
            <a:xfrm>
              <a:off x="79907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5" name="bk object 55"/>
            <p:cNvSpPr/>
            <p:nvPr/>
          </p:nvSpPr>
          <p:spPr>
            <a:xfrm>
              <a:off x="84370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6" name="bk object 56"/>
            <p:cNvSpPr/>
            <p:nvPr/>
          </p:nvSpPr>
          <p:spPr>
            <a:xfrm>
              <a:off x="88833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7" name="bk object 57"/>
            <p:cNvSpPr/>
            <p:nvPr/>
          </p:nvSpPr>
          <p:spPr>
            <a:xfrm>
              <a:off x="93296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" name="bk object 58"/>
            <p:cNvSpPr/>
            <p:nvPr/>
          </p:nvSpPr>
          <p:spPr>
            <a:xfrm>
              <a:off x="97759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" name="bk object 59"/>
            <p:cNvSpPr/>
            <p:nvPr/>
          </p:nvSpPr>
          <p:spPr>
            <a:xfrm>
              <a:off x="102221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" name="bk object 60"/>
            <p:cNvSpPr/>
            <p:nvPr/>
          </p:nvSpPr>
          <p:spPr>
            <a:xfrm>
              <a:off x="106684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" name="bk object 61"/>
            <p:cNvSpPr/>
            <p:nvPr/>
          </p:nvSpPr>
          <p:spPr>
            <a:xfrm>
              <a:off x="111147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" name="bk object 62"/>
            <p:cNvSpPr/>
            <p:nvPr/>
          </p:nvSpPr>
          <p:spPr>
            <a:xfrm>
              <a:off x="115610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" name="bk object 63"/>
            <p:cNvSpPr/>
            <p:nvPr/>
          </p:nvSpPr>
          <p:spPr>
            <a:xfrm>
              <a:off x="120072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" name="bk object 64"/>
            <p:cNvSpPr/>
            <p:nvPr/>
          </p:nvSpPr>
          <p:spPr>
            <a:xfrm>
              <a:off x="124535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" name="bk object 65"/>
            <p:cNvSpPr/>
            <p:nvPr/>
          </p:nvSpPr>
          <p:spPr>
            <a:xfrm>
              <a:off x="128998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" name="bk object 66"/>
            <p:cNvSpPr/>
            <p:nvPr/>
          </p:nvSpPr>
          <p:spPr>
            <a:xfrm>
              <a:off x="133461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" name="bk object 67"/>
            <p:cNvSpPr/>
            <p:nvPr/>
          </p:nvSpPr>
          <p:spPr>
            <a:xfrm>
              <a:off x="137924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" name="bk object 68"/>
            <p:cNvSpPr/>
            <p:nvPr/>
          </p:nvSpPr>
          <p:spPr>
            <a:xfrm>
              <a:off x="142386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9" name="bk object 69"/>
            <p:cNvSpPr/>
            <p:nvPr/>
          </p:nvSpPr>
          <p:spPr>
            <a:xfrm>
              <a:off x="146849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" name="bk object 70"/>
            <p:cNvSpPr/>
            <p:nvPr/>
          </p:nvSpPr>
          <p:spPr>
            <a:xfrm>
              <a:off x="151312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" name="bk object 71"/>
            <p:cNvSpPr/>
            <p:nvPr/>
          </p:nvSpPr>
          <p:spPr>
            <a:xfrm>
              <a:off x="155775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" name="bk object 72"/>
            <p:cNvSpPr/>
            <p:nvPr/>
          </p:nvSpPr>
          <p:spPr>
            <a:xfrm>
              <a:off x="160237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" name="bk object 73"/>
            <p:cNvSpPr/>
            <p:nvPr/>
          </p:nvSpPr>
          <p:spPr>
            <a:xfrm>
              <a:off x="164700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" name="bk object 74"/>
            <p:cNvSpPr/>
            <p:nvPr/>
          </p:nvSpPr>
          <p:spPr>
            <a:xfrm>
              <a:off x="169163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" name="bk object 75"/>
            <p:cNvSpPr/>
            <p:nvPr/>
          </p:nvSpPr>
          <p:spPr>
            <a:xfrm>
              <a:off x="173627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" name="bk object 76"/>
            <p:cNvSpPr/>
            <p:nvPr/>
          </p:nvSpPr>
          <p:spPr>
            <a:xfrm>
              <a:off x="178090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" name="bk object 77"/>
            <p:cNvSpPr/>
            <p:nvPr/>
          </p:nvSpPr>
          <p:spPr>
            <a:xfrm>
              <a:off x="182553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" name="bk object 78"/>
            <p:cNvSpPr/>
            <p:nvPr/>
          </p:nvSpPr>
          <p:spPr>
            <a:xfrm>
              <a:off x="187015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" name="bk object 79"/>
            <p:cNvSpPr/>
            <p:nvPr/>
          </p:nvSpPr>
          <p:spPr>
            <a:xfrm>
              <a:off x="191478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" name="bk object 80"/>
            <p:cNvSpPr/>
            <p:nvPr/>
          </p:nvSpPr>
          <p:spPr>
            <a:xfrm>
              <a:off x="195941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" name="bk object 81"/>
            <p:cNvSpPr/>
            <p:nvPr/>
          </p:nvSpPr>
          <p:spPr>
            <a:xfrm>
              <a:off x="200404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" name="bk object 82"/>
            <p:cNvSpPr/>
            <p:nvPr/>
          </p:nvSpPr>
          <p:spPr>
            <a:xfrm>
              <a:off x="204867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" name="bk object 83"/>
            <p:cNvSpPr/>
            <p:nvPr/>
          </p:nvSpPr>
          <p:spPr>
            <a:xfrm>
              <a:off x="209329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" name="bk object 84"/>
            <p:cNvSpPr/>
            <p:nvPr/>
          </p:nvSpPr>
          <p:spPr>
            <a:xfrm>
              <a:off x="213792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" name="bk object 85"/>
            <p:cNvSpPr/>
            <p:nvPr/>
          </p:nvSpPr>
          <p:spPr>
            <a:xfrm>
              <a:off x="218255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" name="bk object 86"/>
            <p:cNvSpPr/>
            <p:nvPr/>
          </p:nvSpPr>
          <p:spPr>
            <a:xfrm>
              <a:off x="222718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" name="bk object 87"/>
            <p:cNvSpPr/>
            <p:nvPr/>
          </p:nvSpPr>
          <p:spPr>
            <a:xfrm>
              <a:off x="227180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8" name="bk object 88"/>
            <p:cNvSpPr/>
            <p:nvPr/>
          </p:nvSpPr>
          <p:spPr>
            <a:xfrm>
              <a:off x="231643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9" name="bk object 89"/>
            <p:cNvSpPr/>
            <p:nvPr/>
          </p:nvSpPr>
          <p:spPr>
            <a:xfrm>
              <a:off x="236106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" name="bk object 90"/>
            <p:cNvSpPr/>
            <p:nvPr/>
          </p:nvSpPr>
          <p:spPr>
            <a:xfrm>
              <a:off x="240569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" name="bk object 91"/>
            <p:cNvSpPr/>
            <p:nvPr/>
          </p:nvSpPr>
          <p:spPr>
            <a:xfrm>
              <a:off x="245032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" name="bk object 92"/>
            <p:cNvSpPr/>
            <p:nvPr/>
          </p:nvSpPr>
          <p:spPr>
            <a:xfrm>
              <a:off x="249494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" name="bk object 93"/>
            <p:cNvSpPr/>
            <p:nvPr/>
          </p:nvSpPr>
          <p:spPr>
            <a:xfrm>
              <a:off x="253957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" name="bk object 94"/>
            <p:cNvSpPr/>
            <p:nvPr/>
          </p:nvSpPr>
          <p:spPr>
            <a:xfrm>
              <a:off x="258420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" name="bk object 95"/>
            <p:cNvSpPr/>
            <p:nvPr/>
          </p:nvSpPr>
          <p:spPr>
            <a:xfrm>
              <a:off x="262883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" name="bk object 96"/>
            <p:cNvSpPr/>
            <p:nvPr/>
          </p:nvSpPr>
          <p:spPr>
            <a:xfrm>
              <a:off x="267345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" name="bk object 97"/>
            <p:cNvSpPr/>
            <p:nvPr/>
          </p:nvSpPr>
          <p:spPr>
            <a:xfrm>
              <a:off x="271808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" name="bk object 98"/>
            <p:cNvSpPr/>
            <p:nvPr/>
          </p:nvSpPr>
          <p:spPr>
            <a:xfrm>
              <a:off x="276272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" name="bk object 99"/>
            <p:cNvSpPr/>
            <p:nvPr/>
          </p:nvSpPr>
          <p:spPr>
            <a:xfrm>
              <a:off x="280735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" name="bk object 100"/>
            <p:cNvSpPr/>
            <p:nvPr/>
          </p:nvSpPr>
          <p:spPr>
            <a:xfrm>
              <a:off x="285198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" name="bk object 101"/>
            <p:cNvSpPr/>
            <p:nvPr/>
          </p:nvSpPr>
          <p:spPr>
            <a:xfrm>
              <a:off x="289661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" name="bk object 102"/>
            <p:cNvSpPr/>
            <p:nvPr/>
          </p:nvSpPr>
          <p:spPr>
            <a:xfrm>
              <a:off x="294123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" name="bk object 103"/>
            <p:cNvSpPr/>
            <p:nvPr/>
          </p:nvSpPr>
          <p:spPr>
            <a:xfrm>
              <a:off x="298586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" name="bk object 104"/>
            <p:cNvSpPr/>
            <p:nvPr/>
          </p:nvSpPr>
          <p:spPr>
            <a:xfrm>
              <a:off x="303049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5" name="bk object 105"/>
            <p:cNvSpPr/>
            <p:nvPr/>
          </p:nvSpPr>
          <p:spPr>
            <a:xfrm>
              <a:off x="307512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6" name="bk object 106"/>
            <p:cNvSpPr/>
            <p:nvPr/>
          </p:nvSpPr>
          <p:spPr>
            <a:xfrm>
              <a:off x="311974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7" name="bk object 107"/>
            <p:cNvSpPr/>
            <p:nvPr/>
          </p:nvSpPr>
          <p:spPr>
            <a:xfrm>
              <a:off x="316437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69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8" name="bk object 108"/>
            <p:cNvSpPr/>
            <p:nvPr/>
          </p:nvSpPr>
          <p:spPr>
            <a:xfrm>
              <a:off x="320900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9" name="bk object 109"/>
            <p:cNvSpPr/>
            <p:nvPr/>
          </p:nvSpPr>
          <p:spPr>
            <a:xfrm>
              <a:off x="325363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0" name="bk object 110"/>
            <p:cNvSpPr/>
            <p:nvPr/>
          </p:nvSpPr>
          <p:spPr>
            <a:xfrm>
              <a:off x="329826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1" name="bk object 111"/>
            <p:cNvSpPr/>
            <p:nvPr/>
          </p:nvSpPr>
          <p:spPr>
            <a:xfrm>
              <a:off x="334288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2" name="bk object 112"/>
            <p:cNvSpPr/>
            <p:nvPr/>
          </p:nvSpPr>
          <p:spPr>
            <a:xfrm>
              <a:off x="338751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3" name="bk object 113"/>
            <p:cNvSpPr/>
            <p:nvPr/>
          </p:nvSpPr>
          <p:spPr>
            <a:xfrm>
              <a:off x="343214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4" name="bk object 114"/>
            <p:cNvSpPr/>
            <p:nvPr/>
          </p:nvSpPr>
          <p:spPr>
            <a:xfrm>
              <a:off x="347677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5" name="bk object 115"/>
            <p:cNvSpPr/>
            <p:nvPr/>
          </p:nvSpPr>
          <p:spPr>
            <a:xfrm>
              <a:off x="352140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6" name="bk object 116"/>
            <p:cNvSpPr/>
            <p:nvPr/>
          </p:nvSpPr>
          <p:spPr>
            <a:xfrm>
              <a:off x="356602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7" name="bk object 117"/>
            <p:cNvSpPr/>
            <p:nvPr/>
          </p:nvSpPr>
          <p:spPr>
            <a:xfrm>
              <a:off x="361065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8" name="bk object 118"/>
            <p:cNvSpPr/>
            <p:nvPr/>
          </p:nvSpPr>
          <p:spPr>
            <a:xfrm>
              <a:off x="365528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9" name="bk object 119"/>
            <p:cNvSpPr/>
            <p:nvPr/>
          </p:nvSpPr>
          <p:spPr>
            <a:xfrm>
              <a:off x="369991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0" name="bk object 120"/>
            <p:cNvSpPr/>
            <p:nvPr/>
          </p:nvSpPr>
          <p:spPr>
            <a:xfrm>
              <a:off x="374455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1" name="bk object 121"/>
            <p:cNvSpPr/>
            <p:nvPr/>
          </p:nvSpPr>
          <p:spPr>
            <a:xfrm>
              <a:off x="378917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2" name="bk object 122"/>
            <p:cNvSpPr/>
            <p:nvPr/>
          </p:nvSpPr>
          <p:spPr>
            <a:xfrm>
              <a:off x="383380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3" name="bk object 123"/>
            <p:cNvSpPr/>
            <p:nvPr/>
          </p:nvSpPr>
          <p:spPr>
            <a:xfrm>
              <a:off x="387843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4" name="bk object 124"/>
            <p:cNvSpPr/>
            <p:nvPr/>
          </p:nvSpPr>
          <p:spPr>
            <a:xfrm>
              <a:off x="392306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5" name="bk object 125"/>
            <p:cNvSpPr/>
            <p:nvPr/>
          </p:nvSpPr>
          <p:spPr>
            <a:xfrm>
              <a:off x="396769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6" name="bk object 126"/>
            <p:cNvSpPr/>
            <p:nvPr/>
          </p:nvSpPr>
          <p:spPr>
            <a:xfrm>
              <a:off x="401231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7" name="bk object 127"/>
            <p:cNvSpPr/>
            <p:nvPr/>
          </p:nvSpPr>
          <p:spPr>
            <a:xfrm>
              <a:off x="405694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8" name="bk object 128"/>
            <p:cNvSpPr/>
            <p:nvPr/>
          </p:nvSpPr>
          <p:spPr>
            <a:xfrm>
              <a:off x="410157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9" name="bk object 129"/>
            <p:cNvSpPr/>
            <p:nvPr/>
          </p:nvSpPr>
          <p:spPr>
            <a:xfrm>
              <a:off x="414620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0" name="bk object 130"/>
            <p:cNvSpPr/>
            <p:nvPr/>
          </p:nvSpPr>
          <p:spPr>
            <a:xfrm>
              <a:off x="419082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1" name="bk object 131"/>
            <p:cNvSpPr/>
            <p:nvPr/>
          </p:nvSpPr>
          <p:spPr>
            <a:xfrm>
              <a:off x="423545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2" name="bk object 132"/>
            <p:cNvSpPr/>
            <p:nvPr/>
          </p:nvSpPr>
          <p:spPr>
            <a:xfrm>
              <a:off x="428008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3" name="bk object 133"/>
            <p:cNvSpPr/>
            <p:nvPr/>
          </p:nvSpPr>
          <p:spPr>
            <a:xfrm>
              <a:off x="432471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4" name="bk object 134"/>
            <p:cNvSpPr/>
            <p:nvPr/>
          </p:nvSpPr>
          <p:spPr>
            <a:xfrm>
              <a:off x="436934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5" name="bk object 135"/>
            <p:cNvSpPr/>
            <p:nvPr/>
          </p:nvSpPr>
          <p:spPr>
            <a:xfrm>
              <a:off x="441396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6" name="bk object 136"/>
            <p:cNvSpPr/>
            <p:nvPr/>
          </p:nvSpPr>
          <p:spPr>
            <a:xfrm>
              <a:off x="445859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7" name="bk object 137"/>
            <p:cNvSpPr/>
            <p:nvPr/>
          </p:nvSpPr>
          <p:spPr>
            <a:xfrm>
              <a:off x="450322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8" name="bk object 138"/>
            <p:cNvSpPr/>
            <p:nvPr/>
          </p:nvSpPr>
          <p:spPr>
            <a:xfrm>
              <a:off x="454785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9" name="bk object 139"/>
            <p:cNvSpPr/>
            <p:nvPr/>
          </p:nvSpPr>
          <p:spPr>
            <a:xfrm>
              <a:off x="459248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0" name="bk object 140"/>
            <p:cNvSpPr/>
            <p:nvPr/>
          </p:nvSpPr>
          <p:spPr>
            <a:xfrm>
              <a:off x="463710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1" name="bk object 141"/>
            <p:cNvSpPr/>
            <p:nvPr/>
          </p:nvSpPr>
          <p:spPr>
            <a:xfrm>
              <a:off x="468173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2" name="bk object 142"/>
            <p:cNvSpPr/>
            <p:nvPr/>
          </p:nvSpPr>
          <p:spPr>
            <a:xfrm>
              <a:off x="472637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3" name="bk object 143"/>
            <p:cNvSpPr/>
            <p:nvPr/>
          </p:nvSpPr>
          <p:spPr>
            <a:xfrm>
              <a:off x="477100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4" name="bk object 144"/>
            <p:cNvSpPr/>
            <p:nvPr/>
          </p:nvSpPr>
          <p:spPr>
            <a:xfrm>
              <a:off x="481563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5" name="bk object 145"/>
            <p:cNvSpPr/>
            <p:nvPr/>
          </p:nvSpPr>
          <p:spPr>
            <a:xfrm>
              <a:off x="486025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6" name="bk object 146"/>
            <p:cNvSpPr/>
            <p:nvPr/>
          </p:nvSpPr>
          <p:spPr>
            <a:xfrm>
              <a:off x="490488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7" name="bk object 147"/>
            <p:cNvSpPr/>
            <p:nvPr/>
          </p:nvSpPr>
          <p:spPr>
            <a:xfrm>
              <a:off x="494951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8" name="bk object 148"/>
            <p:cNvSpPr/>
            <p:nvPr/>
          </p:nvSpPr>
          <p:spPr>
            <a:xfrm>
              <a:off x="499414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9" name="bk object 149"/>
            <p:cNvSpPr/>
            <p:nvPr/>
          </p:nvSpPr>
          <p:spPr>
            <a:xfrm>
              <a:off x="503877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0" name="bk object 150"/>
            <p:cNvSpPr/>
            <p:nvPr/>
          </p:nvSpPr>
          <p:spPr>
            <a:xfrm>
              <a:off x="508339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1" name="bk object 151"/>
            <p:cNvSpPr/>
            <p:nvPr/>
          </p:nvSpPr>
          <p:spPr>
            <a:xfrm>
              <a:off x="512802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2" name="bk object 152"/>
            <p:cNvSpPr/>
            <p:nvPr/>
          </p:nvSpPr>
          <p:spPr>
            <a:xfrm>
              <a:off x="517265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3" name="bk object 153"/>
            <p:cNvSpPr/>
            <p:nvPr/>
          </p:nvSpPr>
          <p:spPr>
            <a:xfrm>
              <a:off x="521728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4" name="bk object 154"/>
            <p:cNvSpPr/>
            <p:nvPr/>
          </p:nvSpPr>
          <p:spPr>
            <a:xfrm>
              <a:off x="526190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5" name="bk object 155"/>
            <p:cNvSpPr/>
            <p:nvPr/>
          </p:nvSpPr>
          <p:spPr>
            <a:xfrm>
              <a:off x="530653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6" name="bk object 156"/>
            <p:cNvSpPr/>
            <p:nvPr/>
          </p:nvSpPr>
          <p:spPr>
            <a:xfrm>
              <a:off x="535116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7" name="bk object 157"/>
            <p:cNvSpPr/>
            <p:nvPr/>
          </p:nvSpPr>
          <p:spPr>
            <a:xfrm>
              <a:off x="539579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8" name="bk object 158"/>
            <p:cNvSpPr/>
            <p:nvPr/>
          </p:nvSpPr>
          <p:spPr>
            <a:xfrm>
              <a:off x="544042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9" name="bk object 159"/>
            <p:cNvSpPr/>
            <p:nvPr/>
          </p:nvSpPr>
          <p:spPr>
            <a:xfrm>
              <a:off x="548504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0" name="bk object 160"/>
            <p:cNvSpPr/>
            <p:nvPr/>
          </p:nvSpPr>
          <p:spPr>
            <a:xfrm>
              <a:off x="552967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1" name="bk object 161"/>
            <p:cNvSpPr/>
            <p:nvPr/>
          </p:nvSpPr>
          <p:spPr>
            <a:xfrm>
              <a:off x="557430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2" name="bk object 162"/>
            <p:cNvSpPr/>
            <p:nvPr/>
          </p:nvSpPr>
          <p:spPr>
            <a:xfrm>
              <a:off x="561893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3" name="bk object 163"/>
            <p:cNvSpPr/>
            <p:nvPr/>
          </p:nvSpPr>
          <p:spPr>
            <a:xfrm>
              <a:off x="566355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4" name="bk object 164"/>
            <p:cNvSpPr/>
            <p:nvPr/>
          </p:nvSpPr>
          <p:spPr>
            <a:xfrm>
              <a:off x="570820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5" name="bk object 165"/>
            <p:cNvSpPr/>
            <p:nvPr/>
          </p:nvSpPr>
          <p:spPr>
            <a:xfrm>
              <a:off x="575282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6" name="bk object 166"/>
            <p:cNvSpPr/>
            <p:nvPr/>
          </p:nvSpPr>
          <p:spPr>
            <a:xfrm>
              <a:off x="579745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7" name="bk object 167"/>
            <p:cNvSpPr/>
            <p:nvPr/>
          </p:nvSpPr>
          <p:spPr>
            <a:xfrm>
              <a:off x="584208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8" name="bk object 168"/>
            <p:cNvSpPr/>
            <p:nvPr/>
          </p:nvSpPr>
          <p:spPr>
            <a:xfrm>
              <a:off x="588671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9" name="bk object 169"/>
            <p:cNvSpPr/>
            <p:nvPr/>
          </p:nvSpPr>
          <p:spPr>
            <a:xfrm>
              <a:off x="593133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0" name="bk object 170"/>
            <p:cNvSpPr/>
            <p:nvPr/>
          </p:nvSpPr>
          <p:spPr>
            <a:xfrm>
              <a:off x="597596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1" name="bk object 171"/>
            <p:cNvSpPr/>
            <p:nvPr/>
          </p:nvSpPr>
          <p:spPr>
            <a:xfrm>
              <a:off x="602059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2" name="bk object 172"/>
            <p:cNvSpPr/>
            <p:nvPr/>
          </p:nvSpPr>
          <p:spPr>
            <a:xfrm>
              <a:off x="606522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3" name="bk object 173"/>
            <p:cNvSpPr/>
            <p:nvPr/>
          </p:nvSpPr>
          <p:spPr>
            <a:xfrm>
              <a:off x="610985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4" name="bk object 174"/>
            <p:cNvSpPr/>
            <p:nvPr/>
          </p:nvSpPr>
          <p:spPr>
            <a:xfrm>
              <a:off x="615447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5" name="bk object 175"/>
            <p:cNvSpPr/>
            <p:nvPr/>
          </p:nvSpPr>
          <p:spPr>
            <a:xfrm>
              <a:off x="619910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6" name="bk object 176"/>
            <p:cNvSpPr/>
            <p:nvPr/>
          </p:nvSpPr>
          <p:spPr>
            <a:xfrm>
              <a:off x="624373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7" name="bk object 177"/>
            <p:cNvSpPr/>
            <p:nvPr/>
          </p:nvSpPr>
          <p:spPr>
            <a:xfrm>
              <a:off x="628836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8" name="bk object 178"/>
            <p:cNvSpPr/>
            <p:nvPr/>
          </p:nvSpPr>
          <p:spPr>
            <a:xfrm>
              <a:off x="633298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9" name="bk object 179"/>
            <p:cNvSpPr/>
            <p:nvPr/>
          </p:nvSpPr>
          <p:spPr>
            <a:xfrm>
              <a:off x="637761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0" name="bk object 180"/>
            <p:cNvSpPr/>
            <p:nvPr/>
          </p:nvSpPr>
          <p:spPr>
            <a:xfrm>
              <a:off x="642224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1" name="bk object 181"/>
            <p:cNvSpPr/>
            <p:nvPr/>
          </p:nvSpPr>
          <p:spPr>
            <a:xfrm>
              <a:off x="646687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2" name="bk object 182"/>
            <p:cNvSpPr/>
            <p:nvPr/>
          </p:nvSpPr>
          <p:spPr>
            <a:xfrm>
              <a:off x="651150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3" name="bk object 183"/>
            <p:cNvSpPr/>
            <p:nvPr/>
          </p:nvSpPr>
          <p:spPr>
            <a:xfrm>
              <a:off x="655612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4" name="bk object 184"/>
            <p:cNvSpPr/>
            <p:nvPr/>
          </p:nvSpPr>
          <p:spPr>
            <a:xfrm>
              <a:off x="660075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5" name="bk object 185"/>
            <p:cNvSpPr/>
            <p:nvPr/>
          </p:nvSpPr>
          <p:spPr>
            <a:xfrm>
              <a:off x="664538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6" name="bk object 186"/>
            <p:cNvSpPr/>
            <p:nvPr/>
          </p:nvSpPr>
          <p:spPr>
            <a:xfrm>
              <a:off x="669002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7" name="bk object 187"/>
            <p:cNvSpPr/>
            <p:nvPr/>
          </p:nvSpPr>
          <p:spPr>
            <a:xfrm>
              <a:off x="673465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8" name="bk object 188"/>
            <p:cNvSpPr/>
            <p:nvPr/>
          </p:nvSpPr>
          <p:spPr>
            <a:xfrm>
              <a:off x="677927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9" name="bk object 189"/>
            <p:cNvSpPr/>
            <p:nvPr/>
          </p:nvSpPr>
          <p:spPr>
            <a:xfrm>
              <a:off x="682390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0" name="bk object 190"/>
            <p:cNvSpPr/>
            <p:nvPr/>
          </p:nvSpPr>
          <p:spPr>
            <a:xfrm>
              <a:off x="686853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1" name="bk object 191"/>
            <p:cNvSpPr/>
            <p:nvPr/>
          </p:nvSpPr>
          <p:spPr>
            <a:xfrm>
              <a:off x="691316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2" name="bk object 192"/>
            <p:cNvSpPr/>
            <p:nvPr/>
          </p:nvSpPr>
          <p:spPr>
            <a:xfrm>
              <a:off x="695779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3" name="bk object 193"/>
            <p:cNvSpPr/>
            <p:nvPr/>
          </p:nvSpPr>
          <p:spPr>
            <a:xfrm>
              <a:off x="700241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4" name="bk object 194"/>
            <p:cNvSpPr/>
            <p:nvPr/>
          </p:nvSpPr>
          <p:spPr>
            <a:xfrm>
              <a:off x="704704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5" name="bk object 195"/>
            <p:cNvSpPr/>
            <p:nvPr/>
          </p:nvSpPr>
          <p:spPr>
            <a:xfrm>
              <a:off x="709167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6" name="bk object 196"/>
            <p:cNvSpPr/>
            <p:nvPr/>
          </p:nvSpPr>
          <p:spPr>
            <a:xfrm>
              <a:off x="713630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7" name="bk object 197"/>
            <p:cNvSpPr/>
            <p:nvPr/>
          </p:nvSpPr>
          <p:spPr>
            <a:xfrm>
              <a:off x="718093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8" name="bk object 198"/>
            <p:cNvSpPr/>
            <p:nvPr/>
          </p:nvSpPr>
          <p:spPr>
            <a:xfrm>
              <a:off x="722555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9" name="bk object 199"/>
            <p:cNvSpPr/>
            <p:nvPr/>
          </p:nvSpPr>
          <p:spPr>
            <a:xfrm>
              <a:off x="727018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0" name="bk object 200"/>
            <p:cNvSpPr/>
            <p:nvPr/>
          </p:nvSpPr>
          <p:spPr>
            <a:xfrm>
              <a:off x="731481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1" name="bk object 201"/>
            <p:cNvSpPr/>
            <p:nvPr/>
          </p:nvSpPr>
          <p:spPr>
            <a:xfrm>
              <a:off x="735944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2" name="bk object 202"/>
            <p:cNvSpPr/>
            <p:nvPr/>
          </p:nvSpPr>
          <p:spPr>
            <a:xfrm>
              <a:off x="740406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3" name="bk object 203"/>
            <p:cNvSpPr/>
            <p:nvPr/>
          </p:nvSpPr>
          <p:spPr>
            <a:xfrm>
              <a:off x="744869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4" name="bk object 204"/>
            <p:cNvSpPr/>
            <p:nvPr/>
          </p:nvSpPr>
          <p:spPr>
            <a:xfrm>
              <a:off x="749332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5" name="bk object 205"/>
            <p:cNvSpPr/>
            <p:nvPr/>
          </p:nvSpPr>
          <p:spPr>
            <a:xfrm>
              <a:off x="753795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6" name="bk object 206"/>
            <p:cNvSpPr/>
            <p:nvPr/>
          </p:nvSpPr>
          <p:spPr>
            <a:xfrm>
              <a:off x="758258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7" name="bk object 207"/>
            <p:cNvSpPr/>
            <p:nvPr/>
          </p:nvSpPr>
          <p:spPr>
            <a:xfrm>
              <a:off x="762720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8" name="bk object 208"/>
            <p:cNvSpPr/>
            <p:nvPr/>
          </p:nvSpPr>
          <p:spPr>
            <a:xfrm>
              <a:off x="767183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9" name="bk object 209"/>
            <p:cNvSpPr/>
            <p:nvPr/>
          </p:nvSpPr>
          <p:spPr>
            <a:xfrm>
              <a:off x="771647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0" name="bk object 210"/>
            <p:cNvSpPr/>
            <p:nvPr/>
          </p:nvSpPr>
          <p:spPr>
            <a:xfrm>
              <a:off x="776110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1" name="bk object 211"/>
            <p:cNvSpPr/>
            <p:nvPr/>
          </p:nvSpPr>
          <p:spPr>
            <a:xfrm>
              <a:off x="780573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2" name="bk object 212"/>
            <p:cNvSpPr/>
            <p:nvPr/>
          </p:nvSpPr>
          <p:spPr>
            <a:xfrm>
              <a:off x="785036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3" name="bk object 213"/>
            <p:cNvSpPr/>
            <p:nvPr/>
          </p:nvSpPr>
          <p:spPr>
            <a:xfrm>
              <a:off x="7894987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4" name="bk object 214"/>
            <p:cNvSpPr/>
            <p:nvPr/>
          </p:nvSpPr>
          <p:spPr>
            <a:xfrm>
              <a:off x="793961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5" name="bk object 215"/>
            <p:cNvSpPr/>
            <p:nvPr/>
          </p:nvSpPr>
          <p:spPr>
            <a:xfrm>
              <a:off x="798424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6" name="bk object 216"/>
            <p:cNvSpPr/>
            <p:nvPr/>
          </p:nvSpPr>
          <p:spPr>
            <a:xfrm>
              <a:off x="802887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7" name="bk object 217"/>
            <p:cNvSpPr/>
            <p:nvPr/>
          </p:nvSpPr>
          <p:spPr>
            <a:xfrm>
              <a:off x="807349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8" name="bk object 218"/>
            <p:cNvSpPr/>
            <p:nvPr/>
          </p:nvSpPr>
          <p:spPr>
            <a:xfrm>
              <a:off x="811812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9" name="bk object 219"/>
            <p:cNvSpPr/>
            <p:nvPr/>
          </p:nvSpPr>
          <p:spPr>
            <a:xfrm>
              <a:off x="816275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0" name="bk object 220"/>
            <p:cNvSpPr/>
            <p:nvPr/>
          </p:nvSpPr>
          <p:spPr>
            <a:xfrm>
              <a:off x="820738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1" name="bk object 221"/>
            <p:cNvSpPr/>
            <p:nvPr/>
          </p:nvSpPr>
          <p:spPr>
            <a:xfrm>
              <a:off x="825201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2" name="bk object 222"/>
            <p:cNvSpPr/>
            <p:nvPr/>
          </p:nvSpPr>
          <p:spPr>
            <a:xfrm>
              <a:off x="829663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3" name="bk object 223"/>
            <p:cNvSpPr/>
            <p:nvPr/>
          </p:nvSpPr>
          <p:spPr>
            <a:xfrm>
              <a:off x="834126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4" name="bk object 224"/>
            <p:cNvSpPr/>
            <p:nvPr/>
          </p:nvSpPr>
          <p:spPr>
            <a:xfrm>
              <a:off x="838589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5" name="bk object 225"/>
            <p:cNvSpPr/>
            <p:nvPr/>
          </p:nvSpPr>
          <p:spPr>
            <a:xfrm>
              <a:off x="843052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6" name="bk object 226"/>
            <p:cNvSpPr/>
            <p:nvPr/>
          </p:nvSpPr>
          <p:spPr>
            <a:xfrm>
              <a:off x="847514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7" name="bk object 227"/>
            <p:cNvSpPr/>
            <p:nvPr/>
          </p:nvSpPr>
          <p:spPr>
            <a:xfrm>
              <a:off x="851977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8" name="bk object 228"/>
            <p:cNvSpPr/>
            <p:nvPr/>
          </p:nvSpPr>
          <p:spPr>
            <a:xfrm>
              <a:off x="856440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9" name="bk object 229"/>
            <p:cNvSpPr/>
            <p:nvPr/>
          </p:nvSpPr>
          <p:spPr>
            <a:xfrm>
              <a:off x="860903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0" name="bk object 230"/>
            <p:cNvSpPr/>
            <p:nvPr/>
          </p:nvSpPr>
          <p:spPr>
            <a:xfrm>
              <a:off x="865367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1" name="bk object 231"/>
            <p:cNvSpPr/>
            <p:nvPr/>
          </p:nvSpPr>
          <p:spPr>
            <a:xfrm>
              <a:off x="869830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2" name="bk object 232"/>
            <p:cNvSpPr/>
            <p:nvPr/>
          </p:nvSpPr>
          <p:spPr>
            <a:xfrm>
              <a:off x="874292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3" name="bk object 233"/>
            <p:cNvSpPr/>
            <p:nvPr/>
          </p:nvSpPr>
          <p:spPr>
            <a:xfrm>
              <a:off x="878755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4" name="bk object 234"/>
            <p:cNvSpPr/>
            <p:nvPr/>
          </p:nvSpPr>
          <p:spPr>
            <a:xfrm>
              <a:off x="883218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5" name="bk object 235"/>
            <p:cNvSpPr/>
            <p:nvPr/>
          </p:nvSpPr>
          <p:spPr>
            <a:xfrm>
              <a:off x="887681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6" name="bk object 236"/>
            <p:cNvSpPr/>
            <p:nvPr/>
          </p:nvSpPr>
          <p:spPr>
            <a:xfrm>
              <a:off x="892143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7" name="bk object 237"/>
            <p:cNvSpPr/>
            <p:nvPr/>
          </p:nvSpPr>
          <p:spPr>
            <a:xfrm>
              <a:off x="896606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8" name="bk object 238"/>
            <p:cNvSpPr/>
            <p:nvPr/>
          </p:nvSpPr>
          <p:spPr>
            <a:xfrm>
              <a:off x="901069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9" name="bk object 239"/>
            <p:cNvSpPr/>
            <p:nvPr/>
          </p:nvSpPr>
          <p:spPr>
            <a:xfrm>
              <a:off x="905532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0" name="bk object 240"/>
            <p:cNvSpPr/>
            <p:nvPr/>
          </p:nvSpPr>
          <p:spPr>
            <a:xfrm>
              <a:off x="9099951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1" name="bk object 241"/>
            <p:cNvSpPr/>
            <p:nvPr/>
          </p:nvSpPr>
          <p:spPr>
            <a:xfrm>
              <a:off x="9144579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2" name="bk object 242"/>
            <p:cNvSpPr/>
            <p:nvPr/>
          </p:nvSpPr>
          <p:spPr>
            <a:xfrm>
              <a:off x="9189206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3" name="bk object 243"/>
            <p:cNvSpPr/>
            <p:nvPr/>
          </p:nvSpPr>
          <p:spPr>
            <a:xfrm>
              <a:off x="9233834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39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4" name="bk object 244"/>
            <p:cNvSpPr/>
            <p:nvPr/>
          </p:nvSpPr>
          <p:spPr>
            <a:xfrm>
              <a:off x="9278462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5" name="bk object 245"/>
            <p:cNvSpPr/>
            <p:nvPr/>
          </p:nvSpPr>
          <p:spPr>
            <a:xfrm>
              <a:off x="9323090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6" name="bk object 246"/>
            <p:cNvSpPr/>
            <p:nvPr/>
          </p:nvSpPr>
          <p:spPr>
            <a:xfrm>
              <a:off x="9367718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7" name="bk object 247"/>
            <p:cNvSpPr/>
            <p:nvPr/>
          </p:nvSpPr>
          <p:spPr>
            <a:xfrm>
              <a:off x="9412345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8" name="bk object 248"/>
            <p:cNvSpPr/>
            <p:nvPr/>
          </p:nvSpPr>
          <p:spPr>
            <a:xfrm>
              <a:off x="9456973" y="1005979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69">
                  <a:moveTo>
                    <a:pt x="77152" y="0"/>
                  </a:moveTo>
                  <a:lnTo>
                    <a:pt x="0" y="77139"/>
                  </a:lnTo>
                </a:path>
              </a:pathLst>
            </a:custGeom>
            <a:ln w="16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pic>
        <p:nvPicPr>
          <p:cNvPr id="249" name="Рисунок 24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8" r="76250" b="5556"/>
          <a:stretch/>
        </p:blipFill>
        <p:spPr>
          <a:xfrm>
            <a:off x="0" y="6019801"/>
            <a:ext cx="2895600" cy="457200"/>
          </a:xfrm>
          <a:prstGeom prst="rect">
            <a:avLst/>
          </a:prstGeom>
        </p:spPr>
      </p:pic>
      <p:sp>
        <p:nvSpPr>
          <p:cNvPr id="251" name="object 225"/>
          <p:cNvSpPr txBox="1"/>
          <p:nvPr userDrawn="1"/>
        </p:nvSpPr>
        <p:spPr>
          <a:xfrm>
            <a:off x="10259905" y="6194333"/>
            <a:ext cx="110299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dirty="0">
                <a:solidFill>
                  <a:srgbClr val="231F20"/>
                </a:solidFill>
                <a:latin typeface="+mj-lt"/>
                <a:cs typeface="Verdana"/>
              </a:rPr>
              <a:t>tusur.ru</a:t>
            </a:r>
            <a:endParaRPr sz="1500" dirty="0">
              <a:latin typeface="+mj-lt"/>
              <a:cs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28158" y="6195093"/>
            <a:ext cx="285115" cy="230832"/>
          </a:xfrm>
        </p:spPr>
        <p:txBody>
          <a:bodyPr/>
          <a:lstStyle>
            <a:lvl1pPr>
              <a:defRPr spc="0">
                <a:latin typeface="+mj-lt"/>
              </a:defRPr>
            </a:lvl1pPr>
          </a:lstStyle>
          <a:p>
            <a:pPr marL="25400">
              <a:spcBef>
                <a:spcPts val="125"/>
              </a:spcBef>
            </a:pPr>
            <a:fld id="{81D60167-4931-47E6-BA6A-407CBD079E47}" type="slidenum">
              <a:rPr lang="ru-RU" smtClean="0"/>
              <a:pPr marL="25400">
                <a:spcBef>
                  <a:spcPts val="125"/>
                </a:spcBef>
              </a:pPr>
              <a:t>‹#›</a:t>
            </a:fld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574982" y="264463"/>
            <a:ext cx="6423355" cy="477054"/>
          </a:xfrm>
        </p:spPr>
        <p:txBody>
          <a:bodyPr/>
          <a:lstStyle>
            <a:lvl1pPr>
              <a:defRPr sz="31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50" name="Рисунок 24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60" y="6136031"/>
            <a:ext cx="6767147" cy="4145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k object 31"/>
          <p:cNvSpPr/>
          <p:nvPr/>
        </p:nvSpPr>
        <p:spPr>
          <a:xfrm>
            <a:off x="4950459" y="6659994"/>
            <a:ext cx="7242733" cy="198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685398" y="6659994"/>
            <a:ext cx="323545" cy="198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4429798" y="6659994"/>
            <a:ext cx="323545" cy="198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228158" y="6195093"/>
            <a:ext cx="285115" cy="230832"/>
          </a:xfrm>
        </p:spPr>
        <p:txBody>
          <a:bodyPr lIns="0" tIns="0" rIns="0" bIns="0"/>
          <a:lstStyle>
            <a:lvl1pPr>
              <a:defRPr sz="1500" b="1" i="0">
                <a:solidFill>
                  <a:srgbClr val="231F20"/>
                </a:solidFill>
                <a:latin typeface="+mj-lt"/>
                <a:cs typeface="Verdana"/>
              </a:defRPr>
            </a:lvl1pPr>
          </a:lstStyle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‹#›</a:t>
            </a:fld>
            <a:endParaRPr lang="ru-RU" spc="-220" dirty="0"/>
          </a:p>
        </p:txBody>
      </p:sp>
      <p:pic>
        <p:nvPicPr>
          <p:cNvPr id="249" name="Рисунок 2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8" r="76250" b="5556"/>
          <a:stretch/>
        </p:blipFill>
        <p:spPr>
          <a:xfrm>
            <a:off x="0" y="6019801"/>
            <a:ext cx="2895600" cy="457200"/>
          </a:xfrm>
          <a:prstGeom prst="rect">
            <a:avLst/>
          </a:prstGeom>
        </p:spPr>
      </p:pic>
      <p:sp>
        <p:nvSpPr>
          <p:cNvPr id="250" name="object 225"/>
          <p:cNvSpPr txBox="1"/>
          <p:nvPr userDrawn="1"/>
        </p:nvSpPr>
        <p:spPr>
          <a:xfrm>
            <a:off x="10210800" y="6194333"/>
            <a:ext cx="717703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dirty="0" smtClean="0">
                <a:solidFill>
                  <a:srgbClr val="231F20"/>
                </a:solidFill>
                <a:latin typeface="+mj-lt"/>
                <a:cs typeface="Verdana"/>
              </a:rPr>
              <a:t>tusur.ru</a:t>
            </a:r>
            <a:endParaRPr sz="1500" dirty="0">
              <a:latin typeface="+mj-lt"/>
              <a:cs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423355" cy="553998"/>
          </a:xfrm>
        </p:spPr>
        <p:txBody>
          <a:bodyPr/>
          <a:lstStyle>
            <a:lvl1pPr>
              <a:defRPr sz="3600"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60" y="6136031"/>
            <a:ext cx="6767147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93959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55" dirty="0"/>
              <a:t>Томский государственный </a:t>
            </a:r>
            <a:r>
              <a:rPr spc="-150" dirty="0"/>
              <a:t>университет </a:t>
            </a:r>
            <a:r>
              <a:rPr spc="-135" dirty="0"/>
              <a:t>систем </a:t>
            </a:r>
            <a:r>
              <a:rPr spc="-160" dirty="0"/>
              <a:t>управления </a:t>
            </a:r>
            <a:r>
              <a:rPr spc="-145" dirty="0"/>
              <a:t>и</a:t>
            </a:r>
            <a:r>
              <a:rPr spc="95" dirty="0"/>
              <a:t> </a:t>
            </a:r>
            <a:r>
              <a:rPr spc="-145" dirty="0"/>
              <a:t>радиоэлектроники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20" dirty="0"/>
              <a:t>‹#›</a:t>
            </a:fld>
            <a:endParaRPr spc="-2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2029224" y="6173994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805"/>
                </a:lnTo>
              </a:path>
            </a:pathLst>
          </a:custGeom>
          <a:ln w="1609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 userDrawn="1"/>
        </p:nvSpPr>
        <p:spPr>
          <a:xfrm>
            <a:off x="993038" y="6195362"/>
            <a:ext cx="981075" cy="207010"/>
          </a:xfrm>
          <a:custGeom>
            <a:avLst/>
            <a:gdLst/>
            <a:ahLst/>
            <a:cxnLst/>
            <a:rect l="l" t="t" r="r" b="b"/>
            <a:pathLst>
              <a:path w="981075" h="207010">
                <a:moveTo>
                  <a:pt x="129260" y="50965"/>
                </a:moveTo>
                <a:lnTo>
                  <a:pt x="73088" y="50965"/>
                </a:lnTo>
                <a:lnTo>
                  <a:pt x="73088" y="206743"/>
                </a:lnTo>
                <a:lnTo>
                  <a:pt x="129120" y="206743"/>
                </a:lnTo>
                <a:lnTo>
                  <a:pt x="129260" y="50965"/>
                </a:lnTo>
                <a:close/>
              </a:path>
              <a:path w="981075" h="207010">
                <a:moveTo>
                  <a:pt x="205117" y="0"/>
                </a:moveTo>
                <a:lnTo>
                  <a:pt x="0" y="0"/>
                </a:lnTo>
                <a:lnTo>
                  <a:pt x="0" y="50965"/>
                </a:lnTo>
                <a:lnTo>
                  <a:pt x="194652" y="50965"/>
                </a:lnTo>
                <a:lnTo>
                  <a:pt x="279120" y="144208"/>
                </a:lnTo>
                <a:lnTo>
                  <a:pt x="233667" y="206743"/>
                </a:lnTo>
                <a:lnTo>
                  <a:pt x="287058" y="206743"/>
                </a:lnTo>
                <a:lnTo>
                  <a:pt x="378914" y="100418"/>
                </a:lnTo>
                <a:lnTo>
                  <a:pt x="310959" y="100418"/>
                </a:lnTo>
                <a:lnTo>
                  <a:pt x="237985" y="18275"/>
                </a:lnTo>
                <a:lnTo>
                  <a:pt x="232019" y="12124"/>
                </a:lnTo>
                <a:lnTo>
                  <a:pt x="224099" y="6208"/>
                </a:lnTo>
                <a:lnTo>
                  <a:pt x="214905" y="1757"/>
                </a:lnTo>
                <a:lnTo>
                  <a:pt x="205117" y="0"/>
                </a:lnTo>
                <a:close/>
              </a:path>
              <a:path w="981075" h="207010">
                <a:moveTo>
                  <a:pt x="455240" y="74396"/>
                </a:moveTo>
                <a:lnTo>
                  <a:pt x="397344" y="74396"/>
                </a:lnTo>
                <a:lnTo>
                  <a:pt x="397446" y="177990"/>
                </a:lnTo>
                <a:lnTo>
                  <a:pt x="399091" y="187374"/>
                </a:lnTo>
                <a:lnTo>
                  <a:pt x="404318" y="196715"/>
                </a:lnTo>
                <a:lnTo>
                  <a:pt x="413568" y="203881"/>
                </a:lnTo>
                <a:lnTo>
                  <a:pt x="427278" y="206743"/>
                </a:lnTo>
                <a:lnTo>
                  <a:pt x="558850" y="206743"/>
                </a:lnTo>
                <a:lnTo>
                  <a:pt x="595553" y="159943"/>
                </a:lnTo>
                <a:lnTo>
                  <a:pt x="462114" y="159943"/>
                </a:lnTo>
                <a:lnTo>
                  <a:pt x="457898" y="159042"/>
                </a:lnTo>
                <a:lnTo>
                  <a:pt x="455625" y="156603"/>
                </a:lnTo>
                <a:lnTo>
                  <a:pt x="455282" y="152209"/>
                </a:lnTo>
                <a:lnTo>
                  <a:pt x="455240" y="74396"/>
                </a:lnTo>
                <a:close/>
              </a:path>
              <a:path w="981075" h="207010">
                <a:moveTo>
                  <a:pt x="632581" y="50520"/>
                </a:moveTo>
                <a:lnTo>
                  <a:pt x="460146" y="50520"/>
                </a:lnTo>
                <a:lnTo>
                  <a:pt x="465061" y="50965"/>
                </a:lnTo>
                <a:lnTo>
                  <a:pt x="559320" y="50965"/>
                </a:lnTo>
                <a:lnTo>
                  <a:pt x="644588" y="144233"/>
                </a:lnTo>
                <a:lnTo>
                  <a:pt x="599173" y="206743"/>
                </a:lnTo>
                <a:lnTo>
                  <a:pt x="649452" y="206743"/>
                </a:lnTo>
                <a:lnTo>
                  <a:pt x="683272" y="185534"/>
                </a:lnTo>
                <a:lnTo>
                  <a:pt x="743424" y="100507"/>
                </a:lnTo>
                <a:lnTo>
                  <a:pt x="676389" y="100507"/>
                </a:lnTo>
                <a:lnTo>
                  <a:pt x="632581" y="50520"/>
                </a:lnTo>
                <a:close/>
              </a:path>
              <a:path w="981075" h="207010">
                <a:moveTo>
                  <a:pt x="828227" y="59728"/>
                </a:moveTo>
                <a:lnTo>
                  <a:pt x="772274" y="59728"/>
                </a:lnTo>
                <a:lnTo>
                  <a:pt x="772121" y="206641"/>
                </a:lnTo>
                <a:lnTo>
                  <a:pt x="828890" y="206641"/>
                </a:lnTo>
                <a:lnTo>
                  <a:pt x="828624" y="147777"/>
                </a:lnTo>
                <a:lnTo>
                  <a:pt x="957924" y="147777"/>
                </a:lnTo>
                <a:lnTo>
                  <a:pt x="980537" y="98501"/>
                </a:lnTo>
                <a:lnTo>
                  <a:pt x="828382" y="98501"/>
                </a:lnTo>
                <a:lnTo>
                  <a:pt x="828227" y="59728"/>
                </a:lnTo>
                <a:close/>
              </a:path>
              <a:path w="981075" h="207010">
                <a:moveTo>
                  <a:pt x="957924" y="147777"/>
                </a:moveTo>
                <a:lnTo>
                  <a:pt x="828624" y="147777"/>
                </a:lnTo>
                <a:lnTo>
                  <a:pt x="957872" y="147789"/>
                </a:lnTo>
                <a:close/>
              </a:path>
              <a:path w="981075" h="207010">
                <a:moveTo>
                  <a:pt x="957186" y="0"/>
                </a:moveTo>
                <a:lnTo>
                  <a:pt x="769696" y="0"/>
                </a:lnTo>
                <a:lnTo>
                  <a:pt x="759187" y="2077"/>
                </a:lnTo>
                <a:lnTo>
                  <a:pt x="749290" y="6811"/>
                </a:lnTo>
                <a:lnTo>
                  <a:pt x="740246" y="14039"/>
                </a:lnTo>
                <a:lnTo>
                  <a:pt x="732294" y="23596"/>
                </a:lnTo>
                <a:lnTo>
                  <a:pt x="676389" y="100507"/>
                </a:lnTo>
                <a:lnTo>
                  <a:pt x="743424" y="100507"/>
                </a:lnTo>
                <a:lnTo>
                  <a:pt x="772274" y="59728"/>
                </a:lnTo>
                <a:lnTo>
                  <a:pt x="828227" y="59728"/>
                </a:lnTo>
                <a:lnTo>
                  <a:pt x="828192" y="50965"/>
                </a:lnTo>
                <a:lnTo>
                  <a:pt x="980574" y="50965"/>
                </a:lnTo>
                <a:lnTo>
                  <a:pt x="980592" y="27381"/>
                </a:lnTo>
                <a:lnTo>
                  <a:pt x="978683" y="18071"/>
                </a:lnTo>
                <a:lnTo>
                  <a:pt x="973551" y="9218"/>
                </a:lnTo>
                <a:lnTo>
                  <a:pt x="966088" y="2601"/>
                </a:lnTo>
                <a:lnTo>
                  <a:pt x="957186" y="0"/>
                </a:lnTo>
                <a:close/>
              </a:path>
              <a:path w="981075" h="207010">
                <a:moveTo>
                  <a:pt x="571004" y="0"/>
                </a:moveTo>
                <a:lnTo>
                  <a:pt x="407098" y="0"/>
                </a:lnTo>
                <a:lnTo>
                  <a:pt x="396289" y="1265"/>
                </a:lnTo>
                <a:lnTo>
                  <a:pt x="386373" y="5026"/>
                </a:lnTo>
                <a:lnTo>
                  <a:pt x="377432" y="11229"/>
                </a:lnTo>
                <a:lnTo>
                  <a:pt x="369544" y="19824"/>
                </a:lnTo>
                <a:lnTo>
                  <a:pt x="310959" y="100418"/>
                </a:lnTo>
                <a:lnTo>
                  <a:pt x="378914" y="100418"/>
                </a:lnTo>
                <a:lnTo>
                  <a:pt x="397344" y="74396"/>
                </a:lnTo>
                <a:lnTo>
                  <a:pt x="455240" y="74396"/>
                </a:lnTo>
                <a:lnTo>
                  <a:pt x="455231" y="57416"/>
                </a:lnTo>
                <a:lnTo>
                  <a:pt x="456298" y="52628"/>
                </a:lnTo>
                <a:lnTo>
                  <a:pt x="460146" y="50520"/>
                </a:lnTo>
                <a:lnTo>
                  <a:pt x="632581" y="50520"/>
                </a:lnTo>
                <a:lnTo>
                  <a:pt x="606247" y="20472"/>
                </a:lnTo>
                <a:lnTo>
                  <a:pt x="599149" y="13265"/>
                </a:lnTo>
                <a:lnTo>
                  <a:pt x="590545" y="6673"/>
                </a:lnTo>
                <a:lnTo>
                  <a:pt x="580981" y="1862"/>
                </a:lnTo>
                <a:lnTo>
                  <a:pt x="571004" y="0"/>
                </a:lnTo>
                <a:close/>
              </a:path>
              <a:path w="981075" h="207010">
                <a:moveTo>
                  <a:pt x="980574" y="50965"/>
                </a:moveTo>
                <a:lnTo>
                  <a:pt x="920864" y="50965"/>
                </a:lnTo>
                <a:lnTo>
                  <a:pt x="923886" y="54914"/>
                </a:lnTo>
                <a:lnTo>
                  <a:pt x="923975" y="95796"/>
                </a:lnTo>
                <a:lnTo>
                  <a:pt x="919480" y="98437"/>
                </a:lnTo>
                <a:lnTo>
                  <a:pt x="828382" y="98501"/>
                </a:lnTo>
                <a:lnTo>
                  <a:pt x="980537" y="98501"/>
                </a:lnTo>
                <a:lnTo>
                  <a:pt x="980574" y="50965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 userDrawn="1"/>
        </p:nvSpPr>
        <p:spPr>
          <a:xfrm>
            <a:off x="2076005" y="6199847"/>
            <a:ext cx="305320" cy="81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 userDrawn="1"/>
        </p:nvSpPr>
        <p:spPr>
          <a:xfrm>
            <a:off x="2400401" y="6200587"/>
            <a:ext cx="64541" cy="79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 userDrawn="1"/>
        </p:nvSpPr>
        <p:spPr>
          <a:xfrm>
            <a:off x="2081618" y="6307203"/>
            <a:ext cx="66128" cy="804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 userDrawn="1"/>
        </p:nvSpPr>
        <p:spPr>
          <a:xfrm>
            <a:off x="2166823" y="6307203"/>
            <a:ext cx="74498" cy="79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 userDrawn="1"/>
        </p:nvSpPr>
        <p:spPr>
          <a:xfrm>
            <a:off x="2260396" y="6307213"/>
            <a:ext cx="15875" cy="80010"/>
          </a:xfrm>
          <a:custGeom>
            <a:avLst/>
            <a:gdLst/>
            <a:ahLst/>
            <a:cxnLst/>
            <a:rect l="l" t="t" r="r" b="b"/>
            <a:pathLst>
              <a:path w="15875" h="80010">
                <a:moveTo>
                  <a:pt x="15265" y="79476"/>
                </a:moveTo>
                <a:lnTo>
                  <a:pt x="0" y="79476"/>
                </a:lnTo>
                <a:lnTo>
                  <a:pt x="0" y="0"/>
                </a:lnTo>
                <a:lnTo>
                  <a:pt x="15265" y="0"/>
                </a:lnTo>
                <a:lnTo>
                  <a:pt x="15265" y="7947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 userDrawn="1"/>
        </p:nvSpPr>
        <p:spPr>
          <a:xfrm>
            <a:off x="2289022" y="6307203"/>
            <a:ext cx="74295" cy="80010"/>
          </a:xfrm>
          <a:custGeom>
            <a:avLst/>
            <a:gdLst/>
            <a:ahLst/>
            <a:cxnLst/>
            <a:rect l="l" t="t" r="r" b="b"/>
            <a:pathLst>
              <a:path w="74294" h="80010">
                <a:moveTo>
                  <a:pt x="15582" y="0"/>
                </a:moveTo>
                <a:lnTo>
                  <a:pt x="0" y="0"/>
                </a:lnTo>
                <a:lnTo>
                  <a:pt x="25425" y="79476"/>
                </a:lnTo>
                <a:lnTo>
                  <a:pt x="48425" y="79476"/>
                </a:lnTo>
                <a:lnTo>
                  <a:pt x="52528" y="66763"/>
                </a:lnTo>
                <a:lnTo>
                  <a:pt x="36982" y="66763"/>
                </a:lnTo>
                <a:lnTo>
                  <a:pt x="15582" y="0"/>
                </a:lnTo>
                <a:close/>
              </a:path>
              <a:path w="74294" h="80010">
                <a:moveTo>
                  <a:pt x="74079" y="0"/>
                </a:moveTo>
                <a:lnTo>
                  <a:pt x="58394" y="0"/>
                </a:lnTo>
                <a:lnTo>
                  <a:pt x="36982" y="66763"/>
                </a:lnTo>
                <a:lnTo>
                  <a:pt x="52528" y="66763"/>
                </a:lnTo>
                <a:lnTo>
                  <a:pt x="7407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 userDrawn="1"/>
        </p:nvSpPr>
        <p:spPr>
          <a:xfrm>
            <a:off x="2376551" y="6307203"/>
            <a:ext cx="54610" cy="80010"/>
          </a:xfrm>
          <a:custGeom>
            <a:avLst/>
            <a:gdLst/>
            <a:ahLst/>
            <a:cxnLst/>
            <a:rect l="l" t="t" r="r" b="b"/>
            <a:pathLst>
              <a:path w="54610" h="80010">
                <a:moveTo>
                  <a:pt x="54152" y="0"/>
                </a:moveTo>
                <a:lnTo>
                  <a:pt x="0" y="0"/>
                </a:lnTo>
                <a:lnTo>
                  <a:pt x="0" y="79489"/>
                </a:lnTo>
                <a:lnTo>
                  <a:pt x="54152" y="79489"/>
                </a:lnTo>
                <a:lnTo>
                  <a:pt x="54152" y="66878"/>
                </a:lnTo>
                <a:lnTo>
                  <a:pt x="15265" y="66878"/>
                </a:lnTo>
                <a:lnTo>
                  <a:pt x="15265" y="45567"/>
                </a:lnTo>
                <a:lnTo>
                  <a:pt x="52349" y="45567"/>
                </a:lnTo>
                <a:lnTo>
                  <a:pt x="52349" y="32956"/>
                </a:lnTo>
                <a:lnTo>
                  <a:pt x="15265" y="32956"/>
                </a:lnTo>
                <a:lnTo>
                  <a:pt x="15265" y="12611"/>
                </a:lnTo>
                <a:lnTo>
                  <a:pt x="54152" y="12611"/>
                </a:lnTo>
                <a:lnTo>
                  <a:pt x="5415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 userDrawn="1"/>
        </p:nvSpPr>
        <p:spPr>
          <a:xfrm>
            <a:off x="2447670" y="6307204"/>
            <a:ext cx="64769" cy="80010"/>
          </a:xfrm>
          <a:custGeom>
            <a:avLst/>
            <a:gdLst/>
            <a:ahLst/>
            <a:cxnLst/>
            <a:rect l="l" t="t" r="r" b="b"/>
            <a:pathLst>
              <a:path w="64769" h="80010">
                <a:moveTo>
                  <a:pt x="47612" y="0"/>
                </a:moveTo>
                <a:lnTo>
                  <a:pt x="0" y="0"/>
                </a:lnTo>
                <a:lnTo>
                  <a:pt x="0" y="79476"/>
                </a:lnTo>
                <a:lnTo>
                  <a:pt x="15252" y="79476"/>
                </a:lnTo>
                <a:lnTo>
                  <a:pt x="15252" y="52882"/>
                </a:lnTo>
                <a:lnTo>
                  <a:pt x="61948" y="52882"/>
                </a:lnTo>
                <a:lnTo>
                  <a:pt x="58000" y="48031"/>
                </a:lnTo>
                <a:lnTo>
                  <a:pt x="54686" y="46697"/>
                </a:lnTo>
                <a:lnTo>
                  <a:pt x="50228" y="46697"/>
                </a:lnTo>
                <a:lnTo>
                  <a:pt x="50228" y="46266"/>
                </a:lnTo>
                <a:lnTo>
                  <a:pt x="55879" y="45567"/>
                </a:lnTo>
                <a:lnTo>
                  <a:pt x="59804" y="43040"/>
                </a:lnTo>
                <a:lnTo>
                  <a:pt x="61370" y="39954"/>
                </a:lnTo>
                <a:lnTo>
                  <a:pt x="15252" y="39954"/>
                </a:lnTo>
                <a:lnTo>
                  <a:pt x="15252" y="12928"/>
                </a:lnTo>
                <a:lnTo>
                  <a:pt x="63596" y="12928"/>
                </a:lnTo>
                <a:lnTo>
                  <a:pt x="62445" y="9461"/>
                </a:lnTo>
                <a:lnTo>
                  <a:pt x="54114" y="1892"/>
                </a:lnTo>
                <a:lnTo>
                  <a:pt x="47612" y="0"/>
                </a:lnTo>
                <a:close/>
              </a:path>
              <a:path w="64769" h="80010">
                <a:moveTo>
                  <a:pt x="61948" y="52882"/>
                </a:moveTo>
                <a:lnTo>
                  <a:pt x="40081" y="52882"/>
                </a:lnTo>
                <a:lnTo>
                  <a:pt x="43002" y="53670"/>
                </a:lnTo>
                <a:lnTo>
                  <a:pt x="47167" y="56857"/>
                </a:lnTo>
                <a:lnTo>
                  <a:pt x="48209" y="59524"/>
                </a:lnTo>
                <a:lnTo>
                  <a:pt x="48209" y="79476"/>
                </a:lnTo>
                <a:lnTo>
                  <a:pt x="63474" y="79476"/>
                </a:lnTo>
                <a:lnTo>
                  <a:pt x="63385" y="56857"/>
                </a:lnTo>
                <a:lnTo>
                  <a:pt x="62382" y="53416"/>
                </a:lnTo>
                <a:lnTo>
                  <a:pt x="61948" y="52882"/>
                </a:lnTo>
                <a:close/>
              </a:path>
              <a:path w="64769" h="80010">
                <a:moveTo>
                  <a:pt x="63596" y="12928"/>
                </a:moveTo>
                <a:lnTo>
                  <a:pt x="41567" y="12928"/>
                </a:lnTo>
                <a:lnTo>
                  <a:pt x="44780" y="14020"/>
                </a:lnTo>
                <a:lnTo>
                  <a:pt x="48247" y="18211"/>
                </a:lnTo>
                <a:lnTo>
                  <a:pt x="49060" y="21691"/>
                </a:lnTo>
                <a:lnTo>
                  <a:pt x="49060" y="31343"/>
                </a:lnTo>
                <a:lnTo>
                  <a:pt x="48094" y="34721"/>
                </a:lnTo>
                <a:lnTo>
                  <a:pt x="44208" y="38912"/>
                </a:lnTo>
                <a:lnTo>
                  <a:pt x="40932" y="39954"/>
                </a:lnTo>
                <a:lnTo>
                  <a:pt x="61370" y="39954"/>
                </a:lnTo>
                <a:lnTo>
                  <a:pt x="63690" y="35483"/>
                </a:lnTo>
                <a:lnTo>
                  <a:pt x="64438" y="31343"/>
                </a:lnTo>
                <a:lnTo>
                  <a:pt x="64541" y="15773"/>
                </a:lnTo>
                <a:lnTo>
                  <a:pt x="63596" y="12928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 userDrawn="1"/>
        </p:nvSpPr>
        <p:spPr>
          <a:xfrm>
            <a:off x="2528100" y="6306463"/>
            <a:ext cx="64135" cy="81280"/>
          </a:xfrm>
          <a:custGeom>
            <a:avLst/>
            <a:gdLst/>
            <a:ahLst/>
            <a:cxnLst/>
            <a:rect l="l" t="t" r="r" b="b"/>
            <a:pathLst>
              <a:path w="64135" h="81279">
                <a:moveTo>
                  <a:pt x="14414" y="54787"/>
                </a:moveTo>
                <a:lnTo>
                  <a:pt x="0" y="54787"/>
                </a:lnTo>
                <a:lnTo>
                  <a:pt x="122" y="67716"/>
                </a:lnTo>
                <a:lnTo>
                  <a:pt x="2819" y="73863"/>
                </a:lnTo>
                <a:lnTo>
                  <a:pt x="12865" y="79870"/>
                </a:lnTo>
                <a:lnTo>
                  <a:pt x="20561" y="81178"/>
                </a:lnTo>
                <a:lnTo>
                  <a:pt x="31584" y="81178"/>
                </a:lnTo>
                <a:lnTo>
                  <a:pt x="62733" y="68567"/>
                </a:lnTo>
                <a:lnTo>
                  <a:pt x="24091" y="68567"/>
                </a:lnTo>
                <a:lnTo>
                  <a:pt x="19354" y="67805"/>
                </a:lnTo>
                <a:lnTo>
                  <a:pt x="15392" y="64769"/>
                </a:lnTo>
                <a:lnTo>
                  <a:pt x="14524" y="61366"/>
                </a:lnTo>
                <a:lnTo>
                  <a:pt x="14414" y="54787"/>
                </a:lnTo>
                <a:close/>
              </a:path>
              <a:path w="64135" h="81279">
                <a:moveTo>
                  <a:pt x="41440" y="0"/>
                </a:moveTo>
                <a:lnTo>
                  <a:pt x="31267" y="0"/>
                </a:lnTo>
                <a:lnTo>
                  <a:pt x="23285" y="383"/>
                </a:lnTo>
                <a:lnTo>
                  <a:pt x="0" y="15189"/>
                </a:lnTo>
                <a:lnTo>
                  <a:pt x="0" y="31368"/>
                </a:lnTo>
                <a:lnTo>
                  <a:pt x="2654" y="37693"/>
                </a:lnTo>
                <a:lnTo>
                  <a:pt x="12534" y="44691"/>
                </a:lnTo>
                <a:lnTo>
                  <a:pt x="19773" y="46304"/>
                </a:lnTo>
                <a:lnTo>
                  <a:pt x="37236" y="46304"/>
                </a:lnTo>
                <a:lnTo>
                  <a:pt x="42379" y="47066"/>
                </a:lnTo>
                <a:lnTo>
                  <a:pt x="47815" y="50114"/>
                </a:lnTo>
                <a:lnTo>
                  <a:pt x="49174" y="52946"/>
                </a:lnTo>
                <a:lnTo>
                  <a:pt x="49174" y="61366"/>
                </a:lnTo>
                <a:lnTo>
                  <a:pt x="47980" y="64325"/>
                </a:lnTo>
                <a:lnTo>
                  <a:pt x="43256" y="67716"/>
                </a:lnTo>
                <a:lnTo>
                  <a:pt x="38582" y="68567"/>
                </a:lnTo>
                <a:lnTo>
                  <a:pt x="62733" y="68567"/>
                </a:lnTo>
                <a:lnTo>
                  <a:pt x="63804" y="65138"/>
                </a:lnTo>
                <a:lnTo>
                  <a:pt x="63804" y="47612"/>
                </a:lnTo>
                <a:lnTo>
                  <a:pt x="61252" y="41821"/>
                </a:lnTo>
                <a:lnTo>
                  <a:pt x="51574" y="35255"/>
                </a:lnTo>
                <a:lnTo>
                  <a:pt x="44297" y="33705"/>
                </a:lnTo>
                <a:lnTo>
                  <a:pt x="25857" y="33705"/>
                </a:lnTo>
                <a:lnTo>
                  <a:pt x="20383" y="32816"/>
                </a:lnTo>
                <a:lnTo>
                  <a:pt x="16141" y="29781"/>
                </a:lnTo>
                <a:lnTo>
                  <a:pt x="15265" y="26949"/>
                </a:lnTo>
                <a:lnTo>
                  <a:pt x="15305" y="19011"/>
                </a:lnTo>
                <a:lnTo>
                  <a:pt x="16281" y="16560"/>
                </a:lnTo>
                <a:lnTo>
                  <a:pt x="20802" y="12966"/>
                </a:lnTo>
                <a:lnTo>
                  <a:pt x="25222" y="11976"/>
                </a:lnTo>
                <a:lnTo>
                  <a:pt x="61644" y="11976"/>
                </a:lnTo>
                <a:lnTo>
                  <a:pt x="59143" y="6997"/>
                </a:lnTo>
                <a:lnTo>
                  <a:pt x="48818" y="1269"/>
                </a:lnTo>
                <a:lnTo>
                  <a:pt x="41440" y="0"/>
                </a:lnTo>
                <a:close/>
              </a:path>
              <a:path w="64135" h="81279">
                <a:moveTo>
                  <a:pt x="61644" y="11976"/>
                </a:moveTo>
                <a:lnTo>
                  <a:pt x="37934" y="11976"/>
                </a:lnTo>
                <a:lnTo>
                  <a:pt x="42164" y="12738"/>
                </a:lnTo>
                <a:lnTo>
                  <a:pt x="46329" y="15773"/>
                </a:lnTo>
                <a:lnTo>
                  <a:pt x="47371" y="19011"/>
                </a:lnTo>
                <a:lnTo>
                  <a:pt x="47371" y="23952"/>
                </a:lnTo>
                <a:lnTo>
                  <a:pt x="62001" y="23952"/>
                </a:lnTo>
                <a:lnTo>
                  <a:pt x="62001" y="12687"/>
                </a:lnTo>
                <a:lnTo>
                  <a:pt x="61644" y="1197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 userDrawn="1"/>
        </p:nvSpPr>
        <p:spPr>
          <a:xfrm>
            <a:off x="2608846" y="6307213"/>
            <a:ext cx="15875" cy="80010"/>
          </a:xfrm>
          <a:custGeom>
            <a:avLst/>
            <a:gdLst/>
            <a:ahLst/>
            <a:cxnLst/>
            <a:rect l="l" t="t" r="r" b="b"/>
            <a:pathLst>
              <a:path w="15875" h="80010">
                <a:moveTo>
                  <a:pt x="15265" y="79476"/>
                </a:moveTo>
                <a:lnTo>
                  <a:pt x="0" y="79476"/>
                </a:lnTo>
                <a:lnTo>
                  <a:pt x="0" y="0"/>
                </a:lnTo>
                <a:lnTo>
                  <a:pt x="15265" y="0"/>
                </a:lnTo>
                <a:lnTo>
                  <a:pt x="15265" y="7947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 userDrawn="1"/>
        </p:nvSpPr>
        <p:spPr>
          <a:xfrm>
            <a:off x="2637574" y="6307204"/>
            <a:ext cx="62230" cy="80010"/>
          </a:xfrm>
          <a:custGeom>
            <a:avLst/>
            <a:gdLst/>
            <a:ahLst/>
            <a:cxnLst/>
            <a:rect l="l" t="t" r="r" b="b"/>
            <a:pathLst>
              <a:path w="62230" h="80010">
                <a:moveTo>
                  <a:pt x="38569" y="12928"/>
                </a:moveTo>
                <a:lnTo>
                  <a:pt x="23317" y="12928"/>
                </a:lnTo>
                <a:lnTo>
                  <a:pt x="23317" y="79476"/>
                </a:lnTo>
                <a:lnTo>
                  <a:pt x="38569" y="79476"/>
                </a:lnTo>
                <a:lnTo>
                  <a:pt x="38569" y="12928"/>
                </a:lnTo>
                <a:close/>
              </a:path>
              <a:path w="62230" h="80010">
                <a:moveTo>
                  <a:pt x="61887" y="0"/>
                </a:moveTo>
                <a:lnTo>
                  <a:pt x="0" y="0"/>
                </a:lnTo>
                <a:lnTo>
                  <a:pt x="0" y="12928"/>
                </a:lnTo>
                <a:lnTo>
                  <a:pt x="61887" y="12928"/>
                </a:lnTo>
                <a:lnTo>
                  <a:pt x="61887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 userDrawn="1"/>
        </p:nvSpPr>
        <p:spPr>
          <a:xfrm>
            <a:off x="2707297" y="6307203"/>
            <a:ext cx="73660" cy="80010"/>
          </a:xfrm>
          <a:custGeom>
            <a:avLst/>
            <a:gdLst/>
            <a:ahLst/>
            <a:cxnLst/>
            <a:rect l="l" t="t" r="r" b="b"/>
            <a:pathLst>
              <a:path w="73660" h="80010">
                <a:moveTo>
                  <a:pt x="17170" y="0"/>
                </a:moveTo>
                <a:lnTo>
                  <a:pt x="0" y="0"/>
                </a:lnTo>
                <a:lnTo>
                  <a:pt x="28397" y="48920"/>
                </a:lnTo>
                <a:lnTo>
                  <a:pt x="28397" y="79476"/>
                </a:lnTo>
                <a:lnTo>
                  <a:pt x="43662" y="79476"/>
                </a:lnTo>
                <a:lnTo>
                  <a:pt x="43662" y="48920"/>
                </a:lnTo>
                <a:lnTo>
                  <a:pt x="52634" y="34023"/>
                </a:lnTo>
                <a:lnTo>
                  <a:pt x="36360" y="34023"/>
                </a:lnTo>
                <a:lnTo>
                  <a:pt x="17170" y="0"/>
                </a:lnTo>
                <a:close/>
              </a:path>
              <a:path w="73660" h="80010">
                <a:moveTo>
                  <a:pt x="73126" y="0"/>
                </a:moveTo>
                <a:lnTo>
                  <a:pt x="55435" y="0"/>
                </a:lnTo>
                <a:lnTo>
                  <a:pt x="36360" y="34023"/>
                </a:lnTo>
                <a:lnTo>
                  <a:pt x="52634" y="34023"/>
                </a:lnTo>
                <a:lnTo>
                  <a:pt x="7312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 userDrawn="1"/>
        </p:nvSpPr>
        <p:spPr>
          <a:xfrm>
            <a:off x="719997" y="6191147"/>
            <a:ext cx="243243" cy="2103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7497" y="2387892"/>
            <a:ext cx="6423355" cy="836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299" y="1347137"/>
            <a:ext cx="107708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005AA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74695" y="6195093"/>
            <a:ext cx="6664959" cy="271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93959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55" dirty="0"/>
              <a:t>Томский государственный </a:t>
            </a:r>
            <a:r>
              <a:rPr spc="-150" dirty="0"/>
              <a:t>университет </a:t>
            </a:r>
            <a:r>
              <a:rPr spc="-135" dirty="0"/>
              <a:t>систем </a:t>
            </a:r>
            <a:r>
              <a:rPr spc="-160" dirty="0"/>
              <a:t>управления </a:t>
            </a:r>
            <a:r>
              <a:rPr spc="-145" dirty="0"/>
              <a:t>и</a:t>
            </a:r>
            <a:r>
              <a:rPr spc="95" dirty="0"/>
              <a:t> </a:t>
            </a:r>
            <a:r>
              <a:rPr spc="-145" dirty="0"/>
              <a:t>радиоэлектроники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28158" y="6195093"/>
            <a:ext cx="285115" cy="271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20" dirty="0"/>
              <a:t>‹#›</a:t>
            </a:fld>
            <a:endParaRPr spc="-2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hyperlink" Target="http://www.tusu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45.png"/><Relationship Id="rId4" Type="http://schemas.openxmlformats.org/officeDocument/2006/relationships/image" Target="../media/image7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/>
          <a:stretch/>
        </p:blipFill>
        <p:spPr>
          <a:xfrm>
            <a:off x="0" y="-23568"/>
            <a:ext cx="12192000" cy="6881568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685800" y="6169799"/>
            <a:ext cx="2060960" cy="245110"/>
            <a:chOff x="719997" y="6155994"/>
            <a:chExt cx="2060960" cy="245110"/>
          </a:xfrm>
        </p:grpSpPr>
        <p:sp>
          <p:nvSpPr>
            <p:cNvPr id="7" name="object 7"/>
            <p:cNvSpPr/>
            <p:nvPr/>
          </p:nvSpPr>
          <p:spPr>
            <a:xfrm>
              <a:off x="2029224" y="6155994"/>
              <a:ext cx="0" cy="245110"/>
            </a:xfrm>
            <a:custGeom>
              <a:avLst/>
              <a:gdLst/>
              <a:ahLst/>
              <a:cxnLst/>
              <a:rect l="l" t="t" r="r" b="b"/>
              <a:pathLst>
                <a:path h="245110">
                  <a:moveTo>
                    <a:pt x="0" y="0"/>
                  </a:moveTo>
                  <a:lnTo>
                    <a:pt x="0" y="244805"/>
                  </a:lnTo>
                </a:path>
              </a:pathLst>
            </a:custGeom>
            <a:ln w="160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3038" y="6177362"/>
              <a:ext cx="981075" cy="207010"/>
            </a:xfrm>
            <a:custGeom>
              <a:avLst/>
              <a:gdLst/>
              <a:ahLst/>
              <a:cxnLst/>
              <a:rect l="l" t="t" r="r" b="b"/>
              <a:pathLst>
                <a:path w="981075" h="207010">
                  <a:moveTo>
                    <a:pt x="129260" y="50965"/>
                  </a:moveTo>
                  <a:lnTo>
                    <a:pt x="73088" y="50965"/>
                  </a:lnTo>
                  <a:lnTo>
                    <a:pt x="73088" y="206743"/>
                  </a:lnTo>
                  <a:lnTo>
                    <a:pt x="129120" y="206743"/>
                  </a:lnTo>
                  <a:lnTo>
                    <a:pt x="129260" y="50965"/>
                  </a:lnTo>
                  <a:close/>
                </a:path>
                <a:path w="981075" h="207010">
                  <a:moveTo>
                    <a:pt x="205117" y="0"/>
                  </a:moveTo>
                  <a:lnTo>
                    <a:pt x="0" y="0"/>
                  </a:lnTo>
                  <a:lnTo>
                    <a:pt x="0" y="50965"/>
                  </a:lnTo>
                  <a:lnTo>
                    <a:pt x="194652" y="50965"/>
                  </a:lnTo>
                  <a:lnTo>
                    <a:pt x="279120" y="144208"/>
                  </a:lnTo>
                  <a:lnTo>
                    <a:pt x="233667" y="206743"/>
                  </a:lnTo>
                  <a:lnTo>
                    <a:pt x="287058" y="206743"/>
                  </a:lnTo>
                  <a:lnTo>
                    <a:pt x="378914" y="100418"/>
                  </a:lnTo>
                  <a:lnTo>
                    <a:pt x="310959" y="100418"/>
                  </a:lnTo>
                  <a:lnTo>
                    <a:pt x="237985" y="18275"/>
                  </a:lnTo>
                  <a:lnTo>
                    <a:pt x="232019" y="12124"/>
                  </a:lnTo>
                  <a:lnTo>
                    <a:pt x="224099" y="6208"/>
                  </a:lnTo>
                  <a:lnTo>
                    <a:pt x="214905" y="1757"/>
                  </a:lnTo>
                  <a:lnTo>
                    <a:pt x="205117" y="0"/>
                  </a:lnTo>
                  <a:close/>
                </a:path>
                <a:path w="981075" h="207010">
                  <a:moveTo>
                    <a:pt x="455240" y="74396"/>
                  </a:moveTo>
                  <a:lnTo>
                    <a:pt x="397344" y="74396"/>
                  </a:lnTo>
                  <a:lnTo>
                    <a:pt x="397446" y="177990"/>
                  </a:lnTo>
                  <a:lnTo>
                    <a:pt x="399091" y="187374"/>
                  </a:lnTo>
                  <a:lnTo>
                    <a:pt x="404318" y="196715"/>
                  </a:lnTo>
                  <a:lnTo>
                    <a:pt x="413568" y="203881"/>
                  </a:lnTo>
                  <a:lnTo>
                    <a:pt x="427278" y="206743"/>
                  </a:lnTo>
                  <a:lnTo>
                    <a:pt x="558850" y="206743"/>
                  </a:lnTo>
                  <a:lnTo>
                    <a:pt x="595553" y="159943"/>
                  </a:lnTo>
                  <a:lnTo>
                    <a:pt x="462114" y="159943"/>
                  </a:lnTo>
                  <a:lnTo>
                    <a:pt x="457898" y="159042"/>
                  </a:lnTo>
                  <a:lnTo>
                    <a:pt x="455625" y="156603"/>
                  </a:lnTo>
                  <a:lnTo>
                    <a:pt x="455282" y="152209"/>
                  </a:lnTo>
                  <a:lnTo>
                    <a:pt x="455240" y="74396"/>
                  </a:lnTo>
                  <a:close/>
                </a:path>
                <a:path w="981075" h="207010">
                  <a:moveTo>
                    <a:pt x="632581" y="50520"/>
                  </a:moveTo>
                  <a:lnTo>
                    <a:pt x="460146" y="50520"/>
                  </a:lnTo>
                  <a:lnTo>
                    <a:pt x="465061" y="50965"/>
                  </a:lnTo>
                  <a:lnTo>
                    <a:pt x="559320" y="50965"/>
                  </a:lnTo>
                  <a:lnTo>
                    <a:pt x="644588" y="144233"/>
                  </a:lnTo>
                  <a:lnTo>
                    <a:pt x="599173" y="206743"/>
                  </a:lnTo>
                  <a:lnTo>
                    <a:pt x="649452" y="206743"/>
                  </a:lnTo>
                  <a:lnTo>
                    <a:pt x="683272" y="185534"/>
                  </a:lnTo>
                  <a:lnTo>
                    <a:pt x="743424" y="100507"/>
                  </a:lnTo>
                  <a:lnTo>
                    <a:pt x="676389" y="100507"/>
                  </a:lnTo>
                  <a:lnTo>
                    <a:pt x="632581" y="50520"/>
                  </a:lnTo>
                  <a:close/>
                </a:path>
                <a:path w="981075" h="207010">
                  <a:moveTo>
                    <a:pt x="828227" y="59728"/>
                  </a:moveTo>
                  <a:lnTo>
                    <a:pt x="772274" y="59728"/>
                  </a:lnTo>
                  <a:lnTo>
                    <a:pt x="772121" y="206641"/>
                  </a:lnTo>
                  <a:lnTo>
                    <a:pt x="828890" y="206641"/>
                  </a:lnTo>
                  <a:lnTo>
                    <a:pt x="828624" y="147777"/>
                  </a:lnTo>
                  <a:lnTo>
                    <a:pt x="957924" y="147777"/>
                  </a:lnTo>
                  <a:lnTo>
                    <a:pt x="980537" y="98501"/>
                  </a:lnTo>
                  <a:lnTo>
                    <a:pt x="828382" y="98501"/>
                  </a:lnTo>
                  <a:lnTo>
                    <a:pt x="828227" y="59728"/>
                  </a:lnTo>
                  <a:close/>
                </a:path>
                <a:path w="981075" h="207010">
                  <a:moveTo>
                    <a:pt x="957924" y="147777"/>
                  </a:moveTo>
                  <a:lnTo>
                    <a:pt x="828624" y="147777"/>
                  </a:lnTo>
                  <a:lnTo>
                    <a:pt x="957872" y="147789"/>
                  </a:lnTo>
                  <a:close/>
                </a:path>
                <a:path w="981075" h="207010">
                  <a:moveTo>
                    <a:pt x="957186" y="0"/>
                  </a:moveTo>
                  <a:lnTo>
                    <a:pt x="769696" y="0"/>
                  </a:lnTo>
                  <a:lnTo>
                    <a:pt x="759187" y="2077"/>
                  </a:lnTo>
                  <a:lnTo>
                    <a:pt x="749290" y="6811"/>
                  </a:lnTo>
                  <a:lnTo>
                    <a:pt x="740246" y="14039"/>
                  </a:lnTo>
                  <a:lnTo>
                    <a:pt x="732294" y="23596"/>
                  </a:lnTo>
                  <a:lnTo>
                    <a:pt x="676389" y="100507"/>
                  </a:lnTo>
                  <a:lnTo>
                    <a:pt x="743424" y="100507"/>
                  </a:lnTo>
                  <a:lnTo>
                    <a:pt x="772274" y="59728"/>
                  </a:lnTo>
                  <a:lnTo>
                    <a:pt x="828227" y="59728"/>
                  </a:lnTo>
                  <a:lnTo>
                    <a:pt x="828192" y="50965"/>
                  </a:lnTo>
                  <a:lnTo>
                    <a:pt x="980574" y="50965"/>
                  </a:lnTo>
                  <a:lnTo>
                    <a:pt x="980592" y="27381"/>
                  </a:lnTo>
                  <a:lnTo>
                    <a:pt x="978683" y="18071"/>
                  </a:lnTo>
                  <a:lnTo>
                    <a:pt x="973551" y="9218"/>
                  </a:lnTo>
                  <a:lnTo>
                    <a:pt x="966088" y="2601"/>
                  </a:lnTo>
                  <a:lnTo>
                    <a:pt x="957186" y="0"/>
                  </a:lnTo>
                  <a:close/>
                </a:path>
                <a:path w="981075" h="207010">
                  <a:moveTo>
                    <a:pt x="571004" y="0"/>
                  </a:moveTo>
                  <a:lnTo>
                    <a:pt x="407098" y="0"/>
                  </a:lnTo>
                  <a:lnTo>
                    <a:pt x="396289" y="1265"/>
                  </a:lnTo>
                  <a:lnTo>
                    <a:pt x="386373" y="5026"/>
                  </a:lnTo>
                  <a:lnTo>
                    <a:pt x="377432" y="11229"/>
                  </a:lnTo>
                  <a:lnTo>
                    <a:pt x="369544" y="19824"/>
                  </a:lnTo>
                  <a:lnTo>
                    <a:pt x="310959" y="100418"/>
                  </a:lnTo>
                  <a:lnTo>
                    <a:pt x="378914" y="100418"/>
                  </a:lnTo>
                  <a:lnTo>
                    <a:pt x="397344" y="74396"/>
                  </a:lnTo>
                  <a:lnTo>
                    <a:pt x="455240" y="74396"/>
                  </a:lnTo>
                  <a:lnTo>
                    <a:pt x="455231" y="57416"/>
                  </a:lnTo>
                  <a:lnTo>
                    <a:pt x="456298" y="52628"/>
                  </a:lnTo>
                  <a:lnTo>
                    <a:pt x="460146" y="50520"/>
                  </a:lnTo>
                  <a:lnTo>
                    <a:pt x="632581" y="50520"/>
                  </a:lnTo>
                  <a:lnTo>
                    <a:pt x="606247" y="20472"/>
                  </a:lnTo>
                  <a:lnTo>
                    <a:pt x="599149" y="13265"/>
                  </a:lnTo>
                  <a:lnTo>
                    <a:pt x="590545" y="6673"/>
                  </a:lnTo>
                  <a:lnTo>
                    <a:pt x="580981" y="1862"/>
                  </a:lnTo>
                  <a:lnTo>
                    <a:pt x="571004" y="0"/>
                  </a:lnTo>
                  <a:close/>
                </a:path>
                <a:path w="981075" h="207010">
                  <a:moveTo>
                    <a:pt x="980574" y="50965"/>
                  </a:moveTo>
                  <a:lnTo>
                    <a:pt x="920864" y="50965"/>
                  </a:lnTo>
                  <a:lnTo>
                    <a:pt x="923886" y="54914"/>
                  </a:lnTo>
                  <a:lnTo>
                    <a:pt x="923975" y="95796"/>
                  </a:lnTo>
                  <a:lnTo>
                    <a:pt x="919480" y="98437"/>
                  </a:lnTo>
                  <a:lnTo>
                    <a:pt x="828382" y="98501"/>
                  </a:lnTo>
                  <a:lnTo>
                    <a:pt x="980537" y="98501"/>
                  </a:lnTo>
                  <a:lnTo>
                    <a:pt x="980574" y="50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076005" y="6181848"/>
              <a:ext cx="305320" cy="81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400401" y="6182587"/>
              <a:ext cx="64541" cy="794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081618" y="6289205"/>
              <a:ext cx="66128" cy="804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166823" y="6289205"/>
              <a:ext cx="74498" cy="794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260396" y="6289205"/>
              <a:ext cx="15875" cy="80010"/>
            </a:xfrm>
            <a:custGeom>
              <a:avLst/>
              <a:gdLst/>
              <a:ahLst/>
              <a:cxnLst/>
              <a:rect l="l" t="t" r="r" b="b"/>
              <a:pathLst>
                <a:path w="15875" h="80010">
                  <a:moveTo>
                    <a:pt x="15265" y="79476"/>
                  </a:moveTo>
                  <a:lnTo>
                    <a:pt x="0" y="79476"/>
                  </a:lnTo>
                  <a:lnTo>
                    <a:pt x="0" y="0"/>
                  </a:lnTo>
                  <a:lnTo>
                    <a:pt x="15265" y="0"/>
                  </a:lnTo>
                  <a:lnTo>
                    <a:pt x="15265" y="794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289022" y="6289205"/>
              <a:ext cx="74295" cy="80010"/>
            </a:xfrm>
            <a:custGeom>
              <a:avLst/>
              <a:gdLst/>
              <a:ahLst/>
              <a:cxnLst/>
              <a:rect l="l" t="t" r="r" b="b"/>
              <a:pathLst>
                <a:path w="74294" h="80010">
                  <a:moveTo>
                    <a:pt x="15582" y="0"/>
                  </a:moveTo>
                  <a:lnTo>
                    <a:pt x="0" y="0"/>
                  </a:lnTo>
                  <a:lnTo>
                    <a:pt x="25425" y="79476"/>
                  </a:lnTo>
                  <a:lnTo>
                    <a:pt x="48425" y="79476"/>
                  </a:lnTo>
                  <a:lnTo>
                    <a:pt x="52528" y="66763"/>
                  </a:lnTo>
                  <a:lnTo>
                    <a:pt x="36982" y="66763"/>
                  </a:lnTo>
                  <a:lnTo>
                    <a:pt x="15582" y="0"/>
                  </a:lnTo>
                  <a:close/>
                </a:path>
                <a:path w="74294" h="80010">
                  <a:moveTo>
                    <a:pt x="74079" y="0"/>
                  </a:moveTo>
                  <a:lnTo>
                    <a:pt x="58394" y="0"/>
                  </a:lnTo>
                  <a:lnTo>
                    <a:pt x="36982" y="66763"/>
                  </a:lnTo>
                  <a:lnTo>
                    <a:pt x="52528" y="66763"/>
                  </a:lnTo>
                  <a:lnTo>
                    <a:pt x="74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376551" y="6289203"/>
              <a:ext cx="54610" cy="80010"/>
            </a:xfrm>
            <a:custGeom>
              <a:avLst/>
              <a:gdLst/>
              <a:ahLst/>
              <a:cxnLst/>
              <a:rect l="l" t="t" r="r" b="b"/>
              <a:pathLst>
                <a:path w="54610" h="80010">
                  <a:moveTo>
                    <a:pt x="54152" y="0"/>
                  </a:moveTo>
                  <a:lnTo>
                    <a:pt x="0" y="0"/>
                  </a:lnTo>
                  <a:lnTo>
                    <a:pt x="0" y="79489"/>
                  </a:lnTo>
                  <a:lnTo>
                    <a:pt x="54152" y="79489"/>
                  </a:lnTo>
                  <a:lnTo>
                    <a:pt x="54152" y="66878"/>
                  </a:lnTo>
                  <a:lnTo>
                    <a:pt x="15265" y="66878"/>
                  </a:lnTo>
                  <a:lnTo>
                    <a:pt x="15265" y="45567"/>
                  </a:lnTo>
                  <a:lnTo>
                    <a:pt x="52349" y="45567"/>
                  </a:lnTo>
                  <a:lnTo>
                    <a:pt x="52349" y="32956"/>
                  </a:lnTo>
                  <a:lnTo>
                    <a:pt x="15265" y="32956"/>
                  </a:lnTo>
                  <a:lnTo>
                    <a:pt x="15265" y="12611"/>
                  </a:lnTo>
                  <a:lnTo>
                    <a:pt x="54152" y="12611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447670" y="6289205"/>
              <a:ext cx="64769" cy="80010"/>
            </a:xfrm>
            <a:custGeom>
              <a:avLst/>
              <a:gdLst/>
              <a:ahLst/>
              <a:cxnLst/>
              <a:rect l="l" t="t" r="r" b="b"/>
              <a:pathLst>
                <a:path w="64769" h="80010">
                  <a:moveTo>
                    <a:pt x="47612" y="0"/>
                  </a:moveTo>
                  <a:lnTo>
                    <a:pt x="0" y="0"/>
                  </a:lnTo>
                  <a:lnTo>
                    <a:pt x="0" y="79476"/>
                  </a:lnTo>
                  <a:lnTo>
                    <a:pt x="15252" y="79476"/>
                  </a:lnTo>
                  <a:lnTo>
                    <a:pt x="15252" y="52882"/>
                  </a:lnTo>
                  <a:lnTo>
                    <a:pt x="61948" y="52882"/>
                  </a:lnTo>
                  <a:lnTo>
                    <a:pt x="58000" y="48031"/>
                  </a:lnTo>
                  <a:lnTo>
                    <a:pt x="54686" y="46697"/>
                  </a:lnTo>
                  <a:lnTo>
                    <a:pt x="50228" y="46697"/>
                  </a:lnTo>
                  <a:lnTo>
                    <a:pt x="50228" y="46266"/>
                  </a:lnTo>
                  <a:lnTo>
                    <a:pt x="55879" y="45567"/>
                  </a:lnTo>
                  <a:lnTo>
                    <a:pt x="59804" y="43040"/>
                  </a:lnTo>
                  <a:lnTo>
                    <a:pt x="61370" y="39954"/>
                  </a:lnTo>
                  <a:lnTo>
                    <a:pt x="15252" y="39954"/>
                  </a:lnTo>
                  <a:lnTo>
                    <a:pt x="15252" y="12928"/>
                  </a:lnTo>
                  <a:lnTo>
                    <a:pt x="63596" y="12928"/>
                  </a:lnTo>
                  <a:lnTo>
                    <a:pt x="62445" y="9461"/>
                  </a:lnTo>
                  <a:lnTo>
                    <a:pt x="54114" y="1892"/>
                  </a:lnTo>
                  <a:lnTo>
                    <a:pt x="47612" y="0"/>
                  </a:lnTo>
                  <a:close/>
                </a:path>
                <a:path w="64769" h="80010">
                  <a:moveTo>
                    <a:pt x="61948" y="52882"/>
                  </a:moveTo>
                  <a:lnTo>
                    <a:pt x="40081" y="52882"/>
                  </a:lnTo>
                  <a:lnTo>
                    <a:pt x="43002" y="53670"/>
                  </a:lnTo>
                  <a:lnTo>
                    <a:pt x="47167" y="56857"/>
                  </a:lnTo>
                  <a:lnTo>
                    <a:pt x="48209" y="59524"/>
                  </a:lnTo>
                  <a:lnTo>
                    <a:pt x="48209" y="79476"/>
                  </a:lnTo>
                  <a:lnTo>
                    <a:pt x="63474" y="79476"/>
                  </a:lnTo>
                  <a:lnTo>
                    <a:pt x="63385" y="56857"/>
                  </a:lnTo>
                  <a:lnTo>
                    <a:pt x="62382" y="53416"/>
                  </a:lnTo>
                  <a:lnTo>
                    <a:pt x="61948" y="52882"/>
                  </a:lnTo>
                  <a:close/>
                </a:path>
                <a:path w="64769" h="80010">
                  <a:moveTo>
                    <a:pt x="63596" y="12928"/>
                  </a:moveTo>
                  <a:lnTo>
                    <a:pt x="41567" y="12928"/>
                  </a:lnTo>
                  <a:lnTo>
                    <a:pt x="44780" y="14020"/>
                  </a:lnTo>
                  <a:lnTo>
                    <a:pt x="48247" y="18211"/>
                  </a:lnTo>
                  <a:lnTo>
                    <a:pt x="49060" y="21691"/>
                  </a:lnTo>
                  <a:lnTo>
                    <a:pt x="49060" y="31343"/>
                  </a:lnTo>
                  <a:lnTo>
                    <a:pt x="48094" y="34721"/>
                  </a:lnTo>
                  <a:lnTo>
                    <a:pt x="44208" y="38912"/>
                  </a:lnTo>
                  <a:lnTo>
                    <a:pt x="40932" y="39954"/>
                  </a:lnTo>
                  <a:lnTo>
                    <a:pt x="61370" y="39954"/>
                  </a:lnTo>
                  <a:lnTo>
                    <a:pt x="63690" y="35483"/>
                  </a:lnTo>
                  <a:lnTo>
                    <a:pt x="64438" y="31343"/>
                  </a:lnTo>
                  <a:lnTo>
                    <a:pt x="64541" y="15773"/>
                  </a:lnTo>
                  <a:lnTo>
                    <a:pt x="63596" y="129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528100" y="6288463"/>
              <a:ext cx="64135" cy="81280"/>
            </a:xfrm>
            <a:custGeom>
              <a:avLst/>
              <a:gdLst/>
              <a:ahLst/>
              <a:cxnLst/>
              <a:rect l="l" t="t" r="r" b="b"/>
              <a:pathLst>
                <a:path w="64135" h="81279">
                  <a:moveTo>
                    <a:pt x="14414" y="54787"/>
                  </a:moveTo>
                  <a:lnTo>
                    <a:pt x="0" y="54787"/>
                  </a:lnTo>
                  <a:lnTo>
                    <a:pt x="122" y="67716"/>
                  </a:lnTo>
                  <a:lnTo>
                    <a:pt x="2819" y="73863"/>
                  </a:lnTo>
                  <a:lnTo>
                    <a:pt x="12865" y="79870"/>
                  </a:lnTo>
                  <a:lnTo>
                    <a:pt x="20561" y="81178"/>
                  </a:lnTo>
                  <a:lnTo>
                    <a:pt x="31584" y="81178"/>
                  </a:lnTo>
                  <a:lnTo>
                    <a:pt x="62733" y="68567"/>
                  </a:lnTo>
                  <a:lnTo>
                    <a:pt x="24091" y="68567"/>
                  </a:lnTo>
                  <a:lnTo>
                    <a:pt x="19354" y="67805"/>
                  </a:lnTo>
                  <a:lnTo>
                    <a:pt x="15392" y="64769"/>
                  </a:lnTo>
                  <a:lnTo>
                    <a:pt x="14524" y="61366"/>
                  </a:lnTo>
                  <a:lnTo>
                    <a:pt x="14414" y="54787"/>
                  </a:lnTo>
                  <a:close/>
                </a:path>
                <a:path w="64135" h="81279">
                  <a:moveTo>
                    <a:pt x="41440" y="0"/>
                  </a:moveTo>
                  <a:lnTo>
                    <a:pt x="31267" y="0"/>
                  </a:lnTo>
                  <a:lnTo>
                    <a:pt x="23285" y="383"/>
                  </a:lnTo>
                  <a:lnTo>
                    <a:pt x="0" y="15189"/>
                  </a:lnTo>
                  <a:lnTo>
                    <a:pt x="0" y="31368"/>
                  </a:lnTo>
                  <a:lnTo>
                    <a:pt x="2654" y="37693"/>
                  </a:lnTo>
                  <a:lnTo>
                    <a:pt x="12534" y="44691"/>
                  </a:lnTo>
                  <a:lnTo>
                    <a:pt x="19773" y="46304"/>
                  </a:lnTo>
                  <a:lnTo>
                    <a:pt x="37236" y="46304"/>
                  </a:lnTo>
                  <a:lnTo>
                    <a:pt x="42379" y="47066"/>
                  </a:lnTo>
                  <a:lnTo>
                    <a:pt x="47815" y="50114"/>
                  </a:lnTo>
                  <a:lnTo>
                    <a:pt x="49174" y="52946"/>
                  </a:lnTo>
                  <a:lnTo>
                    <a:pt x="49174" y="61366"/>
                  </a:lnTo>
                  <a:lnTo>
                    <a:pt x="47980" y="64325"/>
                  </a:lnTo>
                  <a:lnTo>
                    <a:pt x="43256" y="67716"/>
                  </a:lnTo>
                  <a:lnTo>
                    <a:pt x="38582" y="68567"/>
                  </a:lnTo>
                  <a:lnTo>
                    <a:pt x="62733" y="68567"/>
                  </a:lnTo>
                  <a:lnTo>
                    <a:pt x="63804" y="65138"/>
                  </a:lnTo>
                  <a:lnTo>
                    <a:pt x="63804" y="47612"/>
                  </a:lnTo>
                  <a:lnTo>
                    <a:pt x="61252" y="41821"/>
                  </a:lnTo>
                  <a:lnTo>
                    <a:pt x="51574" y="35255"/>
                  </a:lnTo>
                  <a:lnTo>
                    <a:pt x="44297" y="33705"/>
                  </a:lnTo>
                  <a:lnTo>
                    <a:pt x="25857" y="33705"/>
                  </a:lnTo>
                  <a:lnTo>
                    <a:pt x="20383" y="32816"/>
                  </a:lnTo>
                  <a:lnTo>
                    <a:pt x="16141" y="29781"/>
                  </a:lnTo>
                  <a:lnTo>
                    <a:pt x="15265" y="26949"/>
                  </a:lnTo>
                  <a:lnTo>
                    <a:pt x="15305" y="19011"/>
                  </a:lnTo>
                  <a:lnTo>
                    <a:pt x="16281" y="16560"/>
                  </a:lnTo>
                  <a:lnTo>
                    <a:pt x="20802" y="12966"/>
                  </a:lnTo>
                  <a:lnTo>
                    <a:pt x="25222" y="11976"/>
                  </a:lnTo>
                  <a:lnTo>
                    <a:pt x="61644" y="11976"/>
                  </a:lnTo>
                  <a:lnTo>
                    <a:pt x="59143" y="6997"/>
                  </a:lnTo>
                  <a:lnTo>
                    <a:pt x="48818" y="1269"/>
                  </a:lnTo>
                  <a:lnTo>
                    <a:pt x="41440" y="0"/>
                  </a:lnTo>
                  <a:close/>
                </a:path>
                <a:path w="64135" h="81279">
                  <a:moveTo>
                    <a:pt x="61644" y="11976"/>
                  </a:moveTo>
                  <a:lnTo>
                    <a:pt x="37934" y="11976"/>
                  </a:lnTo>
                  <a:lnTo>
                    <a:pt x="42164" y="12738"/>
                  </a:lnTo>
                  <a:lnTo>
                    <a:pt x="46329" y="15773"/>
                  </a:lnTo>
                  <a:lnTo>
                    <a:pt x="47371" y="19011"/>
                  </a:lnTo>
                  <a:lnTo>
                    <a:pt x="47371" y="23952"/>
                  </a:lnTo>
                  <a:lnTo>
                    <a:pt x="62001" y="23952"/>
                  </a:lnTo>
                  <a:lnTo>
                    <a:pt x="62001" y="12687"/>
                  </a:lnTo>
                  <a:lnTo>
                    <a:pt x="61644" y="11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608846" y="6289205"/>
              <a:ext cx="15875" cy="80010"/>
            </a:xfrm>
            <a:custGeom>
              <a:avLst/>
              <a:gdLst/>
              <a:ahLst/>
              <a:cxnLst/>
              <a:rect l="l" t="t" r="r" b="b"/>
              <a:pathLst>
                <a:path w="15875" h="80010">
                  <a:moveTo>
                    <a:pt x="15265" y="79476"/>
                  </a:moveTo>
                  <a:lnTo>
                    <a:pt x="0" y="79476"/>
                  </a:lnTo>
                  <a:lnTo>
                    <a:pt x="0" y="0"/>
                  </a:lnTo>
                  <a:lnTo>
                    <a:pt x="15265" y="0"/>
                  </a:lnTo>
                  <a:lnTo>
                    <a:pt x="15265" y="794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637574" y="6289205"/>
              <a:ext cx="62230" cy="80010"/>
            </a:xfrm>
            <a:custGeom>
              <a:avLst/>
              <a:gdLst/>
              <a:ahLst/>
              <a:cxnLst/>
              <a:rect l="l" t="t" r="r" b="b"/>
              <a:pathLst>
                <a:path w="62230" h="80010">
                  <a:moveTo>
                    <a:pt x="38569" y="12928"/>
                  </a:moveTo>
                  <a:lnTo>
                    <a:pt x="23317" y="12928"/>
                  </a:lnTo>
                  <a:lnTo>
                    <a:pt x="23317" y="79476"/>
                  </a:lnTo>
                  <a:lnTo>
                    <a:pt x="38569" y="79476"/>
                  </a:lnTo>
                  <a:lnTo>
                    <a:pt x="38569" y="12928"/>
                  </a:lnTo>
                  <a:close/>
                </a:path>
                <a:path w="62230" h="80010">
                  <a:moveTo>
                    <a:pt x="61887" y="0"/>
                  </a:moveTo>
                  <a:lnTo>
                    <a:pt x="0" y="0"/>
                  </a:lnTo>
                  <a:lnTo>
                    <a:pt x="0" y="12928"/>
                  </a:lnTo>
                  <a:lnTo>
                    <a:pt x="61887" y="12928"/>
                  </a:lnTo>
                  <a:lnTo>
                    <a:pt x="61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707297" y="6289205"/>
              <a:ext cx="73660" cy="80010"/>
            </a:xfrm>
            <a:custGeom>
              <a:avLst/>
              <a:gdLst/>
              <a:ahLst/>
              <a:cxnLst/>
              <a:rect l="l" t="t" r="r" b="b"/>
              <a:pathLst>
                <a:path w="73660" h="80010">
                  <a:moveTo>
                    <a:pt x="17170" y="0"/>
                  </a:moveTo>
                  <a:lnTo>
                    <a:pt x="0" y="0"/>
                  </a:lnTo>
                  <a:lnTo>
                    <a:pt x="28397" y="48920"/>
                  </a:lnTo>
                  <a:lnTo>
                    <a:pt x="28397" y="79476"/>
                  </a:lnTo>
                  <a:lnTo>
                    <a:pt x="43662" y="79476"/>
                  </a:lnTo>
                  <a:lnTo>
                    <a:pt x="43662" y="48920"/>
                  </a:lnTo>
                  <a:lnTo>
                    <a:pt x="52634" y="34023"/>
                  </a:lnTo>
                  <a:lnTo>
                    <a:pt x="36360" y="34023"/>
                  </a:lnTo>
                  <a:lnTo>
                    <a:pt x="17170" y="0"/>
                  </a:lnTo>
                  <a:close/>
                </a:path>
                <a:path w="73660" h="80010">
                  <a:moveTo>
                    <a:pt x="73126" y="0"/>
                  </a:moveTo>
                  <a:lnTo>
                    <a:pt x="55435" y="0"/>
                  </a:lnTo>
                  <a:lnTo>
                    <a:pt x="36360" y="34023"/>
                  </a:lnTo>
                  <a:lnTo>
                    <a:pt x="52634" y="34023"/>
                  </a:lnTo>
                  <a:lnTo>
                    <a:pt x="73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19997" y="6173147"/>
              <a:ext cx="243243" cy="2103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210800" y="757198"/>
            <a:ext cx="110299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1500" b="1" dirty="0">
                <a:solidFill>
                  <a:srgbClr val="FFFFFF"/>
                </a:solidFill>
                <a:latin typeface="+mj-lt"/>
                <a:cs typeface="Verdana"/>
              </a:rPr>
              <a:t>tusur.ru</a:t>
            </a:r>
            <a:endParaRPr sz="1500" dirty="0">
              <a:latin typeface="+mj-lt"/>
              <a:cs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878706"/>
            <a:ext cx="674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Институт системной интеграции и безопасности </a:t>
            </a:r>
            <a:r>
              <a:rPr lang="ru-RU" b="1" dirty="0" err="1" smtClean="0">
                <a:solidFill>
                  <a:schemeClr val="bg1"/>
                </a:solidFill>
              </a:rPr>
              <a:t>ТУСУРа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2020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5" y="2130456"/>
            <a:ext cx="541972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Информационная безопасность и информационная </a:t>
            </a:r>
            <a:r>
              <a:rPr lang="ru-RU" sz="1400" b="1" dirty="0" err="1" smtClean="0">
                <a:solidFill>
                  <a:schemeClr val="bg1"/>
                </a:solidFill>
              </a:rPr>
              <a:t>гегиена</a:t>
            </a:r>
            <a:r>
              <a:rPr lang="ru-RU" sz="1400" b="1" dirty="0" smtClean="0">
                <a:solidFill>
                  <a:schemeClr val="bg1"/>
                </a:solidFill>
              </a:rPr>
              <a:t>???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Мои </a:t>
            </a:r>
            <a:r>
              <a:rPr lang="ru-RU" sz="4400" b="1" dirty="0">
                <a:solidFill>
                  <a:schemeClr val="bg1"/>
                </a:solidFill>
              </a:rPr>
              <a:t>финансы «поют» </a:t>
            </a:r>
            <a:r>
              <a:rPr lang="ru-RU" sz="4400" b="1" dirty="0" smtClean="0">
                <a:solidFill>
                  <a:schemeClr val="bg1"/>
                </a:solidFill>
              </a:rPr>
              <a:t>романсы</a:t>
            </a:r>
            <a:endParaRPr lang="ru-RU" sz="4400" b="1" dirty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Преступления 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>
                <a:solidFill>
                  <a:schemeClr val="bg1"/>
                </a:solidFill>
              </a:rPr>
              <a:t>финансовой </a:t>
            </a:r>
            <a:r>
              <a:rPr lang="ru-RU" sz="2800" b="1" dirty="0" smtClean="0">
                <a:solidFill>
                  <a:schemeClr val="bg1"/>
                </a:solidFill>
              </a:rPr>
              <a:t>сфере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0075" y="50096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Шелупанов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Александр </a:t>
            </a:r>
          </a:p>
          <a:p>
            <a:r>
              <a:rPr lang="ru-RU" b="1" dirty="0">
                <a:solidFill>
                  <a:schemeClr val="bg1"/>
                </a:solidFill>
              </a:rPr>
              <a:t>prezident@tusur.ru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10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466158" cy="685800"/>
          </a:xfrm>
        </p:spPr>
        <p:txBody>
          <a:bodyPr/>
          <a:lstStyle/>
          <a:p>
            <a:r>
              <a:rPr lang="ru-RU" altLang="ru-RU" dirty="0"/>
              <a:t>Информация в компьютерных устройствах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38600" y="1219200"/>
            <a:ext cx="7620000" cy="53091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>
              <a:defRPr sz="3050" b="1" i="0">
                <a:solidFill>
                  <a:srgbClr val="005AAA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1800" kern="0" dirty="0" smtClean="0">
                <a:latin typeface="+mj-lt"/>
              </a:rPr>
              <a:t>Компьютеры (ноутбуки),</a:t>
            </a:r>
            <a:r>
              <a:rPr lang="en-US" altLang="ru-RU" sz="1800" kern="0" dirty="0" smtClean="0">
                <a:latin typeface="+mj-lt"/>
              </a:rPr>
              <a:t> </a:t>
            </a:r>
            <a:r>
              <a:rPr lang="ru-RU" altLang="ru-RU" sz="1800" kern="0" dirty="0" smtClean="0">
                <a:latin typeface="+mj-lt"/>
              </a:rPr>
              <a:t>мобильные телефоны, машинные носители, изъятые у преступников: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400" b="0" kern="0" dirty="0" smtClean="0">
                <a:solidFill>
                  <a:schemeClr val="tx1"/>
                </a:solidFill>
                <a:latin typeface="+mj-lt"/>
              </a:rPr>
              <a:t>Переписка (электронная почта, интернет-пейджеры, скайп, </a:t>
            </a:r>
            <a:r>
              <a:rPr lang="en-US" altLang="ru-RU" sz="1400" b="0" kern="0" dirty="0" smtClean="0">
                <a:solidFill>
                  <a:schemeClr val="tx1"/>
                </a:solidFill>
                <a:latin typeface="+mj-lt"/>
              </a:rPr>
              <a:t>SMS</a:t>
            </a:r>
            <a:r>
              <a:rPr lang="ru-RU" altLang="ru-RU" sz="1400" b="0" kern="0" dirty="0" smtClean="0">
                <a:solidFill>
                  <a:schemeClr val="tx1"/>
                </a:solidFill>
                <a:latin typeface="+mj-lt"/>
              </a:rPr>
              <a:t> и т.п.);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400" b="0" kern="0" dirty="0" smtClean="0">
                <a:solidFill>
                  <a:schemeClr val="tx1"/>
                </a:solidFill>
                <a:latin typeface="+mj-lt"/>
              </a:rPr>
              <a:t>Интересы (какие сайты посещал пользователь, какая информация хранится в пользовательских файлах);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400" b="0" kern="0" dirty="0" smtClean="0">
                <a:solidFill>
                  <a:schemeClr val="tx1"/>
                </a:solidFill>
                <a:latin typeface="+mj-lt"/>
              </a:rPr>
              <a:t>Программы для доступа к </a:t>
            </a:r>
            <a:r>
              <a:rPr lang="ru-RU" altLang="ru-RU" sz="1400" b="0" kern="0" dirty="0" err="1" smtClean="0">
                <a:solidFill>
                  <a:schemeClr val="tx1"/>
                </a:solidFill>
                <a:latin typeface="+mj-lt"/>
              </a:rPr>
              <a:t>скимминговым</a:t>
            </a:r>
            <a:r>
              <a:rPr lang="ru-RU" altLang="ru-RU" sz="1400" b="0" kern="0" dirty="0" smtClean="0">
                <a:solidFill>
                  <a:schemeClr val="tx1"/>
                </a:solidFill>
                <a:latin typeface="+mj-lt"/>
              </a:rPr>
              <a:t> устройствам, пароли и коды доступа, следы работы этих программ;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400" b="0" kern="0" dirty="0" smtClean="0">
                <a:solidFill>
                  <a:schemeClr val="tx1"/>
                </a:solidFill>
                <a:latin typeface="+mj-lt"/>
              </a:rPr>
              <a:t>Программы для записи информации на магнитную полосу карты, следы работы этих программ;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400" b="0" kern="0" dirty="0" smtClean="0">
                <a:solidFill>
                  <a:schemeClr val="tx1"/>
                </a:solidFill>
                <a:latin typeface="+mj-lt"/>
              </a:rPr>
              <a:t>Информация (дизайн, содержание магнитной полосы, </a:t>
            </a:r>
            <a:r>
              <a:rPr lang="ru-RU" altLang="ru-RU" sz="1400" b="0" kern="0" dirty="0" err="1" smtClean="0">
                <a:solidFill>
                  <a:schemeClr val="tx1"/>
                </a:solidFill>
                <a:latin typeface="+mj-lt"/>
              </a:rPr>
              <a:t>пин</a:t>
            </a:r>
            <a:r>
              <a:rPr lang="ru-RU" altLang="ru-RU" sz="1400" b="0" kern="0" dirty="0" smtClean="0">
                <a:solidFill>
                  <a:schemeClr val="tx1"/>
                </a:solidFill>
                <a:latin typeface="+mj-lt"/>
              </a:rPr>
              <a:t>-коды, номера и т.п.) для изготовления пластиковых карт.</a:t>
            </a:r>
            <a:endParaRPr lang="en-US" altLang="ru-RU" sz="1400" b="0" kern="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altLang="ru-RU" sz="1800" b="0" kern="0" dirty="0" smtClean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altLang="ru-RU" sz="1800" kern="0" dirty="0" smtClean="0">
                <a:latin typeface="+mj-lt"/>
              </a:rPr>
              <a:t>Накопитель на жестких магнитных дисках из банкомата: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400" b="0" kern="0" dirty="0" smtClean="0">
                <a:solidFill>
                  <a:schemeClr val="tx1"/>
                </a:solidFill>
                <a:latin typeface="+mj-lt"/>
              </a:rPr>
              <a:t>Журнальные ленты банкомата;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400" b="0" kern="0" dirty="0" smtClean="0">
                <a:solidFill>
                  <a:schemeClr val="tx1"/>
                </a:solidFill>
                <a:latin typeface="+mj-lt"/>
              </a:rPr>
              <a:t>«Вредоносные программы», с помощью которых можно получить информацию о второй дорожке магнитной полосы пластиковой платежной карты, о </a:t>
            </a:r>
            <a:r>
              <a:rPr lang="ru-RU" altLang="ru-RU" sz="1400" b="0" kern="0" dirty="0" err="1" smtClean="0">
                <a:solidFill>
                  <a:schemeClr val="tx1"/>
                </a:solidFill>
                <a:latin typeface="+mj-lt"/>
              </a:rPr>
              <a:t>пин</a:t>
            </a:r>
            <a:r>
              <a:rPr lang="ru-RU" altLang="ru-RU" sz="1400" b="0" kern="0" dirty="0" smtClean="0">
                <a:solidFill>
                  <a:schemeClr val="tx1"/>
                </a:solidFill>
                <a:latin typeface="+mj-lt"/>
              </a:rPr>
              <a:t>-коде, снять все денежные средства из банкомата, удалить саму программу и следы ее работы, следы работы таких программ. 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None/>
            </a:pPr>
            <a:endParaRPr lang="ru-RU" altLang="ru-RU" sz="1800" kern="0" dirty="0" smtClean="0">
              <a:latin typeface="+mj-lt"/>
            </a:endParaRPr>
          </a:p>
          <a:p>
            <a:pPr>
              <a:spcAft>
                <a:spcPts val="600"/>
              </a:spcAft>
            </a:pPr>
            <a:endParaRPr lang="ru-RU" altLang="ru-RU" sz="1800" kern="0" dirty="0" smtClean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5"/>
          <a:stretch/>
        </p:blipFill>
        <p:spPr>
          <a:xfrm>
            <a:off x="0" y="1295400"/>
            <a:ext cx="370332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11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2438400" cy="1477328"/>
          </a:xfrm>
        </p:spPr>
        <p:txBody>
          <a:bodyPr/>
          <a:lstStyle/>
          <a:p>
            <a:r>
              <a:rPr lang="en-US" sz="3200" dirty="0"/>
              <a:t>POS</a:t>
            </a:r>
            <a:r>
              <a:rPr lang="ru-RU" sz="3200" dirty="0"/>
              <a:t>-терминалы глазами «</a:t>
            </a:r>
            <a:r>
              <a:rPr lang="ru-RU" sz="3200" dirty="0" err="1"/>
              <a:t>кардеров</a:t>
            </a:r>
            <a:r>
              <a:rPr lang="ru-RU" sz="3200" dirty="0"/>
              <a:t>»</a:t>
            </a:r>
          </a:p>
        </p:txBody>
      </p:sp>
      <p:pic>
        <p:nvPicPr>
          <p:cNvPr id="4" name="Picture 3" descr="Сни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17" y="381000"/>
            <a:ext cx="838243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12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Наблюдаемые тенденции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143000" y="3438525"/>
            <a:ext cx="287338" cy="647700"/>
          </a:xfrm>
          <a:prstGeom prst="downArrow">
            <a:avLst>
              <a:gd name="adj1" fmla="val 50000"/>
              <a:gd name="adj2" fmla="val 56353"/>
            </a:avLst>
          </a:prstGeom>
          <a:solidFill>
            <a:srgbClr val="F5392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900426" y="1388387"/>
            <a:ext cx="824685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Упрощение процесса изготовления </a:t>
            </a:r>
            <a:r>
              <a:rPr lang="ru-RU" sz="1600" dirty="0" err="1"/>
              <a:t>шиммеров</a:t>
            </a:r>
            <a:r>
              <a:rPr lang="ru-RU" sz="1600" dirty="0"/>
              <a:t> и </a:t>
            </a:r>
            <a:r>
              <a:rPr lang="ru-RU" sz="1600" dirty="0" err="1"/>
              <a:t>скимминговых</a:t>
            </a:r>
            <a:r>
              <a:rPr lang="ru-RU" sz="1600" dirty="0"/>
              <a:t> устройств (доступность «объемных» принтеров, 3</a:t>
            </a:r>
            <a:r>
              <a:rPr lang="en-US" sz="1600" dirty="0"/>
              <a:t>D –</a:t>
            </a:r>
            <a:r>
              <a:rPr lang="ru-RU" sz="1600" dirty="0"/>
              <a:t> печати, </a:t>
            </a:r>
            <a:r>
              <a:rPr lang="en-US" sz="1600" dirty="0"/>
              <a:t> </a:t>
            </a:r>
            <a:r>
              <a:rPr lang="ru-RU" sz="1600" dirty="0"/>
              <a:t> совершенствование технологий отливки и пр.);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Доступность </a:t>
            </a:r>
            <a:r>
              <a:rPr lang="ru-RU" sz="1600" dirty="0" err="1"/>
              <a:t>энкодеров</a:t>
            </a:r>
            <a:r>
              <a:rPr lang="ru-RU" sz="1600" dirty="0"/>
              <a:t> и «белого пластика»;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Легкость получения и обмена информацией;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Количественный рост «продвинутой молодежи», обладающей специальными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знаниями</a:t>
            </a:r>
            <a:r>
              <a:rPr lang="ru-RU" sz="1600" dirty="0"/>
              <a:t>, но не обладающей моральными принципами.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1219200"/>
            <a:ext cx="8458199" cy="213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36710" y="4191000"/>
            <a:ext cx="8410574" cy="1541264"/>
            <a:chOff x="809625" y="4038600"/>
            <a:chExt cx="8410574" cy="154126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040604" y="4270623"/>
              <a:ext cx="790098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ru-RU" sz="1600" b="1" dirty="0"/>
                <a:t>Стремительное увеличение количества обособленных преступных групп </a:t>
              </a:r>
              <a:r>
                <a:rPr lang="ru-RU" sz="1600" dirty="0" smtClean="0"/>
                <a:t>(включая </a:t>
              </a:r>
              <a:r>
                <a:rPr lang="ru-RU" sz="1600" dirty="0"/>
                <a:t>международные), использующих комплексный подход при совершении преступлений (изготовление </a:t>
              </a:r>
              <a:r>
                <a:rPr lang="ru-RU" sz="1600" dirty="0" err="1"/>
                <a:t>шиммеров</a:t>
              </a:r>
              <a:r>
                <a:rPr lang="ru-RU" sz="1600" dirty="0"/>
                <a:t> и </a:t>
              </a:r>
              <a:r>
                <a:rPr lang="ru-RU" sz="1600" dirty="0" err="1"/>
                <a:t>скимминговых</a:t>
              </a:r>
              <a:r>
                <a:rPr lang="ru-RU" sz="1600" dirty="0"/>
                <a:t> устройств – установка на банкоматы – расшифровка – запись информации на пластиковые карты –получение денег).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09625" y="4038600"/>
              <a:ext cx="8410574" cy="1541264"/>
            </a:xfrm>
            <a:prstGeom prst="rect">
              <a:avLst/>
            </a:prstGeom>
            <a:noFill/>
            <a:ln>
              <a:solidFill>
                <a:srgbClr val="EC3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49" y="2596799"/>
            <a:ext cx="3700751" cy="185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676276" y="3031308"/>
            <a:ext cx="11515724" cy="2891337"/>
            <a:chOff x="676276" y="3031308"/>
            <a:chExt cx="11515724" cy="289133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836" y="3031308"/>
              <a:ext cx="4013164" cy="2891337"/>
            </a:xfrm>
            <a:prstGeom prst="rect">
              <a:avLst/>
            </a:prstGeom>
          </p:spPr>
        </p:pic>
        <p:grpSp>
          <p:nvGrpSpPr>
            <p:cNvPr id="20" name="Группа 19"/>
            <p:cNvGrpSpPr/>
            <p:nvPr/>
          </p:nvGrpSpPr>
          <p:grpSpPr>
            <a:xfrm>
              <a:off x="676276" y="5103273"/>
              <a:ext cx="8562973" cy="819372"/>
              <a:chOff x="676276" y="5103273"/>
              <a:chExt cx="8562973" cy="81937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676276" y="5103273"/>
                <a:ext cx="8562973" cy="819372"/>
                <a:chOff x="809625" y="4038600"/>
                <a:chExt cx="8410574" cy="1541264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1040604" y="4270623"/>
                  <a:ext cx="7900989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600"/>
                    </a:spcAft>
                    <a:defRPr/>
                  </a:pPr>
                  <a:endParaRPr lang="ru-RU" sz="1600" dirty="0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809625" y="4038600"/>
                  <a:ext cx="8410574" cy="1541264"/>
                </a:xfrm>
                <a:prstGeom prst="rect">
                  <a:avLst/>
                </a:prstGeom>
                <a:noFill/>
                <a:ln>
                  <a:solidFill>
                    <a:srgbClr val="EC345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8" name="Прямоугольник 17"/>
              <p:cNvSpPr/>
              <p:nvPr/>
            </p:nvSpPr>
            <p:spPr>
              <a:xfrm>
                <a:off x="892390" y="5202019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/>
                  <a:t>Вернуть деньги в рамках гражданско-правовых отношений  как правило, не удается</a:t>
                </a:r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13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1"/>
            <a:ext cx="8305800" cy="609600"/>
          </a:xfrm>
        </p:spPr>
        <p:txBody>
          <a:bodyPr/>
          <a:lstStyle/>
          <a:p>
            <a:r>
              <a:rPr lang="ru-RU" dirty="0"/>
              <a:t>Преступления в </a:t>
            </a:r>
            <a:r>
              <a:rPr lang="ru-RU" dirty="0" smtClean="0"/>
              <a:t>финансовой </a:t>
            </a:r>
            <a:r>
              <a:rPr lang="ru-RU" dirty="0"/>
              <a:t>сфере 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2499" y="1371600"/>
            <a:ext cx="807720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/>
              <a:t>Резкий рост количества преступлений, сложный процесс расследования;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/>
              <a:t>Основные </a:t>
            </a:r>
            <a:r>
              <a:rPr lang="ru-RU" sz="1600" b="1" dirty="0" smtClean="0"/>
              <a:t>версии:</a:t>
            </a:r>
          </a:p>
          <a:p>
            <a:pPr marL="573750" indent="-285750">
              <a:spcAft>
                <a:spcPts val="600"/>
              </a:spcAft>
              <a:buFontTx/>
              <a:buChar char="-"/>
            </a:pPr>
            <a:r>
              <a:rPr lang="ru-RU" sz="1600" i="1" dirty="0" smtClean="0"/>
              <a:t>Виноват </a:t>
            </a:r>
            <a:r>
              <a:rPr lang="ru-RU" sz="1600" i="1" dirty="0"/>
              <a:t>банк </a:t>
            </a:r>
            <a:r>
              <a:rPr lang="ru-RU" sz="1600" dirty="0"/>
              <a:t>(умысел сотрудников банка, недостаточный уровень защиты системы ДБО, несоблюдение технологий банковского обслуживания и т.п</a:t>
            </a:r>
            <a:r>
              <a:rPr lang="ru-RU" sz="1600" dirty="0" smtClean="0"/>
              <a:t>.);</a:t>
            </a:r>
          </a:p>
          <a:p>
            <a:pPr marL="573750" indent="-285750">
              <a:spcAft>
                <a:spcPts val="600"/>
              </a:spcAft>
              <a:buFontTx/>
              <a:buChar char="-"/>
            </a:pPr>
            <a:r>
              <a:rPr lang="ru-RU" sz="1600" i="1" dirty="0" smtClean="0"/>
              <a:t> Виновато </a:t>
            </a:r>
            <a:r>
              <a:rPr lang="ru-RU" sz="1600" i="1" dirty="0"/>
              <a:t>предприятие </a:t>
            </a:r>
            <a:r>
              <a:rPr lang="ru-RU" sz="1600" dirty="0"/>
              <a:t>(умысел сотрудников предприятия: программистов, «</a:t>
            </a:r>
            <a:r>
              <a:rPr lang="ru-RU" sz="1600" dirty="0" err="1"/>
              <a:t>безопасников</a:t>
            </a:r>
            <a:r>
              <a:rPr lang="ru-RU" sz="1600" dirty="0"/>
              <a:t>», бухгалтеров, других работников; несоблюдение технологий защиты информации и проч</a:t>
            </a:r>
            <a:r>
              <a:rPr lang="ru-RU" sz="1600" dirty="0" smtClean="0"/>
              <a:t>.);</a:t>
            </a:r>
          </a:p>
          <a:p>
            <a:pPr marL="573750" indent="-285750">
              <a:spcAft>
                <a:spcPts val="600"/>
              </a:spcAft>
              <a:buFontTx/>
              <a:buChar char="-"/>
            </a:pPr>
            <a:r>
              <a:rPr lang="ru-RU" sz="1600" i="1" dirty="0" smtClean="0"/>
              <a:t>+ </a:t>
            </a:r>
            <a:r>
              <a:rPr lang="ru-RU" sz="1600" i="1" dirty="0"/>
              <a:t>С участием третьих лиц </a:t>
            </a:r>
            <a:r>
              <a:rPr lang="ru-RU" sz="1600" dirty="0"/>
              <a:t>(использование специализированного программного обеспечения, методов социальной инженерии и т.п</a:t>
            </a:r>
            <a:r>
              <a:rPr lang="ru-RU" sz="1600" dirty="0" smtClean="0"/>
              <a:t>.);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Большинство преступлений связано с </a:t>
            </a:r>
            <a:r>
              <a:rPr lang="ru-RU" sz="1600" b="1" dirty="0"/>
              <a:t>несоблюдением</a:t>
            </a:r>
            <a:r>
              <a:rPr lang="ru-RU" sz="1600" dirty="0"/>
              <a:t> сотрудниками предприятия, частными лицами </a:t>
            </a:r>
            <a:r>
              <a:rPr lang="ru-RU" sz="1600" b="1" dirty="0"/>
              <a:t>требований</a:t>
            </a:r>
            <a:r>
              <a:rPr lang="ru-RU" sz="1600" dirty="0"/>
              <a:t> безопасности, регламентов работы и т.п.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1219200"/>
            <a:ext cx="8458199" cy="33618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143000" y="4587232"/>
            <a:ext cx="287338" cy="509849"/>
          </a:xfrm>
          <a:prstGeom prst="downArrow">
            <a:avLst>
              <a:gd name="adj1" fmla="val 50000"/>
              <a:gd name="adj2" fmla="val 56353"/>
            </a:avLst>
          </a:prstGeom>
          <a:solidFill>
            <a:srgbClr val="F5392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4549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868612" y="6019800"/>
            <a:ext cx="72659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3" descr="MC9003615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790575"/>
            <a:ext cx="25288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9" descr="MC9003615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790575"/>
            <a:ext cx="25288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0" descr="MC9003615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790575"/>
            <a:ext cx="25288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14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  <p:pic>
        <p:nvPicPr>
          <p:cNvPr id="4" name="Picture 4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3382962"/>
            <a:ext cx="1795462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251012" y="1084998"/>
            <a:ext cx="2266887" cy="151927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08881" y="1297324"/>
            <a:ext cx="228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dirty="0"/>
              <a:t>Зараженные сайты:</a:t>
            </a:r>
          </a:p>
          <a:p>
            <a:pPr algn="ctr" eaLnBrk="1" hangingPunct="1">
              <a:defRPr/>
            </a:pPr>
            <a:r>
              <a:rPr lang="ru-RU" sz="1200" b="1" dirty="0"/>
              <a:t>Новости</a:t>
            </a:r>
          </a:p>
          <a:p>
            <a:pPr algn="ctr" eaLnBrk="1" hangingPunct="1">
              <a:defRPr/>
            </a:pPr>
            <a:r>
              <a:rPr lang="ru-RU" sz="1200" b="1" dirty="0"/>
              <a:t>Форумы</a:t>
            </a:r>
          </a:p>
          <a:p>
            <a:pPr algn="ctr" eaLnBrk="1" hangingPunct="1">
              <a:defRPr/>
            </a:pPr>
            <a:r>
              <a:rPr lang="ru-RU" sz="1200" b="1" dirty="0"/>
              <a:t>…</a:t>
            </a:r>
          </a:p>
          <a:p>
            <a:pPr algn="ctr" eaLnBrk="1" hangingPunct="1">
              <a:defRPr/>
            </a:pPr>
            <a:r>
              <a:rPr lang="ru-RU" sz="1200" b="1" dirty="0"/>
              <a:t>(невидимый </a:t>
            </a:r>
            <a:r>
              <a:rPr lang="ru-RU" sz="1200" b="1" dirty="0" err="1"/>
              <a:t>ифрейм</a:t>
            </a:r>
            <a:r>
              <a:rPr lang="ru-RU" sz="1200" b="1" dirty="0"/>
              <a:t>)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4308475" y="2159000"/>
            <a:ext cx="433387" cy="1223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V="1">
            <a:off x="2797175" y="2590800"/>
            <a:ext cx="0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3517899" y="1805155"/>
            <a:ext cx="5746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976687" y="3382962"/>
            <a:ext cx="6222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200" b="1"/>
              <a:t>Брешь</a:t>
            </a:r>
          </a:p>
          <a:p>
            <a:pPr eaLnBrk="1" hangingPunct="1">
              <a:defRPr/>
            </a:pPr>
            <a:r>
              <a:rPr lang="ru-RU" sz="1200" b="1"/>
              <a:t>*.</a:t>
            </a:r>
            <a:r>
              <a:rPr lang="en-US" sz="1200" b="1"/>
              <a:t>exe</a:t>
            </a:r>
            <a:endParaRPr lang="ru-RU" sz="1200" b="1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V="1">
            <a:off x="4597400" y="1943100"/>
            <a:ext cx="2159000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6821636" y="1439862"/>
            <a:ext cx="17221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200" b="1"/>
              <a:t>Хостинговая площадка</a:t>
            </a:r>
          </a:p>
          <a:p>
            <a:pPr algn="ctr" eaLnBrk="1" hangingPunct="1">
              <a:defRPr/>
            </a:pPr>
            <a:r>
              <a:rPr lang="ru-RU" sz="1200" b="1"/>
              <a:t> ботнета</a:t>
            </a: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4524375" y="2087562"/>
            <a:ext cx="2592387" cy="1871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4121150" y="3959225"/>
            <a:ext cx="4079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200" b="1"/>
              <a:t>Бот</a:t>
            </a:r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 flipV="1">
            <a:off x="4597400" y="3095625"/>
            <a:ext cx="3311525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41"/>
          <p:cNvSpPr>
            <a:spLocks noChangeShapeType="1"/>
          </p:cNvSpPr>
          <p:nvPr/>
        </p:nvSpPr>
        <p:spPr bwMode="auto">
          <a:xfrm flipH="1">
            <a:off x="4741862" y="3095625"/>
            <a:ext cx="3097213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V="1">
            <a:off x="5316537" y="3959225"/>
            <a:ext cx="2663825" cy="649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H="1">
            <a:off x="5821362" y="4103687"/>
            <a:ext cx="2376488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" name="Picture 77" descr="MC90031111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2" y="790575"/>
            <a:ext cx="19875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78"/>
          <p:cNvSpPr>
            <a:spLocks noChangeArrowheads="1"/>
          </p:cNvSpPr>
          <p:nvPr/>
        </p:nvSpPr>
        <p:spPr bwMode="auto">
          <a:xfrm>
            <a:off x="4308475" y="1366837"/>
            <a:ext cx="14186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chemeClr val="tx2"/>
                </a:solidFill>
              </a:rPr>
              <a:t>Связка </a:t>
            </a:r>
            <a:r>
              <a:rPr lang="ru-RU" sz="1200" b="1" dirty="0" err="1">
                <a:solidFill>
                  <a:schemeClr val="tx2"/>
                </a:solidFill>
              </a:rPr>
              <a:t>эксплоитов</a:t>
            </a:r>
            <a:endParaRPr lang="ru-RU" sz="1200" b="1" dirty="0">
              <a:solidFill>
                <a:schemeClr val="tx2"/>
              </a:solidFill>
            </a:endParaRPr>
          </a:p>
        </p:txBody>
      </p:sp>
      <p:pic>
        <p:nvPicPr>
          <p:cNvPr id="25" name="Picture 89" descr="MC90035749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159000"/>
            <a:ext cx="20891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90"/>
          <p:cNvSpPr>
            <a:spLocks noChangeArrowheads="1"/>
          </p:cNvSpPr>
          <p:nvPr/>
        </p:nvSpPr>
        <p:spPr bwMode="auto">
          <a:xfrm>
            <a:off x="8577263" y="2663011"/>
            <a:ext cx="1081087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err="1"/>
              <a:t>Админка</a:t>
            </a:r>
            <a:endParaRPr lang="ru-RU" altLang="ru-RU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err="1"/>
              <a:t>Carberp</a:t>
            </a:r>
            <a:endParaRPr lang="ru-RU" altLang="ru-RU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 </a:t>
            </a:r>
            <a:r>
              <a:rPr lang="ru-RU" altLang="ru-RU" sz="1400" dirty="0" err="1"/>
              <a:t>IBank</a:t>
            </a:r>
            <a:r>
              <a:rPr lang="ru-RU" altLang="ru-RU" sz="1400" dirty="0"/>
              <a:t> </a:t>
            </a:r>
            <a:r>
              <a:rPr lang="ru-RU" altLang="ru-RU" sz="1400" dirty="0" err="1"/>
              <a:t>Zeus</a:t>
            </a:r>
            <a:endParaRPr lang="ru-RU" altLang="ru-RU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/>
              <a:t>…</a:t>
            </a:r>
          </a:p>
        </p:txBody>
      </p:sp>
      <p:sp>
        <p:nvSpPr>
          <p:cNvPr id="27" name="Oval 104"/>
          <p:cNvSpPr>
            <a:spLocks noChangeArrowheads="1"/>
          </p:cNvSpPr>
          <p:nvPr/>
        </p:nvSpPr>
        <p:spPr bwMode="auto">
          <a:xfrm>
            <a:off x="6324600" y="2590800"/>
            <a:ext cx="1079500" cy="2376487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8" name="Rectangle 105"/>
          <p:cNvSpPr>
            <a:spLocks noChangeArrowheads="1"/>
          </p:cNvSpPr>
          <p:nvPr/>
        </p:nvSpPr>
        <p:spPr bwMode="auto">
          <a:xfrm>
            <a:off x="6506369" y="3592552"/>
            <a:ext cx="790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Proxy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pic>
        <p:nvPicPr>
          <p:cNvPr id="29" name="Picture 108" descr="MC90044038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7" y="4860925"/>
            <a:ext cx="1951038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109"/>
          <p:cNvSpPr>
            <a:spLocks noChangeShapeType="1"/>
          </p:cNvSpPr>
          <p:nvPr/>
        </p:nvSpPr>
        <p:spPr bwMode="auto">
          <a:xfrm>
            <a:off x="2941637" y="5470525"/>
            <a:ext cx="532765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10"/>
          <p:cNvSpPr>
            <a:spLocks noChangeShapeType="1"/>
          </p:cNvSpPr>
          <p:nvPr/>
        </p:nvSpPr>
        <p:spPr bwMode="auto">
          <a:xfrm flipH="1">
            <a:off x="6469062" y="4319587"/>
            <a:ext cx="1944688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" name="Picture 113" descr="MC900441314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5" y="3784599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114"/>
          <p:cNvSpPr>
            <a:spLocks noChangeShapeType="1"/>
          </p:cNvSpPr>
          <p:nvPr/>
        </p:nvSpPr>
        <p:spPr bwMode="auto">
          <a:xfrm flipV="1">
            <a:off x="9637712" y="4462462"/>
            <a:ext cx="21590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H="1">
            <a:off x="2868612" y="4175125"/>
            <a:ext cx="5400675" cy="1368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1933575" y="5254625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 b="1">
                <a:solidFill>
                  <a:srgbClr val="A50021"/>
                </a:solidFill>
                <a:latin typeface="Arial" pitchFamily="34" charset="0"/>
              </a:rPr>
              <a:t>Удаление следов</a:t>
            </a: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4165600" y="4319587"/>
            <a:ext cx="245836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200" b="1" dirty="0"/>
              <a:t>Трояны</a:t>
            </a:r>
          </a:p>
          <a:p>
            <a:pPr eaLnBrk="1" hangingPunct="1">
              <a:defRPr/>
            </a:pPr>
            <a:r>
              <a:rPr lang="ru-RU" sz="1200" b="1" dirty="0" err="1"/>
              <a:t>Кейлоггеры</a:t>
            </a:r>
            <a:endParaRPr lang="ru-RU" sz="1200" b="1" dirty="0"/>
          </a:p>
          <a:p>
            <a:pPr eaLnBrk="1" hangingPunct="1">
              <a:defRPr/>
            </a:pPr>
            <a:r>
              <a:rPr lang="ru-RU" sz="1200" b="1" dirty="0"/>
              <a:t>Создание скрытых пользователей</a:t>
            </a:r>
          </a:p>
          <a:p>
            <a:pPr eaLnBrk="1" hangingPunct="1">
              <a:defRPr/>
            </a:pPr>
            <a:r>
              <a:rPr lang="ru-RU" sz="1200" b="1" dirty="0"/>
              <a:t>и настройки под них</a:t>
            </a:r>
            <a:endParaRPr lang="en-US" sz="1200" b="1" dirty="0"/>
          </a:p>
          <a:p>
            <a:pPr eaLnBrk="1" hangingPunct="1">
              <a:defRPr/>
            </a:pPr>
            <a:r>
              <a:rPr lang="en-US" sz="1200" b="1" dirty="0"/>
              <a:t>Web inject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4902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5" grpId="0"/>
      <p:bldP spid="22" grpId="0"/>
      <p:bldP spid="26" grpId="0"/>
      <p:bldP spid="27" grpId="0" animBg="1"/>
      <p:bldP spid="28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15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9829800" cy="1661993"/>
          </a:xfrm>
        </p:spPr>
        <p:txBody>
          <a:bodyPr/>
          <a:lstStyle/>
          <a:p>
            <a:r>
              <a:rPr lang="ru-RU" dirty="0"/>
              <a:t>Обстоятельства, влияющие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раскрываемость преступлений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2133600"/>
            <a:ext cx="62484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ru-RU" sz="2000" dirty="0" smtClean="0"/>
              <a:t>Наличие </a:t>
            </a:r>
            <a:r>
              <a:rPr lang="ru-RU" sz="2000" dirty="0"/>
              <a:t>и сохранность следовой </a:t>
            </a:r>
            <a:r>
              <a:rPr lang="ru-RU" sz="2000" dirty="0" smtClean="0"/>
              <a:t>картины</a:t>
            </a:r>
            <a:endParaRPr lang="ru-RU" sz="2000" dirty="0"/>
          </a:p>
          <a:p>
            <a:pPr>
              <a:spcAft>
                <a:spcPts val="4200"/>
              </a:spcAft>
            </a:pPr>
            <a:r>
              <a:rPr lang="ru-RU" sz="2000" dirty="0" smtClean="0"/>
              <a:t>Скорость </a:t>
            </a:r>
            <a:r>
              <a:rPr lang="ru-RU" sz="2000" dirty="0"/>
              <a:t>реагирования (потерпевшего, МВД, банка</a:t>
            </a:r>
            <a:r>
              <a:rPr lang="ru-RU" sz="2000" dirty="0" smtClean="0"/>
              <a:t>)</a:t>
            </a:r>
            <a:endParaRPr lang="ru-RU" sz="2000" dirty="0"/>
          </a:p>
          <a:p>
            <a:pPr>
              <a:spcAft>
                <a:spcPts val="4200"/>
              </a:spcAft>
            </a:pPr>
            <a:r>
              <a:rPr lang="ru-RU" sz="2000" dirty="0" smtClean="0"/>
              <a:t>Выявление </a:t>
            </a:r>
            <a:r>
              <a:rPr lang="ru-RU" sz="2000" dirty="0"/>
              <a:t>путей </a:t>
            </a:r>
            <a:r>
              <a:rPr lang="ru-RU" sz="2000" dirty="0" err="1"/>
              <a:t>обналичивания</a:t>
            </a:r>
            <a:r>
              <a:rPr lang="ru-RU" sz="2000" dirty="0"/>
              <a:t> денежных средств и лиц их </a:t>
            </a:r>
            <a:r>
              <a:rPr lang="ru-RU" sz="2000" dirty="0" smtClean="0"/>
              <a:t>получивших</a:t>
            </a:r>
            <a:endParaRPr lang="ru-RU" sz="2000" dirty="0"/>
          </a:p>
          <a:p>
            <a:pPr>
              <a:spcAft>
                <a:spcPts val="4200"/>
              </a:spcAft>
            </a:pPr>
            <a:r>
              <a:rPr lang="ru-RU" sz="2000" dirty="0" smtClean="0"/>
              <a:t>Грамотность </a:t>
            </a:r>
            <a:r>
              <a:rPr lang="ru-RU" sz="2000" dirty="0"/>
              <a:t>(правовая, компьютерная и т.п.) участвующих в расследовании </a:t>
            </a:r>
            <a:r>
              <a:rPr lang="ru-RU" sz="2000" dirty="0" smtClean="0"/>
              <a:t>лиц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369238" cy="369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369238" cy="369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0"/>
            <a:ext cx="369238" cy="369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53000"/>
            <a:ext cx="369238" cy="3692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/>
          <a:stretch/>
        </p:blipFill>
        <p:spPr>
          <a:xfrm>
            <a:off x="8077200" y="2090424"/>
            <a:ext cx="4114800" cy="35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16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1"/>
            <a:ext cx="9677400" cy="609600"/>
          </a:xfrm>
        </p:spPr>
        <p:txBody>
          <a:bodyPr/>
          <a:lstStyle/>
          <a:p>
            <a:r>
              <a:rPr lang="ru-RU" dirty="0"/>
              <a:t>Как снизить уровень преступности</a:t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9600" y="1219200"/>
            <a:ext cx="8458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F5770F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Воспитание подрастающего поколения (школа, общественность, СМИ, кино, книги и т.п.)  (кража в виртуальной среде равносильна краже в реальном мире);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5770F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j-lt"/>
              </a:rPr>
              <a:t>Обучение: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5770F"/>
              </a:buClr>
              <a:buSzPct val="65000"/>
              <a:buFont typeface="Wingdings" pitchFamily="2" charset="2"/>
              <a:buChar char="Ø"/>
              <a:defRPr/>
            </a:pPr>
            <a:r>
              <a:rPr lang="ru-RU" dirty="0">
                <a:latin typeface="+mj-lt"/>
              </a:rPr>
              <a:t>компьютерным технологиям;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F5770F"/>
              </a:buClr>
              <a:buSzPct val="65000"/>
              <a:buFont typeface="Wingdings" pitchFamily="2" charset="2"/>
              <a:buChar char="Ø"/>
              <a:defRPr/>
            </a:pPr>
            <a:r>
              <a:rPr lang="ru-RU" dirty="0">
                <a:latin typeface="+mj-lt"/>
              </a:rPr>
              <a:t>компьютерной безопасности.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5770F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j-lt"/>
              </a:rPr>
              <a:t>На предприятиях и в организациях</a:t>
            </a:r>
            <a:r>
              <a:rPr lang="ru-RU" dirty="0">
                <a:latin typeface="+mj-lt"/>
              </a:rPr>
              <a:t>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5770F"/>
              </a:buClr>
              <a:buSzPct val="65000"/>
              <a:buFont typeface="Wingdings" pitchFamily="2" charset="2"/>
              <a:buChar char="Ø"/>
              <a:defRPr/>
            </a:pPr>
            <a:r>
              <a:rPr lang="ru-RU" dirty="0">
                <a:latin typeface="+mj-lt"/>
              </a:rPr>
              <a:t>использование лицензионного программного обеспечения (его постоянное обновление);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5770F"/>
              </a:buClr>
              <a:buSzPct val="65000"/>
              <a:buFont typeface="Wingdings" pitchFamily="2" charset="2"/>
              <a:buChar char="Ø"/>
              <a:defRPr/>
            </a:pPr>
            <a:r>
              <a:rPr lang="ru-RU" dirty="0">
                <a:latin typeface="+mj-lt"/>
              </a:rPr>
              <a:t>создание и соблюдение регламентов на рабочие места;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5770F"/>
              </a:buClr>
              <a:buSzPct val="65000"/>
              <a:buFont typeface="Wingdings" pitchFamily="2" charset="2"/>
              <a:buChar char="Ø"/>
              <a:defRPr/>
            </a:pPr>
            <a:r>
              <a:rPr lang="ru-RU" dirty="0">
                <a:latin typeface="+mj-lt"/>
              </a:rPr>
              <a:t>взвешенный подход к информатизации (что должно быть в компьютере?, ПЭВМ/локальная сеть/глобальная сеть/облако?);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5770F"/>
              </a:buClr>
              <a:buSzPct val="65000"/>
              <a:buFont typeface="Wingdings" pitchFamily="2" charset="2"/>
              <a:buChar char="Ø"/>
              <a:defRPr/>
            </a:pPr>
            <a:r>
              <a:rPr lang="ru-RU" dirty="0">
                <a:latin typeface="+mj-lt"/>
              </a:rPr>
              <a:t>использование технологий информационной безопасности;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5770F"/>
              </a:buClr>
              <a:buSzPct val="65000"/>
              <a:buFont typeface="Wingdings" pitchFamily="2" charset="2"/>
              <a:buChar char="Ø"/>
              <a:defRPr/>
            </a:pPr>
            <a:r>
              <a:rPr lang="ru-RU" dirty="0">
                <a:latin typeface="+mj-lt"/>
              </a:rPr>
              <a:t>применение виртуальных машин;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F5770F"/>
              </a:buClr>
              <a:buSzPct val="65000"/>
              <a:buFont typeface="Wingdings" pitchFamily="2" charset="2"/>
              <a:buChar char="Ø"/>
              <a:defRPr/>
            </a:pPr>
            <a:r>
              <a:rPr lang="ru-RU" dirty="0">
                <a:latin typeface="+mj-lt"/>
              </a:rPr>
              <a:t>соблюдение кредитной организацией правил документооборота.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F5770F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j-lt"/>
              </a:rPr>
              <a:t>НЕОТВРАТИМОСТЬ НАКАЗАНИЯ ЗА СОВЕРШЕННОЕ ПРЕСТУПЛЕНИЕ.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latin typeface="+mj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2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219200"/>
            <a:ext cx="2971800" cy="1981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29" y="3581400"/>
            <a:ext cx="3022196" cy="20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17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05600" cy="1661993"/>
          </a:xfrm>
        </p:spPr>
        <p:txBody>
          <a:bodyPr/>
          <a:lstStyle/>
          <a:p>
            <a:r>
              <a:rPr lang="ru-RU" dirty="0"/>
              <a:t>При работе в сетях (Интернет) или с банкоматами помните:</a:t>
            </a:r>
            <a:br>
              <a:rPr lang="ru-RU" dirty="0"/>
            </a:b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838200" y="1884488"/>
            <a:ext cx="4996299" cy="2047220"/>
            <a:chOff x="838200" y="1884488"/>
            <a:chExt cx="4996299" cy="2047220"/>
          </a:xfrm>
        </p:grpSpPr>
        <p:sp>
          <p:nvSpPr>
            <p:cNvPr id="7" name="Овал 6"/>
            <p:cNvSpPr/>
            <p:nvPr/>
          </p:nvSpPr>
          <p:spPr>
            <a:xfrm>
              <a:off x="838200" y="1960688"/>
              <a:ext cx="533400" cy="533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1</a:t>
              </a:r>
              <a:endParaRPr lang="ru-RU" sz="2800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76400" y="1884488"/>
              <a:ext cx="415809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i="1" dirty="0"/>
                <a:t>«Никогда не разговаривайте </a:t>
              </a:r>
              <a:r>
                <a:rPr lang="en-US" sz="2800" i="1" dirty="0" smtClean="0"/>
                <a:t/>
              </a:r>
              <a:br>
                <a:rPr lang="en-US" sz="2800" i="1" dirty="0" smtClean="0"/>
              </a:br>
              <a:r>
                <a:rPr lang="ru-RU" sz="2800" i="1" dirty="0" smtClean="0"/>
                <a:t>с </a:t>
              </a:r>
              <a:r>
                <a:rPr lang="ru-RU" sz="2800" i="1" dirty="0"/>
                <a:t>неизвестными».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90800" y="3408488"/>
              <a:ext cx="1944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400" dirty="0"/>
                <a:t>М.А. Булгаков 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ru-RU" sz="1400" dirty="0" smtClean="0"/>
                <a:t>«</a:t>
              </a:r>
              <a:r>
                <a:rPr lang="ru-RU" sz="1400" dirty="0"/>
                <a:t>Мастер и Маргарита»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117649" y="3398308"/>
            <a:ext cx="4798001" cy="1649272"/>
            <a:chOff x="6117649" y="3398308"/>
            <a:chExt cx="4798001" cy="1649272"/>
          </a:xfrm>
        </p:grpSpPr>
        <p:sp>
          <p:nvSpPr>
            <p:cNvPr id="10" name="Овал 9"/>
            <p:cNvSpPr/>
            <p:nvPr/>
          </p:nvSpPr>
          <p:spPr>
            <a:xfrm>
              <a:off x="6117649" y="3398308"/>
              <a:ext cx="533400" cy="533400"/>
            </a:xfrm>
            <a:prstGeom prst="ellipse">
              <a:avLst/>
            </a:prstGeom>
            <a:solidFill>
              <a:srgbClr val="F577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</a:t>
              </a:r>
              <a:endParaRPr lang="ru-RU" sz="2800" b="1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58000" y="3408488"/>
              <a:ext cx="34055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/>
                <a:t>Смените </a:t>
              </a:r>
              <a:r>
                <a:rPr lang="ru-RU" sz="2800" b="1" dirty="0" smtClean="0"/>
                <a:t>парадигму</a:t>
              </a:r>
              <a:r>
                <a:rPr lang="en-US" sz="2800" b="1" dirty="0"/>
                <a:t>:</a:t>
              </a:r>
              <a:endParaRPr lang="ru-RU" sz="28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77050" y="4124250"/>
              <a:ext cx="4038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«Да кому я нужен? Не миллионер,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ru-RU" dirty="0" smtClean="0"/>
                <a:t>не </a:t>
              </a:r>
              <a:r>
                <a:rPr lang="ru-RU" dirty="0"/>
                <a:t>обладатель секретной информации</a:t>
              </a:r>
              <a:r>
                <a:rPr lang="ru-RU" dirty="0" smtClean="0"/>
                <a:t>!»</a:t>
              </a:r>
              <a:endParaRPr lang="ru-RU" dirty="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75"/>
          <a:stretch/>
        </p:blipFill>
        <p:spPr>
          <a:xfrm>
            <a:off x="0" y="3374834"/>
            <a:ext cx="2556572" cy="2494217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858000" y="1587149"/>
            <a:ext cx="3942781" cy="4356385"/>
            <a:chOff x="6858000" y="1587149"/>
            <a:chExt cx="3942781" cy="435638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858000" y="5297203"/>
              <a:ext cx="39427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На парадигму: </a:t>
              </a:r>
              <a:r>
                <a:rPr lang="ru-RU" dirty="0"/>
                <a:t>«Я – потенциальная жертва мошенников!»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255" y="1587149"/>
              <a:ext cx="2967037" cy="1696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15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18</a:t>
            </a:fld>
            <a:endParaRPr lang="ru-RU" spc="-22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/>
          <a:stretch/>
        </p:blipFill>
        <p:spPr>
          <a:xfrm>
            <a:off x="609600" y="337426"/>
            <a:ext cx="11135739" cy="58138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463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52400"/>
            <a:ext cx="7515827" cy="79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500" b="1" dirty="0">
                <a:solidFill>
                  <a:srgbClr val="C00000"/>
                </a:solidFill>
                <a:latin typeface="Bahnschrift Condensed" panose="020B0502040204020203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ИНФОРМАЦИОННАЯ ПАНДЕМИЯ</a:t>
            </a:r>
            <a:endParaRPr lang="ru-RU" sz="3500" b="1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2997" y="6207033"/>
            <a:ext cx="1077595" cy="464871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sz="1500" b="1" dirty="0">
                <a:solidFill>
                  <a:srgbClr val="231F20"/>
                </a:solidFill>
                <a:latin typeface="+mj-lt"/>
                <a:cs typeface="Verdana"/>
                <a:hlinkClick r:id="rId2"/>
              </a:rPr>
              <a:t>www.tusur.ru</a:t>
            </a:r>
            <a:endParaRPr sz="1500">
              <a:latin typeface="+mj-lt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0459" y="6659994"/>
            <a:ext cx="7242733" cy="198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5398" y="6659994"/>
            <a:ext cx="323545" cy="198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9798" y="6659994"/>
            <a:ext cx="323545" cy="198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719997" y="6173994"/>
            <a:ext cx="2060960" cy="245110"/>
            <a:chOff x="719997" y="6173994"/>
            <a:chExt cx="2060960" cy="245110"/>
          </a:xfrm>
        </p:grpSpPr>
        <p:sp>
          <p:nvSpPr>
            <p:cNvPr id="38" name="object 6"/>
            <p:cNvSpPr/>
            <p:nvPr/>
          </p:nvSpPr>
          <p:spPr>
            <a:xfrm>
              <a:off x="2029224" y="6173994"/>
              <a:ext cx="0" cy="245110"/>
            </a:xfrm>
            <a:custGeom>
              <a:avLst/>
              <a:gdLst/>
              <a:ahLst/>
              <a:cxnLst/>
              <a:rect l="l" t="t" r="r" b="b"/>
              <a:pathLst>
                <a:path h="245110">
                  <a:moveTo>
                    <a:pt x="0" y="0"/>
                  </a:moveTo>
                  <a:lnTo>
                    <a:pt x="0" y="244805"/>
                  </a:lnTo>
                </a:path>
              </a:pathLst>
            </a:custGeom>
            <a:ln w="160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" name="object 7"/>
            <p:cNvSpPr/>
            <p:nvPr/>
          </p:nvSpPr>
          <p:spPr>
            <a:xfrm>
              <a:off x="993038" y="6195362"/>
              <a:ext cx="981075" cy="207010"/>
            </a:xfrm>
            <a:custGeom>
              <a:avLst/>
              <a:gdLst/>
              <a:ahLst/>
              <a:cxnLst/>
              <a:rect l="l" t="t" r="r" b="b"/>
              <a:pathLst>
                <a:path w="981075" h="207010">
                  <a:moveTo>
                    <a:pt x="129260" y="50965"/>
                  </a:moveTo>
                  <a:lnTo>
                    <a:pt x="73088" y="50965"/>
                  </a:lnTo>
                  <a:lnTo>
                    <a:pt x="73088" y="206743"/>
                  </a:lnTo>
                  <a:lnTo>
                    <a:pt x="129120" y="206743"/>
                  </a:lnTo>
                  <a:lnTo>
                    <a:pt x="129260" y="50965"/>
                  </a:lnTo>
                  <a:close/>
                </a:path>
                <a:path w="981075" h="207010">
                  <a:moveTo>
                    <a:pt x="205117" y="0"/>
                  </a:moveTo>
                  <a:lnTo>
                    <a:pt x="0" y="0"/>
                  </a:lnTo>
                  <a:lnTo>
                    <a:pt x="0" y="50965"/>
                  </a:lnTo>
                  <a:lnTo>
                    <a:pt x="194652" y="50965"/>
                  </a:lnTo>
                  <a:lnTo>
                    <a:pt x="279120" y="144208"/>
                  </a:lnTo>
                  <a:lnTo>
                    <a:pt x="233667" y="206743"/>
                  </a:lnTo>
                  <a:lnTo>
                    <a:pt x="287058" y="206743"/>
                  </a:lnTo>
                  <a:lnTo>
                    <a:pt x="378914" y="100418"/>
                  </a:lnTo>
                  <a:lnTo>
                    <a:pt x="310959" y="100418"/>
                  </a:lnTo>
                  <a:lnTo>
                    <a:pt x="237985" y="18275"/>
                  </a:lnTo>
                  <a:lnTo>
                    <a:pt x="232019" y="12124"/>
                  </a:lnTo>
                  <a:lnTo>
                    <a:pt x="224099" y="6208"/>
                  </a:lnTo>
                  <a:lnTo>
                    <a:pt x="214905" y="1757"/>
                  </a:lnTo>
                  <a:lnTo>
                    <a:pt x="205117" y="0"/>
                  </a:lnTo>
                  <a:close/>
                </a:path>
                <a:path w="981075" h="207010">
                  <a:moveTo>
                    <a:pt x="455240" y="74396"/>
                  </a:moveTo>
                  <a:lnTo>
                    <a:pt x="397344" y="74396"/>
                  </a:lnTo>
                  <a:lnTo>
                    <a:pt x="397446" y="177990"/>
                  </a:lnTo>
                  <a:lnTo>
                    <a:pt x="399091" y="187374"/>
                  </a:lnTo>
                  <a:lnTo>
                    <a:pt x="404318" y="196715"/>
                  </a:lnTo>
                  <a:lnTo>
                    <a:pt x="413568" y="203881"/>
                  </a:lnTo>
                  <a:lnTo>
                    <a:pt x="427278" y="206743"/>
                  </a:lnTo>
                  <a:lnTo>
                    <a:pt x="558850" y="206743"/>
                  </a:lnTo>
                  <a:lnTo>
                    <a:pt x="595553" y="159943"/>
                  </a:lnTo>
                  <a:lnTo>
                    <a:pt x="462114" y="159943"/>
                  </a:lnTo>
                  <a:lnTo>
                    <a:pt x="457898" y="159042"/>
                  </a:lnTo>
                  <a:lnTo>
                    <a:pt x="455625" y="156603"/>
                  </a:lnTo>
                  <a:lnTo>
                    <a:pt x="455282" y="152209"/>
                  </a:lnTo>
                  <a:lnTo>
                    <a:pt x="455240" y="74396"/>
                  </a:lnTo>
                  <a:close/>
                </a:path>
                <a:path w="981075" h="207010">
                  <a:moveTo>
                    <a:pt x="632581" y="50520"/>
                  </a:moveTo>
                  <a:lnTo>
                    <a:pt x="460146" y="50520"/>
                  </a:lnTo>
                  <a:lnTo>
                    <a:pt x="465061" y="50965"/>
                  </a:lnTo>
                  <a:lnTo>
                    <a:pt x="559320" y="50965"/>
                  </a:lnTo>
                  <a:lnTo>
                    <a:pt x="644588" y="144233"/>
                  </a:lnTo>
                  <a:lnTo>
                    <a:pt x="599173" y="206743"/>
                  </a:lnTo>
                  <a:lnTo>
                    <a:pt x="649452" y="206743"/>
                  </a:lnTo>
                  <a:lnTo>
                    <a:pt x="683272" y="185534"/>
                  </a:lnTo>
                  <a:lnTo>
                    <a:pt x="743424" y="100507"/>
                  </a:lnTo>
                  <a:lnTo>
                    <a:pt x="676389" y="100507"/>
                  </a:lnTo>
                  <a:lnTo>
                    <a:pt x="632581" y="50520"/>
                  </a:lnTo>
                  <a:close/>
                </a:path>
                <a:path w="981075" h="207010">
                  <a:moveTo>
                    <a:pt x="828227" y="59728"/>
                  </a:moveTo>
                  <a:lnTo>
                    <a:pt x="772274" y="59728"/>
                  </a:lnTo>
                  <a:lnTo>
                    <a:pt x="772121" y="206641"/>
                  </a:lnTo>
                  <a:lnTo>
                    <a:pt x="828890" y="206641"/>
                  </a:lnTo>
                  <a:lnTo>
                    <a:pt x="828624" y="147777"/>
                  </a:lnTo>
                  <a:lnTo>
                    <a:pt x="957924" y="147777"/>
                  </a:lnTo>
                  <a:lnTo>
                    <a:pt x="980537" y="98501"/>
                  </a:lnTo>
                  <a:lnTo>
                    <a:pt x="828382" y="98501"/>
                  </a:lnTo>
                  <a:lnTo>
                    <a:pt x="828227" y="59728"/>
                  </a:lnTo>
                  <a:close/>
                </a:path>
                <a:path w="981075" h="207010">
                  <a:moveTo>
                    <a:pt x="957924" y="147777"/>
                  </a:moveTo>
                  <a:lnTo>
                    <a:pt x="828624" y="147777"/>
                  </a:lnTo>
                  <a:lnTo>
                    <a:pt x="957872" y="147789"/>
                  </a:lnTo>
                  <a:close/>
                </a:path>
                <a:path w="981075" h="207010">
                  <a:moveTo>
                    <a:pt x="957186" y="0"/>
                  </a:moveTo>
                  <a:lnTo>
                    <a:pt x="769696" y="0"/>
                  </a:lnTo>
                  <a:lnTo>
                    <a:pt x="759187" y="2077"/>
                  </a:lnTo>
                  <a:lnTo>
                    <a:pt x="749290" y="6811"/>
                  </a:lnTo>
                  <a:lnTo>
                    <a:pt x="740246" y="14039"/>
                  </a:lnTo>
                  <a:lnTo>
                    <a:pt x="732294" y="23596"/>
                  </a:lnTo>
                  <a:lnTo>
                    <a:pt x="676389" y="100507"/>
                  </a:lnTo>
                  <a:lnTo>
                    <a:pt x="743424" y="100507"/>
                  </a:lnTo>
                  <a:lnTo>
                    <a:pt x="772274" y="59728"/>
                  </a:lnTo>
                  <a:lnTo>
                    <a:pt x="828227" y="59728"/>
                  </a:lnTo>
                  <a:lnTo>
                    <a:pt x="828192" y="50965"/>
                  </a:lnTo>
                  <a:lnTo>
                    <a:pt x="980574" y="50965"/>
                  </a:lnTo>
                  <a:lnTo>
                    <a:pt x="980592" y="27381"/>
                  </a:lnTo>
                  <a:lnTo>
                    <a:pt x="978683" y="18071"/>
                  </a:lnTo>
                  <a:lnTo>
                    <a:pt x="973551" y="9218"/>
                  </a:lnTo>
                  <a:lnTo>
                    <a:pt x="966088" y="2601"/>
                  </a:lnTo>
                  <a:lnTo>
                    <a:pt x="957186" y="0"/>
                  </a:lnTo>
                  <a:close/>
                </a:path>
                <a:path w="981075" h="207010">
                  <a:moveTo>
                    <a:pt x="571004" y="0"/>
                  </a:moveTo>
                  <a:lnTo>
                    <a:pt x="407098" y="0"/>
                  </a:lnTo>
                  <a:lnTo>
                    <a:pt x="396289" y="1265"/>
                  </a:lnTo>
                  <a:lnTo>
                    <a:pt x="386373" y="5026"/>
                  </a:lnTo>
                  <a:lnTo>
                    <a:pt x="377432" y="11229"/>
                  </a:lnTo>
                  <a:lnTo>
                    <a:pt x="369544" y="19824"/>
                  </a:lnTo>
                  <a:lnTo>
                    <a:pt x="310959" y="100418"/>
                  </a:lnTo>
                  <a:lnTo>
                    <a:pt x="378914" y="100418"/>
                  </a:lnTo>
                  <a:lnTo>
                    <a:pt x="397344" y="74396"/>
                  </a:lnTo>
                  <a:lnTo>
                    <a:pt x="455240" y="74396"/>
                  </a:lnTo>
                  <a:lnTo>
                    <a:pt x="455231" y="57416"/>
                  </a:lnTo>
                  <a:lnTo>
                    <a:pt x="456298" y="52628"/>
                  </a:lnTo>
                  <a:lnTo>
                    <a:pt x="460146" y="50520"/>
                  </a:lnTo>
                  <a:lnTo>
                    <a:pt x="632581" y="50520"/>
                  </a:lnTo>
                  <a:lnTo>
                    <a:pt x="606247" y="20472"/>
                  </a:lnTo>
                  <a:lnTo>
                    <a:pt x="599149" y="13265"/>
                  </a:lnTo>
                  <a:lnTo>
                    <a:pt x="590545" y="6673"/>
                  </a:lnTo>
                  <a:lnTo>
                    <a:pt x="580981" y="1862"/>
                  </a:lnTo>
                  <a:lnTo>
                    <a:pt x="571004" y="0"/>
                  </a:lnTo>
                  <a:close/>
                </a:path>
                <a:path w="981075" h="207010">
                  <a:moveTo>
                    <a:pt x="980574" y="50965"/>
                  </a:moveTo>
                  <a:lnTo>
                    <a:pt x="920864" y="50965"/>
                  </a:lnTo>
                  <a:lnTo>
                    <a:pt x="923886" y="54914"/>
                  </a:lnTo>
                  <a:lnTo>
                    <a:pt x="923975" y="95796"/>
                  </a:lnTo>
                  <a:lnTo>
                    <a:pt x="919480" y="98437"/>
                  </a:lnTo>
                  <a:lnTo>
                    <a:pt x="828382" y="98501"/>
                  </a:lnTo>
                  <a:lnTo>
                    <a:pt x="980537" y="98501"/>
                  </a:lnTo>
                  <a:lnTo>
                    <a:pt x="980574" y="50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0" name="object 8"/>
            <p:cNvSpPr/>
            <p:nvPr/>
          </p:nvSpPr>
          <p:spPr>
            <a:xfrm>
              <a:off x="2076005" y="6199847"/>
              <a:ext cx="305320" cy="811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" name="object 9"/>
            <p:cNvSpPr/>
            <p:nvPr/>
          </p:nvSpPr>
          <p:spPr>
            <a:xfrm>
              <a:off x="2400401" y="6200587"/>
              <a:ext cx="64541" cy="794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" name="object 10"/>
            <p:cNvSpPr/>
            <p:nvPr/>
          </p:nvSpPr>
          <p:spPr>
            <a:xfrm>
              <a:off x="2081618" y="6307203"/>
              <a:ext cx="66128" cy="8044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" name="object 11"/>
            <p:cNvSpPr/>
            <p:nvPr/>
          </p:nvSpPr>
          <p:spPr>
            <a:xfrm>
              <a:off x="2166823" y="6307203"/>
              <a:ext cx="74498" cy="794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4" name="object 12"/>
            <p:cNvSpPr/>
            <p:nvPr/>
          </p:nvSpPr>
          <p:spPr>
            <a:xfrm>
              <a:off x="2260396" y="6307213"/>
              <a:ext cx="15875" cy="80010"/>
            </a:xfrm>
            <a:custGeom>
              <a:avLst/>
              <a:gdLst/>
              <a:ahLst/>
              <a:cxnLst/>
              <a:rect l="l" t="t" r="r" b="b"/>
              <a:pathLst>
                <a:path w="15875" h="80010">
                  <a:moveTo>
                    <a:pt x="15265" y="79476"/>
                  </a:moveTo>
                  <a:lnTo>
                    <a:pt x="0" y="79476"/>
                  </a:lnTo>
                  <a:lnTo>
                    <a:pt x="0" y="0"/>
                  </a:lnTo>
                  <a:lnTo>
                    <a:pt x="15265" y="0"/>
                  </a:lnTo>
                  <a:lnTo>
                    <a:pt x="15265" y="794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" name="object 13"/>
            <p:cNvSpPr/>
            <p:nvPr/>
          </p:nvSpPr>
          <p:spPr>
            <a:xfrm>
              <a:off x="2289022" y="6307203"/>
              <a:ext cx="74295" cy="80010"/>
            </a:xfrm>
            <a:custGeom>
              <a:avLst/>
              <a:gdLst/>
              <a:ahLst/>
              <a:cxnLst/>
              <a:rect l="l" t="t" r="r" b="b"/>
              <a:pathLst>
                <a:path w="74294" h="80010">
                  <a:moveTo>
                    <a:pt x="15582" y="0"/>
                  </a:moveTo>
                  <a:lnTo>
                    <a:pt x="0" y="0"/>
                  </a:lnTo>
                  <a:lnTo>
                    <a:pt x="25425" y="79476"/>
                  </a:lnTo>
                  <a:lnTo>
                    <a:pt x="48425" y="79476"/>
                  </a:lnTo>
                  <a:lnTo>
                    <a:pt x="52528" y="66763"/>
                  </a:lnTo>
                  <a:lnTo>
                    <a:pt x="36982" y="66763"/>
                  </a:lnTo>
                  <a:lnTo>
                    <a:pt x="15582" y="0"/>
                  </a:lnTo>
                  <a:close/>
                </a:path>
                <a:path w="74294" h="80010">
                  <a:moveTo>
                    <a:pt x="74079" y="0"/>
                  </a:moveTo>
                  <a:lnTo>
                    <a:pt x="58394" y="0"/>
                  </a:lnTo>
                  <a:lnTo>
                    <a:pt x="36982" y="66763"/>
                  </a:lnTo>
                  <a:lnTo>
                    <a:pt x="52528" y="66763"/>
                  </a:lnTo>
                  <a:lnTo>
                    <a:pt x="74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" name="object 14"/>
            <p:cNvSpPr/>
            <p:nvPr/>
          </p:nvSpPr>
          <p:spPr>
            <a:xfrm>
              <a:off x="2376551" y="6307203"/>
              <a:ext cx="54610" cy="80010"/>
            </a:xfrm>
            <a:custGeom>
              <a:avLst/>
              <a:gdLst/>
              <a:ahLst/>
              <a:cxnLst/>
              <a:rect l="l" t="t" r="r" b="b"/>
              <a:pathLst>
                <a:path w="54610" h="80010">
                  <a:moveTo>
                    <a:pt x="54152" y="0"/>
                  </a:moveTo>
                  <a:lnTo>
                    <a:pt x="0" y="0"/>
                  </a:lnTo>
                  <a:lnTo>
                    <a:pt x="0" y="79489"/>
                  </a:lnTo>
                  <a:lnTo>
                    <a:pt x="54152" y="79489"/>
                  </a:lnTo>
                  <a:lnTo>
                    <a:pt x="54152" y="66878"/>
                  </a:lnTo>
                  <a:lnTo>
                    <a:pt x="15265" y="66878"/>
                  </a:lnTo>
                  <a:lnTo>
                    <a:pt x="15265" y="45567"/>
                  </a:lnTo>
                  <a:lnTo>
                    <a:pt x="52349" y="45567"/>
                  </a:lnTo>
                  <a:lnTo>
                    <a:pt x="52349" y="32956"/>
                  </a:lnTo>
                  <a:lnTo>
                    <a:pt x="15265" y="32956"/>
                  </a:lnTo>
                  <a:lnTo>
                    <a:pt x="15265" y="12611"/>
                  </a:lnTo>
                  <a:lnTo>
                    <a:pt x="54152" y="12611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" name="object 15"/>
            <p:cNvSpPr/>
            <p:nvPr/>
          </p:nvSpPr>
          <p:spPr>
            <a:xfrm>
              <a:off x="2447670" y="6307204"/>
              <a:ext cx="64769" cy="80010"/>
            </a:xfrm>
            <a:custGeom>
              <a:avLst/>
              <a:gdLst/>
              <a:ahLst/>
              <a:cxnLst/>
              <a:rect l="l" t="t" r="r" b="b"/>
              <a:pathLst>
                <a:path w="64769" h="80010">
                  <a:moveTo>
                    <a:pt x="47612" y="0"/>
                  </a:moveTo>
                  <a:lnTo>
                    <a:pt x="0" y="0"/>
                  </a:lnTo>
                  <a:lnTo>
                    <a:pt x="0" y="79476"/>
                  </a:lnTo>
                  <a:lnTo>
                    <a:pt x="15252" y="79476"/>
                  </a:lnTo>
                  <a:lnTo>
                    <a:pt x="15252" y="52882"/>
                  </a:lnTo>
                  <a:lnTo>
                    <a:pt x="61948" y="52882"/>
                  </a:lnTo>
                  <a:lnTo>
                    <a:pt x="58000" y="48031"/>
                  </a:lnTo>
                  <a:lnTo>
                    <a:pt x="54686" y="46697"/>
                  </a:lnTo>
                  <a:lnTo>
                    <a:pt x="50228" y="46697"/>
                  </a:lnTo>
                  <a:lnTo>
                    <a:pt x="50228" y="46266"/>
                  </a:lnTo>
                  <a:lnTo>
                    <a:pt x="55879" y="45567"/>
                  </a:lnTo>
                  <a:lnTo>
                    <a:pt x="59804" y="43040"/>
                  </a:lnTo>
                  <a:lnTo>
                    <a:pt x="61370" y="39954"/>
                  </a:lnTo>
                  <a:lnTo>
                    <a:pt x="15252" y="39954"/>
                  </a:lnTo>
                  <a:lnTo>
                    <a:pt x="15252" y="12928"/>
                  </a:lnTo>
                  <a:lnTo>
                    <a:pt x="63596" y="12928"/>
                  </a:lnTo>
                  <a:lnTo>
                    <a:pt x="62445" y="9461"/>
                  </a:lnTo>
                  <a:lnTo>
                    <a:pt x="54114" y="1892"/>
                  </a:lnTo>
                  <a:lnTo>
                    <a:pt x="47612" y="0"/>
                  </a:lnTo>
                  <a:close/>
                </a:path>
                <a:path w="64769" h="80010">
                  <a:moveTo>
                    <a:pt x="61948" y="52882"/>
                  </a:moveTo>
                  <a:lnTo>
                    <a:pt x="40081" y="52882"/>
                  </a:lnTo>
                  <a:lnTo>
                    <a:pt x="43002" y="53670"/>
                  </a:lnTo>
                  <a:lnTo>
                    <a:pt x="47167" y="56857"/>
                  </a:lnTo>
                  <a:lnTo>
                    <a:pt x="48209" y="59524"/>
                  </a:lnTo>
                  <a:lnTo>
                    <a:pt x="48209" y="79476"/>
                  </a:lnTo>
                  <a:lnTo>
                    <a:pt x="63474" y="79476"/>
                  </a:lnTo>
                  <a:lnTo>
                    <a:pt x="63385" y="56857"/>
                  </a:lnTo>
                  <a:lnTo>
                    <a:pt x="62382" y="53416"/>
                  </a:lnTo>
                  <a:lnTo>
                    <a:pt x="61948" y="52882"/>
                  </a:lnTo>
                  <a:close/>
                </a:path>
                <a:path w="64769" h="80010">
                  <a:moveTo>
                    <a:pt x="63596" y="12928"/>
                  </a:moveTo>
                  <a:lnTo>
                    <a:pt x="41567" y="12928"/>
                  </a:lnTo>
                  <a:lnTo>
                    <a:pt x="44780" y="14020"/>
                  </a:lnTo>
                  <a:lnTo>
                    <a:pt x="48247" y="18211"/>
                  </a:lnTo>
                  <a:lnTo>
                    <a:pt x="49060" y="21691"/>
                  </a:lnTo>
                  <a:lnTo>
                    <a:pt x="49060" y="31343"/>
                  </a:lnTo>
                  <a:lnTo>
                    <a:pt x="48094" y="34721"/>
                  </a:lnTo>
                  <a:lnTo>
                    <a:pt x="44208" y="38912"/>
                  </a:lnTo>
                  <a:lnTo>
                    <a:pt x="40932" y="39954"/>
                  </a:lnTo>
                  <a:lnTo>
                    <a:pt x="61370" y="39954"/>
                  </a:lnTo>
                  <a:lnTo>
                    <a:pt x="63690" y="35483"/>
                  </a:lnTo>
                  <a:lnTo>
                    <a:pt x="64438" y="31343"/>
                  </a:lnTo>
                  <a:lnTo>
                    <a:pt x="64541" y="15773"/>
                  </a:lnTo>
                  <a:lnTo>
                    <a:pt x="63596" y="129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8" name="object 16"/>
            <p:cNvSpPr/>
            <p:nvPr/>
          </p:nvSpPr>
          <p:spPr>
            <a:xfrm>
              <a:off x="2528100" y="6306463"/>
              <a:ext cx="64135" cy="81280"/>
            </a:xfrm>
            <a:custGeom>
              <a:avLst/>
              <a:gdLst/>
              <a:ahLst/>
              <a:cxnLst/>
              <a:rect l="l" t="t" r="r" b="b"/>
              <a:pathLst>
                <a:path w="64135" h="81279">
                  <a:moveTo>
                    <a:pt x="14414" y="54787"/>
                  </a:moveTo>
                  <a:lnTo>
                    <a:pt x="0" y="54787"/>
                  </a:lnTo>
                  <a:lnTo>
                    <a:pt x="122" y="67716"/>
                  </a:lnTo>
                  <a:lnTo>
                    <a:pt x="2819" y="73863"/>
                  </a:lnTo>
                  <a:lnTo>
                    <a:pt x="12865" y="79870"/>
                  </a:lnTo>
                  <a:lnTo>
                    <a:pt x="20561" y="81178"/>
                  </a:lnTo>
                  <a:lnTo>
                    <a:pt x="31584" y="81178"/>
                  </a:lnTo>
                  <a:lnTo>
                    <a:pt x="62733" y="68567"/>
                  </a:lnTo>
                  <a:lnTo>
                    <a:pt x="24091" y="68567"/>
                  </a:lnTo>
                  <a:lnTo>
                    <a:pt x="19354" y="67805"/>
                  </a:lnTo>
                  <a:lnTo>
                    <a:pt x="15392" y="64769"/>
                  </a:lnTo>
                  <a:lnTo>
                    <a:pt x="14524" y="61366"/>
                  </a:lnTo>
                  <a:lnTo>
                    <a:pt x="14414" y="54787"/>
                  </a:lnTo>
                  <a:close/>
                </a:path>
                <a:path w="64135" h="81279">
                  <a:moveTo>
                    <a:pt x="41440" y="0"/>
                  </a:moveTo>
                  <a:lnTo>
                    <a:pt x="31267" y="0"/>
                  </a:lnTo>
                  <a:lnTo>
                    <a:pt x="23285" y="383"/>
                  </a:lnTo>
                  <a:lnTo>
                    <a:pt x="0" y="15189"/>
                  </a:lnTo>
                  <a:lnTo>
                    <a:pt x="0" y="31368"/>
                  </a:lnTo>
                  <a:lnTo>
                    <a:pt x="2654" y="37693"/>
                  </a:lnTo>
                  <a:lnTo>
                    <a:pt x="12534" y="44691"/>
                  </a:lnTo>
                  <a:lnTo>
                    <a:pt x="19773" y="46304"/>
                  </a:lnTo>
                  <a:lnTo>
                    <a:pt x="37236" y="46304"/>
                  </a:lnTo>
                  <a:lnTo>
                    <a:pt x="42379" y="47066"/>
                  </a:lnTo>
                  <a:lnTo>
                    <a:pt x="47815" y="50114"/>
                  </a:lnTo>
                  <a:lnTo>
                    <a:pt x="49174" y="52946"/>
                  </a:lnTo>
                  <a:lnTo>
                    <a:pt x="49174" y="61366"/>
                  </a:lnTo>
                  <a:lnTo>
                    <a:pt x="47980" y="64325"/>
                  </a:lnTo>
                  <a:lnTo>
                    <a:pt x="43256" y="67716"/>
                  </a:lnTo>
                  <a:lnTo>
                    <a:pt x="38582" y="68567"/>
                  </a:lnTo>
                  <a:lnTo>
                    <a:pt x="62733" y="68567"/>
                  </a:lnTo>
                  <a:lnTo>
                    <a:pt x="63804" y="65138"/>
                  </a:lnTo>
                  <a:lnTo>
                    <a:pt x="63804" y="47612"/>
                  </a:lnTo>
                  <a:lnTo>
                    <a:pt x="61252" y="41821"/>
                  </a:lnTo>
                  <a:lnTo>
                    <a:pt x="51574" y="35255"/>
                  </a:lnTo>
                  <a:lnTo>
                    <a:pt x="44297" y="33705"/>
                  </a:lnTo>
                  <a:lnTo>
                    <a:pt x="25857" y="33705"/>
                  </a:lnTo>
                  <a:lnTo>
                    <a:pt x="20383" y="32816"/>
                  </a:lnTo>
                  <a:lnTo>
                    <a:pt x="16141" y="29781"/>
                  </a:lnTo>
                  <a:lnTo>
                    <a:pt x="15265" y="26949"/>
                  </a:lnTo>
                  <a:lnTo>
                    <a:pt x="15305" y="19011"/>
                  </a:lnTo>
                  <a:lnTo>
                    <a:pt x="16281" y="16560"/>
                  </a:lnTo>
                  <a:lnTo>
                    <a:pt x="20802" y="12966"/>
                  </a:lnTo>
                  <a:lnTo>
                    <a:pt x="25222" y="11976"/>
                  </a:lnTo>
                  <a:lnTo>
                    <a:pt x="61644" y="11976"/>
                  </a:lnTo>
                  <a:lnTo>
                    <a:pt x="59143" y="6997"/>
                  </a:lnTo>
                  <a:lnTo>
                    <a:pt x="48818" y="1269"/>
                  </a:lnTo>
                  <a:lnTo>
                    <a:pt x="41440" y="0"/>
                  </a:lnTo>
                  <a:close/>
                </a:path>
                <a:path w="64135" h="81279">
                  <a:moveTo>
                    <a:pt x="61644" y="11976"/>
                  </a:moveTo>
                  <a:lnTo>
                    <a:pt x="37934" y="11976"/>
                  </a:lnTo>
                  <a:lnTo>
                    <a:pt x="42164" y="12738"/>
                  </a:lnTo>
                  <a:lnTo>
                    <a:pt x="46329" y="15773"/>
                  </a:lnTo>
                  <a:lnTo>
                    <a:pt x="47371" y="19011"/>
                  </a:lnTo>
                  <a:lnTo>
                    <a:pt x="47371" y="23952"/>
                  </a:lnTo>
                  <a:lnTo>
                    <a:pt x="62001" y="23952"/>
                  </a:lnTo>
                  <a:lnTo>
                    <a:pt x="62001" y="12687"/>
                  </a:lnTo>
                  <a:lnTo>
                    <a:pt x="61644" y="11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" name="object 17"/>
            <p:cNvSpPr/>
            <p:nvPr/>
          </p:nvSpPr>
          <p:spPr>
            <a:xfrm>
              <a:off x="2608846" y="6307213"/>
              <a:ext cx="15875" cy="80010"/>
            </a:xfrm>
            <a:custGeom>
              <a:avLst/>
              <a:gdLst/>
              <a:ahLst/>
              <a:cxnLst/>
              <a:rect l="l" t="t" r="r" b="b"/>
              <a:pathLst>
                <a:path w="15875" h="80010">
                  <a:moveTo>
                    <a:pt x="15265" y="79476"/>
                  </a:moveTo>
                  <a:lnTo>
                    <a:pt x="0" y="79476"/>
                  </a:lnTo>
                  <a:lnTo>
                    <a:pt x="0" y="0"/>
                  </a:lnTo>
                  <a:lnTo>
                    <a:pt x="15265" y="0"/>
                  </a:lnTo>
                  <a:lnTo>
                    <a:pt x="15265" y="794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0" name="object 18"/>
            <p:cNvSpPr/>
            <p:nvPr/>
          </p:nvSpPr>
          <p:spPr>
            <a:xfrm>
              <a:off x="2637574" y="6307204"/>
              <a:ext cx="62230" cy="80010"/>
            </a:xfrm>
            <a:custGeom>
              <a:avLst/>
              <a:gdLst/>
              <a:ahLst/>
              <a:cxnLst/>
              <a:rect l="l" t="t" r="r" b="b"/>
              <a:pathLst>
                <a:path w="62230" h="80010">
                  <a:moveTo>
                    <a:pt x="38569" y="12928"/>
                  </a:moveTo>
                  <a:lnTo>
                    <a:pt x="23317" y="12928"/>
                  </a:lnTo>
                  <a:lnTo>
                    <a:pt x="23317" y="79476"/>
                  </a:lnTo>
                  <a:lnTo>
                    <a:pt x="38569" y="79476"/>
                  </a:lnTo>
                  <a:lnTo>
                    <a:pt x="38569" y="12928"/>
                  </a:lnTo>
                  <a:close/>
                </a:path>
                <a:path w="62230" h="80010">
                  <a:moveTo>
                    <a:pt x="61887" y="0"/>
                  </a:moveTo>
                  <a:lnTo>
                    <a:pt x="0" y="0"/>
                  </a:lnTo>
                  <a:lnTo>
                    <a:pt x="0" y="12928"/>
                  </a:lnTo>
                  <a:lnTo>
                    <a:pt x="61887" y="12928"/>
                  </a:lnTo>
                  <a:lnTo>
                    <a:pt x="61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" name="object 19"/>
            <p:cNvSpPr/>
            <p:nvPr/>
          </p:nvSpPr>
          <p:spPr>
            <a:xfrm>
              <a:off x="2707297" y="6307203"/>
              <a:ext cx="73660" cy="80010"/>
            </a:xfrm>
            <a:custGeom>
              <a:avLst/>
              <a:gdLst/>
              <a:ahLst/>
              <a:cxnLst/>
              <a:rect l="l" t="t" r="r" b="b"/>
              <a:pathLst>
                <a:path w="73660" h="80010">
                  <a:moveTo>
                    <a:pt x="17170" y="0"/>
                  </a:moveTo>
                  <a:lnTo>
                    <a:pt x="0" y="0"/>
                  </a:lnTo>
                  <a:lnTo>
                    <a:pt x="28397" y="48920"/>
                  </a:lnTo>
                  <a:lnTo>
                    <a:pt x="28397" y="79476"/>
                  </a:lnTo>
                  <a:lnTo>
                    <a:pt x="43662" y="79476"/>
                  </a:lnTo>
                  <a:lnTo>
                    <a:pt x="43662" y="48920"/>
                  </a:lnTo>
                  <a:lnTo>
                    <a:pt x="52634" y="34023"/>
                  </a:lnTo>
                  <a:lnTo>
                    <a:pt x="36360" y="34023"/>
                  </a:lnTo>
                  <a:lnTo>
                    <a:pt x="17170" y="0"/>
                  </a:lnTo>
                  <a:close/>
                </a:path>
                <a:path w="73660" h="80010">
                  <a:moveTo>
                    <a:pt x="73126" y="0"/>
                  </a:moveTo>
                  <a:lnTo>
                    <a:pt x="55435" y="0"/>
                  </a:lnTo>
                  <a:lnTo>
                    <a:pt x="36360" y="34023"/>
                  </a:lnTo>
                  <a:lnTo>
                    <a:pt x="52634" y="34023"/>
                  </a:lnTo>
                  <a:lnTo>
                    <a:pt x="73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2" name="object 20"/>
            <p:cNvSpPr/>
            <p:nvPr/>
          </p:nvSpPr>
          <p:spPr>
            <a:xfrm>
              <a:off x="719997" y="6191147"/>
              <a:ext cx="243243" cy="2103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53" name="object 21"/>
          <p:cNvSpPr txBox="1">
            <a:spLocks noGrp="1"/>
          </p:cNvSpPr>
          <p:nvPr>
            <p:ph type="title"/>
          </p:nvPr>
        </p:nvSpPr>
        <p:spPr>
          <a:xfrm>
            <a:off x="1366316" y="2650950"/>
            <a:ext cx="9152103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4400" b="1" dirty="0">
                <a:solidFill>
                  <a:srgbClr val="FFFFFF"/>
                </a:solidFill>
                <a:latin typeface="+mj-lt"/>
              </a:rPr>
              <a:t>СПАСИБО ЗА ВНИМАНИЕ</a:t>
            </a:r>
            <a:endParaRPr sz="4400" b="1" dirty="0">
              <a:latin typeface="+mj-lt"/>
            </a:endParaRPr>
          </a:p>
        </p:txBody>
      </p:sp>
      <p:sp>
        <p:nvSpPr>
          <p:cNvPr id="55" name="object 25"/>
          <p:cNvSpPr txBox="1"/>
          <p:nvPr/>
        </p:nvSpPr>
        <p:spPr>
          <a:xfrm>
            <a:off x="10895757" y="6194333"/>
            <a:ext cx="110299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dirty="0">
                <a:solidFill>
                  <a:srgbClr val="FFFFFF"/>
                </a:solidFill>
                <a:latin typeface="+mj-lt"/>
                <a:cs typeface="Verdana"/>
              </a:rPr>
              <a:t>tusur.ru</a:t>
            </a:r>
            <a:endParaRPr sz="1500" dirty="0">
              <a:latin typeface="+mj-lt"/>
              <a:cs typeface="Verdana"/>
            </a:endParaRPr>
          </a:p>
        </p:txBody>
      </p:sp>
      <p:sp>
        <p:nvSpPr>
          <p:cNvPr id="2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2974695" y="6199847"/>
            <a:ext cx="7268300" cy="230832"/>
          </a:xfrm>
          <a:prstGeom prst="rect">
            <a:avLst/>
          </a:prstGeom>
        </p:spPr>
        <p:txBody>
          <a:bodyPr/>
          <a:lstStyle>
            <a:lvl1pPr>
              <a:defRPr spc="0">
                <a:latin typeface="+mj-lt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dirty="0">
                <a:solidFill>
                  <a:schemeClr val="bg1"/>
                </a:solidFill>
              </a:rPr>
              <a:t>Томский государственный университет систем управления и радиоэлектроники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mtClean="0"/>
              <a:pPr marL="25400">
                <a:spcBef>
                  <a:spcPts val="125"/>
                </a:spcBef>
              </a:pPr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9677400" cy="553998"/>
          </a:xfrm>
        </p:spPr>
        <p:txBody>
          <a:bodyPr/>
          <a:lstStyle/>
          <a:p>
            <a:r>
              <a:rPr lang="ru-RU" dirty="0"/>
              <a:t>Факультет безопасности </a:t>
            </a:r>
            <a:r>
              <a:rPr lang="ru-RU" dirty="0" err="1" smtClean="0"/>
              <a:t>ТУСУРа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369238" cy="3692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9600" y="14478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/>
              <a:t>Специальности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19200" y="2190011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ru-RU" dirty="0"/>
              <a:t>Информационная безопасность автоматизированных систем (</a:t>
            </a:r>
            <a:r>
              <a:rPr lang="ru-RU" dirty="0" err="1"/>
              <a:t>специалитет</a:t>
            </a:r>
            <a:r>
              <a:rPr lang="ru-RU" dirty="0"/>
              <a:t>, 5 лет)</a:t>
            </a:r>
          </a:p>
          <a:p>
            <a:pPr>
              <a:spcBef>
                <a:spcPts val="1800"/>
              </a:spcBef>
            </a:pPr>
            <a:r>
              <a:rPr lang="ru-RU" dirty="0"/>
              <a:t>Информационная безопасность телекоммуникационных систем (</a:t>
            </a:r>
            <a:r>
              <a:rPr lang="ru-RU" dirty="0" err="1"/>
              <a:t>специалитет</a:t>
            </a:r>
            <a:r>
              <a:rPr lang="ru-RU" dirty="0"/>
              <a:t>, 5,5 лет)</a:t>
            </a:r>
          </a:p>
          <a:p>
            <a:pPr>
              <a:spcBef>
                <a:spcPts val="1800"/>
              </a:spcBef>
            </a:pPr>
            <a:r>
              <a:rPr lang="ru-RU" dirty="0"/>
              <a:t>Информационно-аналитические системы </a:t>
            </a:r>
            <a:r>
              <a:rPr lang="ru-RU" dirty="0" err="1"/>
              <a:t>инфмационной</a:t>
            </a:r>
            <a:r>
              <a:rPr lang="ru-RU" dirty="0"/>
              <a:t> безопасности (</a:t>
            </a:r>
            <a:r>
              <a:rPr lang="ru-RU" dirty="0" err="1"/>
              <a:t>специалитет</a:t>
            </a:r>
            <a:r>
              <a:rPr lang="ru-RU" dirty="0"/>
              <a:t>, 5 лет)</a:t>
            </a:r>
          </a:p>
          <a:p>
            <a:pPr>
              <a:spcBef>
                <a:spcPts val="1800"/>
              </a:spcBef>
            </a:pPr>
            <a:r>
              <a:rPr lang="ru-RU" dirty="0"/>
              <a:t>Экономическая безопасность (</a:t>
            </a:r>
            <a:r>
              <a:rPr lang="ru-RU" dirty="0" err="1"/>
              <a:t>специалитет</a:t>
            </a:r>
            <a:r>
              <a:rPr lang="ru-RU" dirty="0"/>
              <a:t>, 5 лет)</a:t>
            </a:r>
          </a:p>
          <a:p>
            <a:pPr>
              <a:spcBef>
                <a:spcPts val="1800"/>
              </a:spcBef>
            </a:pPr>
            <a:r>
              <a:rPr lang="ru-RU" dirty="0"/>
              <a:t>Информационная безопасность (бакалавр, 4 года)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3002303"/>
            <a:ext cx="369238" cy="3692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9" y="3798613"/>
            <a:ext cx="369238" cy="3692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9" y="4464379"/>
            <a:ext cx="369238" cy="3692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9" y="5029200"/>
            <a:ext cx="369238" cy="3692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85" y="1587281"/>
            <a:ext cx="4223946" cy="28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3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6423355" cy="553998"/>
          </a:xfrm>
        </p:spPr>
        <p:txBody>
          <a:bodyPr/>
          <a:lstStyle/>
          <a:p>
            <a:r>
              <a:rPr lang="ru-RU" dirty="0"/>
              <a:t>Диссертации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4778" y="1447622"/>
            <a:ext cx="662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Давыдов </a:t>
            </a:r>
            <a:r>
              <a:rPr lang="ru-RU" b="1" dirty="0"/>
              <a:t>Игорь </a:t>
            </a:r>
            <a:r>
              <a:rPr lang="ru-RU" b="1" dirty="0" smtClean="0"/>
              <a:t>Валериевич</a:t>
            </a:r>
            <a:endParaRPr lang="ru-RU" b="1" dirty="0"/>
          </a:p>
          <a:p>
            <a:r>
              <a:rPr lang="ru-RU" dirty="0"/>
              <a:t>Модели компьютерных преступлений и методика образования доказательной базы при их совершении : диссертация ... кандидата технических наук : 05.13.19 / Давыдов Игорь Валериевич; [Место защиты: Том. гос. ун-т систем упр. и радиоэлектроники (ТУСУР) РАН]. - Томск, 2008. Методы и системы защиты информации, информационная безопасность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3919907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Смолина Анна </a:t>
            </a:r>
            <a:r>
              <a:rPr lang="ru-RU" b="1" dirty="0" err="1" smtClean="0"/>
              <a:t>Равильевна</a:t>
            </a:r>
            <a:endParaRPr lang="ru-RU" b="1" dirty="0" smtClean="0"/>
          </a:p>
          <a:p>
            <a:r>
              <a:rPr lang="ru-RU" dirty="0" smtClean="0"/>
              <a:t>Методическое </a:t>
            </a:r>
            <a:r>
              <a:rPr lang="ru-RU" dirty="0"/>
              <a:t>и алгоритмическое обеспечение производства компьютерно-технической экспертизы: диссертация ... кандидата Технических наук: 05.13.19 / Смолина Анна </a:t>
            </a:r>
            <a:r>
              <a:rPr lang="ru-RU" dirty="0" err="1"/>
              <a:t>Равильевна</a:t>
            </a:r>
            <a:r>
              <a:rPr lang="ru-RU" dirty="0"/>
              <a:t> ;[Место защиты: Томский государственный университет систем управления и радиоэлектроники], 2017.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838200"/>
            <a:ext cx="2285695" cy="2285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3" y="1483485"/>
            <a:ext cx="369238" cy="3692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259" y="3991571"/>
            <a:ext cx="369238" cy="3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4</a:t>
            </a:fld>
            <a:endParaRPr lang="ru-RU" spc="-220" dirty="0"/>
          </a:p>
        </p:txBody>
      </p:sp>
      <p:pic>
        <p:nvPicPr>
          <p:cNvPr id="4" name="Рисунок 3" descr="C:\Users\SAA\Desktop\ФОТО\Обложка  Форензик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3125" r="2538" b="3125"/>
          <a:stretch/>
        </p:blipFill>
        <p:spPr bwMode="auto">
          <a:xfrm>
            <a:off x="2133600" y="533400"/>
            <a:ext cx="7467600" cy="5247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4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5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668000" cy="861774"/>
          </a:xfrm>
        </p:spPr>
        <p:txBody>
          <a:bodyPr/>
          <a:lstStyle/>
          <a:p>
            <a:r>
              <a:rPr lang="ru-RU" sz="2800" dirty="0"/>
              <a:t>Наиболее распространенные способы совершения преступлений, сопряженных с использованием платежных карт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951286" y="3258694"/>
            <a:ext cx="287338" cy="647700"/>
          </a:xfrm>
          <a:prstGeom prst="downArrow">
            <a:avLst>
              <a:gd name="adj1" fmla="val 50000"/>
              <a:gd name="adj2" fmla="val 56353"/>
            </a:avLst>
          </a:prstGeom>
          <a:solidFill>
            <a:srgbClr val="F5392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0" r="12299"/>
          <a:stretch/>
        </p:blipFill>
        <p:spPr>
          <a:xfrm>
            <a:off x="7924800" y="1524000"/>
            <a:ext cx="3919682" cy="459020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2000" y="1589961"/>
            <a:ext cx="6934200" cy="1541264"/>
            <a:chOff x="762000" y="1589961"/>
            <a:chExt cx="6934200" cy="154126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71537" y="1732032"/>
              <a:ext cx="671512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dirty="0"/>
                <a:t> Преступник получил сведения о персональных данных, нанесенных на лицевую сторону карты, проверочном коде, нанесенном на оборотную сторону карты, возможно другие сведения о держателе карты (документах, месте жительства и пр.)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62000" y="1589961"/>
              <a:ext cx="6934200" cy="154126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09625" y="4038600"/>
            <a:ext cx="7024687" cy="1758685"/>
            <a:chOff x="809625" y="4038600"/>
            <a:chExt cx="7024687" cy="175868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38211" y="4166069"/>
              <a:ext cx="689610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dirty="0" smtClean="0"/>
                <a:t>Оплата </a:t>
              </a:r>
              <a:r>
                <a:rPr lang="ru-RU" dirty="0"/>
                <a:t>товаров и услуг через Интернет с последующим их использованием в личных целях или на </a:t>
              </a:r>
              <a:r>
                <a:rPr lang="ru-RU" dirty="0" smtClean="0"/>
                <a:t>продажу</a:t>
              </a:r>
              <a:endParaRPr lang="ru-RU" dirty="0"/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dirty="0"/>
                <a:t>Вывод денежных средств через игровые сайты и поддельные порно-сайты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09625" y="4038600"/>
              <a:ext cx="6934200" cy="1541264"/>
            </a:xfrm>
            <a:prstGeom prst="rect">
              <a:avLst/>
            </a:prstGeom>
            <a:noFill/>
            <a:ln>
              <a:solidFill>
                <a:srgbClr val="EC3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092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6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668000" cy="861774"/>
          </a:xfrm>
        </p:spPr>
        <p:txBody>
          <a:bodyPr/>
          <a:lstStyle/>
          <a:p>
            <a:r>
              <a:rPr lang="ru-RU" sz="2800" dirty="0"/>
              <a:t>Наиболее распространенные способы совершения преступлений, сопряженных с использованием платежных карт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951286" y="3258694"/>
            <a:ext cx="287338" cy="647700"/>
          </a:xfrm>
          <a:prstGeom prst="downArrow">
            <a:avLst>
              <a:gd name="adj1" fmla="val 50000"/>
              <a:gd name="adj2" fmla="val 56353"/>
            </a:avLst>
          </a:prstGeom>
          <a:solidFill>
            <a:srgbClr val="F5392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0" r="12299"/>
          <a:stretch/>
        </p:blipFill>
        <p:spPr>
          <a:xfrm>
            <a:off x="7924800" y="1524000"/>
            <a:ext cx="3919682" cy="459020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2000" y="1589961"/>
            <a:ext cx="6981823" cy="1541264"/>
            <a:chOff x="762000" y="1589961"/>
            <a:chExt cx="6981823" cy="154126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28698" y="2037427"/>
              <a:ext cx="67151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dirty="0"/>
                <a:t>Преступник получил сведения о второй и/или первой дорожке магнитной полосы платежной карты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62000" y="1589961"/>
              <a:ext cx="6934200" cy="154126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09625" y="4038600"/>
            <a:ext cx="7024685" cy="1541264"/>
            <a:chOff x="809625" y="4038600"/>
            <a:chExt cx="7024685" cy="154126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43000" y="4209067"/>
              <a:ext cx="66913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ru-RU" dirty="0"/>
                <a:t>Изготовление поддельных карт (частичная и полная подделки) под собственные документы, изготовление поддельных карт и поддельных документов для совершения мошенничеств в торговых предприятиях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09625" y="4038600"/>
              <a:ext cx="6934200" cy="1541264"/>
            </a:xfrm>
            <a:prstGeom prst="rect">
              <a:avLst/>
            </a:prstGeom>
            <a:noFill/>
            <a:ln>
              <a:solidFill>
                <a:srgbClr val="EC3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127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7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668000" cy="861774"/>
          </a:xfrm>
        </p:spPr>
        <p:txBody>
          <a:bodyPr/>
          <a:lstStyle/>
          <a:p>
            <a:r>
              <a:rPr lang="ru-RU" sz="2800" dirty="0"/>
              <a:t>Наиболее распространенные способы совершения преступлений, сопряженных с использованием платежных карт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951286" y="3258694"/>
            <a:ext cx="287338" cy="647700"/>
          </a:xfrm>
          <a:prstGeom prst="downArrow">
            <a:avLst>
              <a:gd name="adj1" fmla="val 50000"/>
              <a:gd name="adj2" fmla="val 56353"/>
            </a:avLst>
          </a:prstGeom>
          <a:solidFill>
            <a:srgbClr val="F5392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0" r="12299"/>
          <a:stretch/>
        </p:blipFill>
        <p:spPr>
          <a:xfrm>
            <a:off x="7924800" y="1524000"/>
            <a:ext cx="3919682" cy="459020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2000" y="1589961"/>
            <a:ext cx="6981825" cy="1541264"/>
            <a:chOff x="762000" y="1589961"/>
            <a:chExt cx="6981825" cy="154126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28700" y="1994355"/>
              <a:ext cx="67151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dirty="0"/>
                <a:t>Преступник получил сведения о второй и/или первой дорожке магнитной полосы платежной карты и </a:t>
              </a:r>
              <a:r>
                <a:rPr lang="ru-RU" dirty="0" err="1" smtClean="0"/>
                <a:t>pin</a:t>
              </a:r>
              <a:r>
                <a:rPr lang="ru-RU" dirty="0" smtClean="0"/>
                <a:t>-код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62000" y="1589961"/>
              <a:ext cx="6934200" cy="154126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09625" y="4038600"/>
            <a:ext cx="7305676" cy="1541264"/>
            <a:chOff x="809625" y="4038600"/>
            <a:chExt cx="7305676" cy="154126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19200" y="4543428"/>
              <a:ext cx="68961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ru-RU" dirty="0"/>
                <a:t>Кража денег в банкоматах (наиболее часто используется так называемый «белый пластик»)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09625" y="4038600"/>
              <a:ext cx="6934200" cy="1541264"/>
            </a:xfrm>
            <a:prstGeom prst="rect">
              <a:avLst/>
            </a:prstGeom>
            <a:noFill/>
            <a:ln>
              <a:solidFill>
                <a:srgbClr val="EC3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9371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8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9296400" cy="1107996"/>
          </a:xfrm>
        </p:spPr>
        <p:txBody>
          <a:bodyPr/>
          <a:lstStyle/>
          <a:p>
            <a:r>
              <a:rPr lang="ru-RU" dirty="0"/>
              <a:t>Другие способы совершения преступлений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3413" y="1346893"/>
            <a:ext cx="3024188" cy="4405076"/>
            <a:chOff x="633413" y="1346893"/>
            <a:chExt cx="3024188" cy="440507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33413" y="3505200"/>
              <a:ext cx="302418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2000" dirty="0"/>
                <a:t>Использование «вредоносного» программного обеспечения в банкоматах для извлечения денежных </a:t>
              </a:r>
              <a:r>
                <a:rPr lang="ru-RU" sz="2000" dirty="0" smtClean="0"/>
                <a:t>средств</a:t>
              </a:r>
              <a:endParaRPr lang="ru-RU" sz="2000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7" r="21777"/>
            <a:stretch/>
          </p:blipFill>
          <p:spPr>
            <a:xfrm>
              <a:off x="1153839" y="1346893"/>
              <a:ext cx="1983335" cy="1983335"/>
            </a:xfrm>
            <a:prstGeom prst="ellipse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4679562" y="1346893"/>
            <a:ext cx="2819400" cy="4376501"/>
            <a:chOff x="4679562" y="1346893"/>
            <a:chExt cx="2819400" cy="437650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9562" y="3476625"/>
              <a:ext cx="28194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2000" dirty="0"/>
                <a:t>Снятие денежных средств со счетов держателей платежных карт непосредственно с использованием процессинговой </a:t>
              </a:r>
              <a:r>
                <a:rPr lang="ru-RU" sz="2000" dirty="0" smtClean="0"/>
                <a:t>системы</a:t>
              </a:r>
              <a:endParaRPr lang="ru-RU" sz="2000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>
            <a:xfrm>
              <a:off x="5097594" y="1346893"/>
              <a:ext cx="1983335" cy="1983335"/>
            </a:xfrm>
            <a:prstGeom prst="ellipse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482823" y="1327843"/>
            <a:ext cx="2745335" cy="4424126"/>
            <a:chOff x="8482823" y="1327843"/>
            <a:chExt cx="2745335" cy="442412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482823" y="3505200"/>
              <a:ext cx="2745335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2000" dirty="0"/>
                <a:t>Использование сведений о держателях платежных карт для совершения других преступлений </a:t>
              </a:r>
              <a:r>
                <a:rPr lang="ru-RU" sz="2000" dirty="0" smtClean="0"/>
                <a:t>(</a:t>
              </a:r>
              <a:r>
                <a:rPr lang="ru-RU" sz="2000" dirty="0"/>
                <a:t>номер телефона -&gt; SIM -&gt; доступ к счету …)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0" r="1850"/>
            <a:stretch/>
          </p:blipFill>
          <p:spPr>
            <a:xfrm>
              <a:off x="8863822" y="1327843"/>
              <a:ext cx="1983335" cy="198333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64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125"/>
              </a:spcBef>
            </a:pPr>
            <a:fld id="{81D60167-4931-47E6-BA6A-407CBD079E47}" type="slidenum">
              <a:rPr lang="ru-RU" spc="-220" smtClean="0"/>
              <a:pPr marL="25400">
                <a:spcBef>
                  <a:spcPts val="125"/>
                </a:spcBef>
              </a:pPr>
              <a:t>9</a:t>
            </a:fld>
            <a:endParaRPr lang="ru-RU" spc="-22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591800" cy="1661993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Паттайе</a:t>
            </a:r>
            <a:r>
              <a:rPr lang="ru-RU" dirty="0"/>
              <a:t> арестованы двое </a:t>
            </a:r>
            <a:r>
              <a:rPr lang="ru-RU" dirty="0" err="1"/>
              <a:t>скиммеров</a:t>
            </a:r>
            <a:r>
              <a:rPr lang="ru-RU" dirty="0"/>
              <a:t> из России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1588360"/>
            <a:ext cx="4966246" cy="420284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85800" y="1211996"/>
            <a:ext cx="6477000" cy="4579204"/>
            <a:chOff x="685800" y="1211996"/>
            <a:chExt cx="6477000" cy="45792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85800" y="1211996"/>
              <a:ext cx="6477000" cy="45792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6300" y="2033468"/>
              <a:ext cx="6096000" cy="35548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500" dirty="0"/>
                <a:t>В </a:t>
              </a:r>
              <a:r>
                <a:rPr lang="ru-RU" sz="1500" dirty="0" err="1"/>
                <a:t>Паттайе</a:t>
              </a:r>
              <a:r>
                <a:rPr lang="ru-RU" sz="1500" dirty="0"/>
                <a:t> задержаны мошенники из России Денис Гончаров, 26 лет, и Илья </a:t>
              </a:r>
              <a:r>
                <a:rPr lang="ru-RU" sz="1500" dirty="0" err="1"/>
                <a:t>Унгров</a:t>
              </a:r>
              <a:r>
                <a:rPr lang="ru-RU" sz="1500" dirty="0"/>
                <a:t>, 27 лет. </a:t>
              </a:r>
              <a:r>
                <a:rPr lang="ru-RU" sz="1500" dirty="0" err="1"/>
                <a:t>Kasikorn</a:t>
              </a:r>
              <a:r>
                <a:rPr lang="ru-RU" sz="1500" dirty="0"/>
                <a:t> </a:t>
              </a:r>
              <a:r>
                <a:rPr lang="ru-RU" sz="1500" dirty="0" err="1"/>
                <a:t>bank</a:t>
              </a:r>
              <a:r>
                <a:rPr lang="ru-RU" sz="1500" dirty="0"/>
                <a:t> уведомил полицию о том, что кто-то снимает деньги по поддельным карточкам. Отсмотрев записи с камер наблюдения, полицейские идентифицировали одну и ту же парочку в бейсболках во всех точках, где производился съем с поддельных карт.</a:t>
              </a:r>
            </a:p>
            <a:p>
              <a:endParaRPr lang="ru-RU" sz="1500" dirty="0" smtClean="0"/>
            </a:p>
            <a:p>
              <a:r>
                <a:rPr lang="ru-RU" sz="1500" dirty="0" smtClean="0"/>
                <a:t>В </a:t>
              </a:r>
              <a:r>
                <a:rPr lang="ru-RU" sz="1500" dirty="0"/>
                <a:t>11 вечера того же дня полицейские заметили этих двоих через онлайн-камеру банка у банкомата возле магазина </a:t>
              </a:r>
              <a:r>
                <a:rPr lang="ru-RU" sz="1500" dirty="0" err="1"/>
                <a:t>Family</a:t>
              </a:r>
              <a:r>
                <a:rPr lang="ru-RU" sz="1500" dirty="0"/>
                <a:t> </a:t>
              </a:r>
              <a:r>
                <a:rPr lang="ru-RU" sz="1500" dirty="0" err="1"/>
                <a:t>Mart</a:t>
              </a:r>
              <a:r>
                <a:rPr lang="ru-RU" sz="1500" dirty="0"/>
                <a:t>. Подозрительные лица были задержаны прямо возле банкомата. </a:t>
              </a:r>
              <a:r>
                <a:rPr lang="ru-RU" sz="1500" b="1" dirty="0"/>
                <a:t>При обыске у них изъяли 202 (!!!) поддельные банковские карты и </a:t>
              </a:r>
              <a:r>
                <a:rPr lang="ru-RU" sz="1500" b="1" dirty="0" err="1"/>
                <a:t>скиммер</a:t>
              </a:r>
              <a:r>
                <a:rPr lang="ru-RU" sz="1500" b="1" dirty="0"/>
                <a:t>. </a:t>
              </a:r>
              <a:r>
                <a:rPr lang="ru-RU" sz="1500" dirty="0"/>
                <a:t>Задержанные признались, что установили в России несколько </a:t>
              </a:r>
              <a:r>
                <a:rPr lang="ru-RU" sz="1500" dirty="0" err="1"/>
                <a:t>скиммеров</a:t>
              </a:r>
              <a:r>
                <a:rPr lang="ru-RU" sz="1500" dirty="0"/>
                <a:t> и камеры для отслеживания </a:t>
              </a:r>
              <a:r>
                <a:rPr lang="ru-RU" sz="1500" dirty="0" err="1"/>
                <a:t>pin</a:t>
              </a:r>
              <a:r>
                <a:rPr lang="ru-RU" sz="1500" dirty="0"/>
                <a:t>-кода, который вводили жертвы. Изготовили карты и приехали в Таиланд, чтобы снять деньги с этих карт Мошенники приехали в </a:t>
              </a:r>
              <a:r>
                <a:rPr lang="ru-RU" sz="1500" dirty="0" err="1"/>
                <a:t>Паттайю</a:t>
              </a:r>
              <a:r>
                <a:rPr lang="ru-RU" sz="1500" dirty="0"/>
                <a:t> и за 1 день – успели обналичить 51 карту, сняв деньги со счетов россиян.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990600" y="1449555"/>
              <a:ext cx="381000" cy="381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!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340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13524</TotalTime>
  <Words>1140</Words>
  <Application>Microsoft Office PowerPoint</Application>
  <PresentationFormat>Широкоэкранный</PresentationFormat>
  <Paragraphs>136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Microsoft JhengHei UI</vt:lpstr>
      <vt:lpstr>Arial</vt:lpstr>
      <vt:lpstr>Bahnschrift Condensed</vt:lpstr>
      <vt:lpstr>Calibri</vt:lpstr>
      <vt:lpstr>Tahoma</vt:lpstr>
      <vt:lpstr>Times New Roman</vt:lpstr>
      <vt:lpstr>Verdana</vt:lpstr>
      <vt:lpstr>Wingdings</vt:lpstr>
      <vt:lpstr>Office Theme</vt:lpstr>
      <vt:lpstr>Презентация PowerPoint</vt:lpstr>
      <vt:lpstr>Факультет безопасности ТУСУРа</vt:lpstr>
      <vt:lpstr>Диссертации</vt:lpstr>
      <vt:lpstr>Презентация PowerPoint</vt:lpstr>
      <vt:lpstr>Наиболее распространенные способы совершения преступлений, сопряженных с использованием платежных карт</vt:lpstr>
      <vt:lpstr>Наиболее распространенные способы совершения преступлений, сопряженных с использованием платежных карт</vt:lpstr>
      <vt:lpstr>Наиболее распространенные способы совершения преступлений, сопряженных с использованием платежных карт</vt:lpstr>
      <vt:lpstr>Другие способы совершения преступлений</vt:lpstr>
      <vt:lpstr>В Паттайе арестованы двое скиммеров из России </vt:lpstr>
      <vt:lpstr>Информация в компьютерных устройствах</vt:lpstr>
      <vt:lpstr>POS-терминалы глазами «кардеров»</vt:lpstr>
      <vt:lpstr>Наблюдаемые тенденции</vt:lpstr>
      <vt:lpstr>Преступления в финансовой сфере  </vt:lpstr>
      <vt:lpstr>Схема</vt:lpstr>
      <vt:lpstr>Обстоятельства, влияющие  на раскрываемость преступлений </vt:lpstr>
      <vt:lpstr>Как снизить уровень преступности </vt:lpstr>
      <vt:lpstr>При работе в сетях (Интернет) или с банкоматами помните: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Пользователь Windows</cp:lastModifiedBy>
  <cp:revision>762</cp:revision>
  <cp:lastPrinted>2020-04-10T07:57:28Z</cp:lastPrinted>
  <dcterms:created xsi:type="dcterms:W3CDTF">2019-04-02T09:07:19Z</dcterms:created>
  <dcterms:modified xsi:type="dcterms:W3CDTF">2020-08-20T04:31:39Z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2019-04-02T00:00:00Z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2019-04-02T00:00:00Z</vt:filetime>
  </property>
</Properties>
</file>