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66" r:id="rId4"/>
    <p:sldId id="260" r:id="rId5"/>
    <p:sldId id="270" r:id="rId6"/>
    <p:sldId id="267" r:id="rId7"/>
    <p:sldId id="263" r:id="rId8"/>
    <p:sldId id="264" r:id="rId9"/>
    <p:sldId id="273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033"/>
    <a:srgbClr val="4F45D7"/>
    <a:srgbClr val="944CD0"/>
    <a:srgbClr val="A467D7"/>
    <a:srgbClr val="F19B4B"/>
    <a:srgbClr val="1BC7BE"/>
    <a:srgbClr val="19C0B8"/>
    <a:srgbClr val="E48216"/>
    <a:srgbClr val="F9AB6B"/>
    <a:srgbClr val="EFA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07" autoAdjust="0"/>
  </p:normalViewPr>
  <p:slideViewPr>
    <p:cSldViewPr>
      <p:cViewPr varScale="1">
        <p:scale>
          <a:sx n="99" d="100"/>
          <a:sy n="99" d="100"/>
        </p:scale>
        <p:origin x="102" y="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f\Downloads\&#1048;&#1085;&#1092;&#1086;&#1075;&#1088;&#1072;&#1092;&#1080;&#1082;&#1072;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dek\Desktop\&#1048;&#1085;&#1092;&#1086;&#1075;&#1088;&#1072;&#1092;&#1080;&#1082;&#1072;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33018105561236"/>
          <c:y val="3.4428769320501595E-2"/>
          <c:w val="0.30530817875953425"/>
          <c:h val="0.965571330349143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Лист1!$B$16</c:f>
              <c:strCache>
                <c:ptCount val="1"/>
                <c:pt idx="0">
                  <c:v>Томский район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A5D99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B5-42B0-A71C-95C44F3674D3}"/>
              </c:ext>
            </c:extLst>
          </c:dPt>
          <c:dPt>
            <c:idx val="1"/>
            <c:bubble3D val="0"/>
            <c:spPr>
              <a:solidFill>
                <a:srgbClr val="0033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B5-42B0-A71C-95C44F3674D3}"/>
              </c:ext>
            </c:extLst>
          </c:dPt>
          <c:dPt>
            <c:idx val="2"/>
            <c:bubble3D val="0"/>
            <c:spPr>
              <a:solidFill>
                <a:srgbClr val="62C3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B5-42B0-A71C-95C44F3674D3}"/>
              </c:ext>
            </c:extLst>
          </c:dPt>
          <c:dPt>
            <c:idx val="3"/>
            <c:bubble3D val="0"/>
            <c:spPr>
              <a:solidFill>
                <a:srgbClr val="FCAD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6B5-42B0-A71C-95C44F3674D3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6B5-42B0-A71C-95C44F3674D3}"/>
              </c:ext>
            </c:extLst>
          </c:dPt>
          <c:dLbls>
            <c:dLbl>
              <c:idx val="3"/>
              <c:layout>
                <c:manualLayout>
                  <c:x val="-2.3817633835805728E-2"/>
                  <c:y val="1.58460696043509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6B5-42B0-A71C-95C44F3674D3}"/>
                </c:ext>
              </c:extLst>
            </c:dLbl>
            <c:dLbl>
              <c:idx val="4"/>
              <c:layout>
                <c:manualLayout>
                  <c:x val="2.222978218189188E-2"/>
                  <c:y val="0"/>
                </c:manualLayout>
              </c:layout>
              <c:tx>
                <c:rich>
                  <a:bodyPr/>
                  <a:lstStyle/>
                  <a:p>
                    <a:fld id="{074606CB-2FB3-42AE-A1C6-C2C0AE2AEE7A}" type="PERCENTAGE">
                      <a:rPr lang="en-US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6B5-42B0-A71C-95C44F3674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Лист1!$B$3:$B$7</c:f>
              <c:strCache>
                <c:ptCount val="5"/>
                <c:pt idx="0">
                  <c:v>Online-конференции</c:v>
                </c:pt>
                <c:pt idx="1">
                  <c:v>Цифровые образовательные платформы</c:v>
                </c:pt>
                <c:pt idx="2">
                  <c:v>Мессенджеры</c:v>
                </c:pt>
                <c:pt idx="3">
                  <c:v>На бумажных носителях</c:v>
                </c:pt>
                <c:pt idx="4">
                  <c:v>Очное обучение в малых группах</c:v>
                </c:pt>
              </c:strCache>
            </c:strRef>
          </c:cat>
          <c:val>
            <c:numRef>
              <c:f>Лист1!$C$24:$C$28</c:f>
              <c:numCache>
                <c:formatCode>0.00</c:formatCode>
                <c:ptCount val="5"/>
                <c:pt idx="0">
                  <c:v>297.60675267900007</c:v>
                </c:pt>
                <c:pt idx="1">
                  <c:v>925.61642028999995</c:v>
                </c:pt>
                <c:pt idx="2">
                  <c:v>581.30194183000003</c:v>
                </c:pt>
                <c:pt idx="3">
                  <c:v>68.65259348299999</c:v>
                </c:pt>
                <c:pt idx="4">
                  <c:v>26.812291712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6B5-42B0-A71C-95C44F3674D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88090099027346E-2"/>
          <c:y val="0.10190677088654077"/>
          <c:w val="0.56675600985736962"/>
          <c:h val="0.8347581195141682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7D-4ED5-87AC-4C70B982881D}"/>
              </c:ext>
            </c:extLst>
          </c:dPt>
          <c:dPt>
            <c:idx val="1"/>
            <c:bubble3D val="0"/>
            <c:spPr>
              <a:solidFill>
                <a:srgbClr val="0033C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7D-4ED5-87AC-4C70B982881D}"/>
              </c:ext>
            </c:extLst>
          </c:dPt>
          <c:dPt>
            <c:idx val="2"/>
            <c:bubble3D val="0"/>
            <c:spPr>
              <a:solidFill>
                <a:srgbClr val="62C3E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97D-4ED5-87AC-4C70B982881D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97D-4ED5-87AC-4C70B982881D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97D-4ED5-87AC-4C70B982881D}"/>
              </c:ext>
            </c:extLst>
          </c:dPt>
          <c:dLbls>
            <c:dLbl>
              <c:idx val="0"/>
              <c:layout>
                <c:manualLayout>
                  <c:x val="-2.3850095398132078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97D-4ED5-87AC-4C70B982881D}"/>
                </c:ext>
              </c:extLst>
            </c:dLbl>
            <c:dLbl>
              <c:idx val="1"/>
              <c:layout>
                <c:manualLayout>
                  <c:x val="-3.3657180774695664E-2"/>
                  <c:y val="7.68126270038383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12225768982993"/>
                      <c:h val="0.123011901453705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97D-4ED5-87AC-4C70B982881D}"/>
                </c:ext>
              </c:extLst>
            </c:dLbl>
            <c:dLbl>
              <c:idx val="2"/>
              <c:layout>
                <c:manualLayout>
                  <c:x val="0"/>
                  <c:y val="0.2769108434134125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97D-4ED5-87AC-4C70B982881D}"/>
                </c:ext>
              </c:extLst>
            </c:dLbl>
            <c:dLbl>
              <c:idx val="3"/>
              <c:layout>
                <c:manualLayout>
                  <c:x val="-1.8478631305809009E-2"/>
                  <c:y val="-6.789385476402813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97D-4ED5-87AC-4C70B982881D}"/>
                </c:ext>
              </c:extLst>
            </c:dLbl>
            <c:dLbl>
              <c:idx val="4"/>
              <c:layout>
                <c:manualLayout>
                  <c:x val="1.0746677374352469E-2"/>
                  <c:y val="-1.753257331238627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97D-4ED5-87AC-4C70B98288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Online-конференции</c:v>
                </c:pt>
                <c:pt idx="1">
                  <c:v>Цифровые образовательные платформы</c:v>
                </c:pt>
                <c:pt idx="2">
                  <c:v>Мессенджеры</c:v>
                </c:pt>
                <c:pt idx="3">
                  <c:v>На бумажных носителях</c:v>
                </c:pt>
                <c:pt idx="4">
                  <c:v>Очное обучение в малых группах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207.97629191000001</c:v>
                </c:pt>
                <c:pt idx="1">
                  <c:v>742.03482840000004</c:v>
                </c:pt>
                <c:pt idx="2">
                  <c:v>734.50206706000006</c:v>
                </c:pt>
                <c:pt idx="3">
                  <c:v>68.548812622999989</c:v>
                </c:pt>
                <c:pt idx="4">
                  <c:v>17.178000000000001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7D-4ED5-87AC-4C70B982881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C6C67-21C0-4DC2-8977-EEB05C776F8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88E039A-1F73-40D8-9E50-A349A3BF066F}">
      <dgm:prSet phldrT="[Текст]" custT="1"/>
      <dgm:spPr>
        <a:solidFill>
          <a:srgbClr val="EB9033"/>
        </a:solidFill>
      </dgm:spPr>
      <dgm:t>
        <a:bodyPr/>
        <a:lstStyle/>
        <a:p>
          <a:r>
            <a:rPr lang="ru-RU" sz="2200" b="1" dirty="0" smtClean="0"/>
            <a:t>Каждый педагог должен владеть базовой цифровой грамотностью</a:t>
          </a:r>
          <a:endParaRPr lang="ru-RU" sz="2200" b="1" dirty="0"/>
        </a:p>
      </dgm:t>
    </dgm:pt>
    <dgm:pt modelId="{99D97BC2-000E-4A88-9DB4-05067F9E3568}" type="parTrans" cxnId="{88041CBE-8C89-493B-B19C-EB4E2B9C0341}">
      <dgm:prSet/>
      <dgm:spPr/>
      <dgm:t>
        <a:bodyPr/>
        <a:lstStyle/>
        <a:p>
          <a:endParaRPr lang="ru-RU"/>
        </a:p>
      </dgm:t>
    </dgm:pt>
    <dgm:pt modelId="{A3D0E817-E2EC-4B13-9F4D-6A15CA6095DB}" type="sibTrans" cxnId="{88041CBE-8C89-493B-B19C-EB4E2B9C0341}">
      <dgm:prSet/>
      <dgm:spPr/>
      <dgm:t>
        <a:bodyPr/>
        <a:lstStyle/>
        <a:p>
          <a:endParaRPr lang="ru-RU"/>
        </a:p>
      </dgm:t>
    </dgm:pt>
    <dgm:pt modelId="{A1C0AAEC-47D8-4158-93FE-B94F7498CD24}">
      <dgm:prSet phldrT="[Текст]" custT="1"/>
      <dgm:spPr/>
      <dgm:t>
        <a:bodyPr/>
        <a:lstStyle/>
        <a:p>
          <a:r>
            <a:rPr lang="ru-RU" sz="1600" dirty="0" smtClean="0"/>
            <a:t>наличие собственного е-</a:t>
          </a:r>
          <a:r>
            <a:rPr lang="ru-RU" sz="1600" dirty="0" err="1" smtClean="0"/>
            <a:t>майл</a:t>
          </a:r>
          <a:r>
            <a:rPr lang="ru-RU" sz="1600" dirty="0" smtClean="0"/>
            <a:t> и пользование им регулярно;</a:t>
          </a:r>
          <a:endParaRPr lang="ru-RU" sz="1600" dirty="0"/>
        </a:p>
      </dgm:t>
    </dgm:pt>
    <dgm:pt modelId="{45CC14A7-55CA-4EF5-94A2-994BAF2E7720}" type="parTrans" cxnId="{9E988D8A-6489-4A5C-BF7A-DE313298E8A7}">
      <dgm:prSet/>
      <dgm:spPr/>
      <dgm:t>
        <a:bodyPr/>
        <a:lstStyle/>
        <a:p>
          <a:endParaRPr lang="ru-RU"/>
        </a:p>
      </dgm:t>
    </dgm:pt>
    <dgm:pt modelId="{19312C3D-7220-4BF1-AC53-A0C4C8841C4B}" type="sibTrans" cxnId="{9E988D8A-6489-4A5C-BF7A-DE313298E8A7}">
      <dgm:prSet/>
      <dgm:spPr/>
      <dgm:t>
        <a:bodyPr/>
        <a:lstStyle/>
        <a:p>
          <a:endParaRPr lang="ru-RU"/>
        </a:p>
      </dgm:t>
    </dgm:pt>
    <dgm:pt modelId="{F96597E6-061E-4906-BCC0-14CAB618F3B0}">
      <dgm:prSet phldrT="[Текст]" custT="1"/>
      <dgm:spPr/>
      <dgm:t>
        <a:bodyPr/>
        <a:lstStyle/>
        <a:p>
          <a:r>
            <a:rPr lang="ru-RU" sz="2200" b="1" dirty="0" smtClean="0"/>
            <a:t>Каждый педагог знает качественные цифровые образовательные ресурсы</a:t>
          </a:r>
          <a:r>
            <a:rPr lang="en-US" sz="2200" b="1" dirty="0" smtClean="0"/>
            <a:t> </a:t>
          </a:r>
          <a:r>
            <a:rPr lang="ru-RU" sz="2200" b="1" dirty="0" smtClean="0"/>
            <a:t>по своему направлению и использует их в образовательном процессе</a:t>
          </a:r>
          <a:endParaRPr lang="ru-RU" sz="2200" b="1" dirty="0"/>
        </a:p>
      </dgm:t>
    </dgm:pt>
    <dgm:pt modelId="{147F8D02-610A-4AE8-A827-F51781C76AB0}" type="parTrans" cxnId="{DF948660-F3AD-4613-8BA2-D63150AD3488}">
      <dgm:prSet/>
      <dgm:spPr/>
      <dgm:t>
        <a:bodyPr/>
        <a:lstStyle/>
        <a:p>
          <a:endParaRPr lang="ru-RU"/>
        </a:p>
      </dgm:t>
    </dgm:pt>
    <dgm:pt modelId="{170CC3C3-9288-4BB4-A2E9-E72200873FCD}" type="sibTrans" cxnId="{DF948660-F3AD-4613-8BA2-D63150AD3488}">
      <dgm:prSet/>
      <dgm:spPr/>
      <dgm:t>
        <a:bodyPr/>
        <a:lstStyle/>
        <a:p>
          <a:endParaRPr lang="ru-RU"/>
        </a:p>
      </dgm:t>
    </dgm:pt>
    <dgm:pt modelId="{5FE4CD45-D57B-4E9F-A039-C54877976DDD}">
      <dgm:prSet phldrT="[Текст]" custT="1"/>
      <dgm:spPr/>
      <dgm:t>
        <a:bodyPr/>
        <a:lstStyle/>
        <a:p>
          <a:r>
            <a:rPr lang="ru-RU" sz="1600" dirty="0" smtClean="0"/>
            <a:t>умение проводить онлайн уроки (мероприятия);</a:t>
          </a:r>
          <a:endParaRPr lang="ru-RU" sz="1600" dirty="0"/>
        </a:p>
      </dgm:t>
    </dgm:pt>
    <dgm:pt modelId="{47521792-01D4-479D-AF9D-5FE7541A9DD9}" type="parTrans" cxnId="{441207B2-0E5D-4994-82F0-E2402A60FC5C}">
      <dgm:prSet/>
      <dgm:spPr/>
      <dgm:t>
        <a:bodyPr/>
        <a:lstStyle/>
        <a:p>
          <a:endParaRPr lang="ru-RU"/>
        </a:p>
      </dgm:t>
    </dgm:pt>
    <dgm:pt modelId="{0FFD993C-516E-4CA6-ACC8-10B97F8CA50B}" type="sibTrans" cxnId="{441207B2-0E5D-4994-82F0-E2402A60FC5C}">
      <dgm:prSet/>
      <dgm:spPr/>
      <dgm:t>
        <a:bodyPr/>
        <a:lstStyle/>
        <a:p>
          <a:endParaRPr lang="ru-RU"/>
        </a:p>
      </dgm:t>
    </dgm:pt>
    <dgm:pt modelId="{D568D88D-8D88-4784-863E-10EB64295267}">
      <dgm:prSet phldrT="[Текст]" custT="1"/>
      <dgm:spPr/>
      <dgm:t>
        <a:bodyPr/>
        <a:lstStyle/>
        <a:p>
          <a:r>
            <a:rPr lang="ru-RU" sz="1600" dirty="0" smtClean="0"/>
            <a:t> умение пользоваться браузерами; </a:t>
          </a:r>
          <a:endParaRPr lang="ru-RU" sz="1600" dirty="0"/>
        </a:p>
      </dgm:t>
    </dgm:pt>
    <dgm:pt modelId="{3FCFDBD1-0D09-4CDB-AAE2-C4EEC265DEA3}" type="parTrans" cxnId="{8FD1E7BB-78F6-41B0-81BF-D879F70A3341}">
      <dgm:prSet/>
      <dgm:spPr/>
      <dgm:t>
        <a:bodyPr/>
        <a:lstStyle/>
        <a:p>
          <a:endParaRPr lang="ru-RU"/>
        </a:p>
      </dgm:t>
    </dgm:pt>
    <dgm:pt modelId="{384AC44F-71D3-4A99-91CE-A80143E79BCC}" type="sibTrans" cxnId="{8FD1E7BB-78F6-41B0-81BF-D879F70A3341}">
      <dgm:prSet/>
      <dgm:spPr/>
      <dgm:t>
        <a:bodyPr/>
        <a:lstStyle/>
        <a:p>
          <a:endParaRPr lang="ru-RU"/>
        </a:p>
      </dgm:t>
    </dgm:pt>
    <dgm:pt modelId="{3E63834B-5579-4342-A1FA-7709CC19443B}">
      <dgm:prSet phldrT="[Текст]" custT="1"/>
      <dgm:spPr/>
      <dgm:t>
        <a:bodyPr/>
        <a:lstStyle/>
        <a:p>
          <a:r>
            <a:rPr lang="ru-RU" sz="1600" dirty="0" smtClean="0"/>
            <a:t>наличие собственного аккаунта в </a:t>
          </a:r>
          <a:r>
            <a:rPr lang="ru-RU" sz="1600" dirty="0" err="1" smtClean="0"/>
            <a:t>соцсетях</a:t>
          </a:r>
          <a:r>
            <a:rPr lang="ru-RU" sz="1600" dirty="0" smtClean="0"/>
            <a:t>; </a:t>
          </a:r>
          <a:endParaRPr lang="ru-RU" sz="1600" dirty="0"/>
        </a:p>
      </dgm:t>
    </dgm:pt>
    <dgm:pt modelId="{233983F0-AD73-4F5C-BCFB-5C920E8387E3}" type="parTrans" cxnId="{7870CC52-D3A7-40B4-BCD2-716FA4C9A595}">
      <dgm:prSet/>
      <dgm:spPr/>
      <dgm:t>
        <a:bodyPr/>
        <a:lstStyle/>
        <a:p>
          <a:endParaRPr lang="ru-RU"/>
        </a:p>
      </dgm:t>
    </dgm:pt>
    <dgm:pt modelId="{94EBDC79-BEC3-42E2-BFFD-C10F33AE647B}" type="sibTrans" cxnId="{7870CC52-D3A7-40B4-BCD2-716FA4C9A595}">
      <dgm:prSet/>
      <dgm:spPr/>
      <dgm:t>
        <a:bodyPr/>
        <a:lstStyle/>
        <a:p>
          <a:endParaRPr lang="ru-RU"/>
        </a:p>
      </dgm:t>
    </dgm:pt>
    <dgm:pt modelId="{2FB2607A-F49B-48BC-8416-061547DFCC2F}">
      <dgm:prSet phldrT="[Текст]" custT="1"/>
      <dgm:spPr/>
      <dgm:t>
        <a:bodyPr/>
        <a:lstStyle/>
        <a:p>
          <a:r>
            <a:rPr lang="ru-RU" sz="1600" dirty="0" smtClean="0"/>
            <a:t>наличие собственных презентаций;</a:t>
          </a:r>
          <a:endParaRPr lang="ru-RU" sz="1600" dirty="0"/>
        </a:p>
      </dgm:t>
    </dgm:pt>
    <dgm:pt modelId="{F5B89875-8293-494B-9B1C-6D1472D36201}" type="parTrans" cxnId="{37EDFD61-FF5F-4845-BB0E-29C3F666DF06}">
      <dgm:prSet/>
      <dgm:spPr/>
      <dgm:t>
        <a:bodyPr/>
        <a:lstStyle/>
        <a:p>
          <a:endParaRPr lang="ru-RU"/>
        </a:p>
      </dgm:t>
    </dgm:pt>
    <dgm:pt modelId="{C94D118A-759F-45E8-AF98-87BACDAF800D}" type="sibTrans" cxnId="{37EDFD61-FF5F-4845-BB0E-29C3F666DF06}">
      <dgm:prSet/>
      <dgm:spPr/>
      <dgm:t>
        <a:bodyPr/>
        <a:lstStyle/>
        <a:p>
          <a:endParaRPr lang="ru-RU"/>
        </a:p>
      </dgm:t>
    </dgm:pt>
    <dgm:pt modelId="{F63C85FF-FEEE-4D91-8E13-0CCA5E1BECE2}">
      <dgm:prSet phldrT="[Текст]" custT="1"/>
      <dgm:spPr/>
      <dgm:t>
        <a:bodyPr/>
        <a:lstStyle/>
        <a:p>
          <a:r>
            <a:rPr lang="ru-RU" sz="1600" dirty="0" smtClean="0"/>
            <a:t> регулярное использование мессенджеров</a:t>
          </a:r>
          <a:endParaRPr lang="ru-RU" sz="1600" dirty="0"/>
        </a:p>
      </dgm:t>
    </dgm:pt>
    <dgm:pt modelId="{A6F857B5-14B8-40B8-BA32-0FDCA2B4CDCB}" type="parTrans" cxnId="{AAF67243-4B98-4D3E-853E-947EAA02E675}">
      <dgm:prSet/>
      <dgm:spPr/>
      <dgm:t>
        <a:bodyPr/>
        <a:lstStyle/>
        <a:p>
          <a:endParaRPr lang="ru-RU"/>
        </a:p>
      </dgm:t>
    </dgm:pt>
    <dgm:pt modelId="{3F82047B-1F27-4E83-8EFF-7FE0D77A7F9F}" type="sibTrans" cxnId="{AAF67243-4B98-4D3E-853E-947EAA02E675}">
      <dgm:prSet/>
      <dgm:spPr/>
      <dgm:t>
        <a:bodyPr/>
        <a:lstStyle/>
        <a:p>
          <a:endParaRPr lang="ru-RU"/>
        </a:p>
      </dgm:t>
    </dgm:pt>
    <dgm:pt modelId="{4AF2D52E-CB1C-460C-9E84-9462E82A2AE7}">
      <dgm:prSet phldrT="[Текст]" custT="1"/>
      <dgm:spPr/>
      <dgm:t>
        <a:bodyPr/>
        <a:lstStyle/>
        <a:p>
          <a:r>
            <a:rPr lang="ru-RU" sz="2200" b="1" dirty="0" smtClean="0"/>
            <a:t>Каждый педагог владеет инструментами смешанного обучения и базовыми инструментами организации цифрового обучения</a:t>
          </a:r>
          <a:endParaRPr lang="ru-RU" sz="2200" b="1" dirty="0"/>
        </a:p>
      </dgm:t>
    </dgm:pt>
    <dgm:pt modelId="{F4254F25-D2FE-4BC8-A0F0-A4191F7DBD18}" type="parTrans" cxnId="{CCAA1ABB-8838-4906-A111-9FE8CF45413C}">
      <dgm:prSet/>
      <dgm:spPr/>
      <dgm:t>
        <a:bodyPr/>
        <a:lstStyle/>
        <a:p>
          <a:endParaRPr lang="ru-RU"/>
        </a:p>
      </dgm:t>
    </dgm:pt>
    <dgm:pt modelId="{843A78B9-EA88-483C-8F1A-84E0725E956F}" type="sibTrans" cxnId="{CCAA1ABB-8838-4906-A111-9FE8CF45413C}">
      <dgm:prSet/>
      <dgm:spPr/>
      <dgm:t>
        <a:bodyPr/>
        <a:lstStyle/>
        <a:p>
          <a:endParaRPr lang="ru-RU"/>
        </a:p>
      </dgm:t>
    </dgm:pt>
    <dgm:pt modelId="{FCC4D172-EF87-40F9-90D4-E949B02D6C47}">
      <dgm:prSet phldrT="[Текст]" custT="1"/>
      <dgm:spPr/>
      <dgm:t>
        <a:bodyPr/>
        <a:lstStyle/>
        <a:p>
          <a:r>
            <a:rPr lang="en-US" sz="1600" dirty="0" smtClean="0"/>
            <a:t>ZOOM, Skype</a:t>
          </a:r>
          <a:endParaRPr lang="ru-RU" sz="1600" dirty="0"/>
        </a:p>
      </dgm:t>
    </dgm:pt>
    <dgm:pt modelId="{CAEBFC9E-CA1F-424E-AF82-687ED0615C39}" type="parTrans" cxnId="{10E7363B-CE29-40C1-A015-D4D7DE1EA8B6}">
      <dgm:prSet/>
      <dgm:spPr/>
      <dgm:t>
        <a:bodyPr/>
        <a:lstStyle/>
        <a:p>
          <a:endParaRPr lang="ru-RU"/>
        </a:p>
      </dgm:t>
    </dgm:pt>
    <dgm:pt modelId="{B6F3A815-04A3-4186-9C92-3AA3FD3F4756}" type="sibTrans" cxnId="{10E7363B-CE29-40C1-A015-D4D7DE1EA8B6}">
      <dgm:prSet/>
      <dgm:spPr/>
      <dgm:t>
        <a:bodyPr/>
        <a:lstStyle/>
        <a:p>
          <a:endParaRPr lang="ru-RU"/>
        </a:p>
      </dgm:t>
    </dgm:pt>
    <dgm:pt modelId="{32982D58-5917-4199-B726-3EC6BD7ECCAE}">
      <dgm:prSet phldrT="[Текст]" custT="1"/>
      <dgm:spPr/>
      <dgm:t>
        <a:bodyPr/>
        <a:lstStyle/>
        <a:p>
          <a:endParaRPr lang="ru-RU" sz="2800" b="1" dirty="0"/>
        </a:p>
      </dgm:t>
    </dgm:pt>
    <dgm:pt modelId="{3281B404-8CC5-4CF6-88D4-494157E7DA10}" type="parTrans" cxnId="{1BFF9F02-50C8-4028-8D81-4AFE5D3A27B3}">
      <dgm:prSet/>
      <dgm:spPr/>
      <dgm:t>
        <a:bodyPr/>
        <a:lstStyle/>
        <a:p>
          <a:endParaRPr lang="ru-RU"/>
        </a:p>
      </dgm:t>
    </dgm:pt>
    <dgm:pt modelId="{D27F4F65-9737-4ACF-84D9-FEF934E2DB23}" type="sibTrans" cxnId="{1BFF9F02-50C8-4028-8D81-4AFE5D3A27B3}">
      <dgm:prSet/>
      <dgm:spPr/>
      <dgm:t>
        <a:bodyPr/>
        <a:lstStyle/>
        <a:p>
          <a:endParaRPr lang="ru-RU"/>
        </a:p>
      </dgm:t>
    </dgm:pt>
    <dgm:pt modelId="{5D52D766-8764-4B88-B661-7BBAE94F04F7}">
      <dgm:prSet phldrT="[Текст]" custT="1"/>
      <dgm:spPr/>
      <dgm:t>
        <a:bodyPr/>
        <a:lstStyle/>
        <a:p>
          <a:r>
            <a:rPr lang="en-US" sz="1600" dirty="0" smtClean="0"/>
            <a:t>MIRO, Trello</a:t>
          </a:r>
          <a:endParaRPr lang="ru-RU" sz="1600" dirty="0"/>
        </a:p>
      </dgm:t>
    </dgm:pt>
    <dgm:pt modelId="{4900EF27-82B4-46E3-9B33-BA1A1951E3E1}" type="parTrans" cxnId="{9E9856E7-65D9-459B-AD1E-E567840E01C8}">
      <dgm:prSet/>
      <dgm:spPr/>
      <dgm:t>
        <a:bodyPr/>
        <a:lstStyle/>
        <a:p>
          <a:endParaRPr lang="ru-RU"/>
        </a:p>
      </dgm:t>
    </dgm:pt>
    <dgm:pt modelId="{AEF7060D-5CFC-40AF-A2A2-50AE1DF75955}" type="sibTrans" cxnId="{9E9856E7-65D9-459B-AD1E-E567840E01C8}">
      <dgm:prSet/>
      <dgm:spPr/>
      <dgm:t>
        <a:bodyPr/>
        <a:lstStyle/>
        <a:p>
          <a:endParaRPr lang="ru-RU"/>
        </a:p>
      </dgm:t>
    </dgm:pt>
    <dgm:pt modelId="{A4091C88-05D7-4889-BE17-9AAED93815C3}">
      <dgm:prSet phldrT="[Текст]" custT="1"/>
      <dgm:spPr/>
      <dgm:t>
        <a:bodyPr/>
        <a:lstStyle/>
        <a:p>
          <a:r>
            <a:rPr lang="en-US" sz="1600" dirty="0" err="1" smtClean="0"/>
            <a:t>Kahoot</a:t>
          </a:r>
          <a:r>
            <a:rPr lang="en-US" sz="1600" dirty="0" smtClean="0"/>
            <a:t>, Menti.com</a:t>
          </a:r>
          <a:endParaRPr lang="ru-RU" sz="1600" dirty="0"/>
        </a:p>
      </dgm:t>
    </dgm:pt>
    <dgm:pt modelId="{624CE6C8-3BEE-4E1D-9A33-FD6AEC9C2EF9}" type="parTrans" cxnId="{899F6A87-DEEF-43C8-B1B7-E6427D39DD51}">
      <dgm:prSet/>
      <dgm:spPr/>
      <dgm:t>
        <a:bodyPr/>
        <a:lstStyle/>
        <a:p>
          <a:endParaRPr lang="ru-RU"/>
        </a:p>
      </dgm:t>
    </dgm:pt>
    <dgm:pt modelId="{F2E54118-A1EA-488E-8E8D-F9D162CE44DC}" type="sibTrans" cxnId="{899F6A87-DEEF-43C8-B1B7-E6427D39DD51}">
      <dgm:prSet/>
      <dgm:spPr/>
      <dgm:t>
        <a:bodyPr/>
        <a:lstStyle/>
        <a:p>
          <a:endParaRPr lang="ru-RU"/>
        </a:p>
      </dgm:t>
    </dgm:pt>
    <dgm:pt modelId="{5518E522-88E8-4EB3-8A1A-449F2D2E1DBB}" type="pres">
      <dgm:prSet presAssocID="{089C6C67-21C0-4DC2-8977-EEB05C776F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1E9673-C5D9-499D-9EBA-8B48D2112D3D}" type="pres">
      <dgm:prSet presAssocID="{088E039A-1F73-40D8-9E50-A349A3BF066F}" presName="parentText" presStyleLbl="node1" presStyleIdx="0" presStyleCnt="3" custScaleY="67213" custLinFactNeighborY="-44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99507-3192-4BD7-BA87-96ACE05EA06C}" type="pres">
      <dgm:prSet presAssocID="{088E039A-1F73-40D8-9E50-A349A3BF066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2FA03-B6C1-4590-90D9-CEAB47E89017}" type="pres">
      <dgm:prSet presAssocID="{F96597E6-061E-4906-BCC0-14CAB618F3B0}" presName="parentText" presStyleLbl="node1" presStyleIdx="1" presStyleCnt="3" custScaleY="836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EC474-7D8C-4A27-9A5B-1AD189FF3B42}" type="pres">
      <dgm:prSet presAssocID="{170CC3C3-9288-4BB4-A2E9-E72200873FCD}" presName="spacer" presStyleCnt="0"/>
      <dgm:spPr/>
      <dgm:t>
        <a:bodyPr/>
        <a:lstStyle/>
        <a:p>
          <a:endParaRPr lang="ru-RU"/>
        </a:p>
      </dgm:t>
    </dgm:pt>
    <dgm:pt modelId="{71A9774A-A90F-41C9-AD6E-C2FDD2B344DE}" type="pres">
      <dgm:prSet presAssocID="{4AF2D52E-CB1C-460C-9E84-9462E82A2AE7}" presName="parentText" presStyleLbl="node1" presStyleIdx="2" presStyleCnt="3" custScaleY="73415" custLinFactNeighborX="-201" custLinFactNeighborY="-29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6C45D-AAA3-47E4-BFBA-F510F457298F}" type="pres">
      <dgm:prSet presAssocID="{4AF2D52E-CB1C-460C-9E84-9462E82A2AE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AA1ABB-8838-4906-A111-9FE8CF45413C}" srcId="{089C6C67-21C0-4DC2-8977-EEB05C776F82}" destId="{4AF2D52E-CB1C-460C-9E84-9462E82A2AE7}" srcOrd="2" destOrd="0" parTransId="{F4254F25-D2FE-4BC8-A0F0-A4191F7DBD18}" sibTransId="{843A78B9-EA88-483C-8F1A-84E0725E956F}"/>
    <dgm:cxn modelId="{6CFB1AD6-B71E-447C-A087-EBACE32463E8}" type="presOf" srcId="{4AF2D52E-CB1C-460C-9E84-9462E82A2AE7}" destId="{71A9774A-A90F-41C9-AD6E-C2FDD2B344DE}" srcOrd="0" destOrd="0" presId="urn:microsoft.com/office/officeart/2005/8/layout/vList2"/>
    <dgm:cxn modelId="{9E9856E7-65D9-459B-AD1E-E567840E01C8}" srcId="{4AF2D52E-CB1C-460C-9E84-9462E82A2AE7}" destId="{5D52D766-8764-4B88-B661-7BBAE94F04F7}" srcOrd="1" destOrd="0" parTransId="{4900EF27-82B4-46E3-9B33-BA1A1951E3E1}" sibTransId="{AEF7060D-5CFC-40AF-A2A2-50AE1DF75955}"/>
    <dgm:cxn modelId="{53D72BC4-F69C-4C9C-A155-ADE88BA4EB26}" type="presOf" srcId="{5FE4CD45-D57B-4E9F-A039-C54877976DDD}" destId="{C0499507-3192-4BD7-BA87-96ACE05EA06C}" srcOrd="0" destOrd="1" presId="urn:microsoft.com/office/officeart/2005/8/layout/vList2"/>
    <dgm:cxn modelId="{5451B3C3-7FAA-49DC-ADE4-88746BA0769A}" type="presOf" srcId="{2FB2607A-F49B-48BC-8416-061547DFCC2F}" destId="{C0499507-3192-4BD7-BA87-96ACE05EA06C}" srcOrd="0" destOrd="4" presId="urn:microsoft.com/office/officeart/2005/8/layout/vList2"/>
    <dgm:cxn modelId="{88041CBE-8C89-493B-B19C-EB4E2B9C0341}" srcId="{089C6C67-21C0-4DC2-8977-EEB05C776F82}" destId="{088E039A-1F73-40D8-9E50-A349A3BF066F}" srcOrd="0" destOrd="0" parTransId="{99D97BC2-000E-4A88-9DB4-05067F9E3568}" sibTransId="{A3D0E817-E2EC-4B13-9F4D-6A15CA6095DB}"/>
    <dgm:cxn modelId="{69564A33-0510-4A91-BDC7-FB28F344E383}" type="presOf" srcId="{089C6C67-21C0-4DC2-8977-EEB05C776F82}" destId="{5518E522-88E8-4EB3-8A1A-449F2D2E1DBB}" srcOrd="0" destOrd="0" presId="urn:microsoft.com/office/officeart/2005/8/layout/vList2"/>
    <dgm:cxn modelId="{0E8BCE40-6504-4F5D-BA62-BCCFA6DCE529}" type="presOf" srcId="{A1C0AAEC-47D8-4158-93FE-B94F7498CD24}" destId="{C0499507-3192-4BD7-BA87-96ACE05EA06C}" srcOrd="0" destOrd="0" presId="urn:microsoft.com/office/officeart/2005/8/layout/vList2"/>
    <dgm:cxn modelId="{DF948660-F3AD-4613-8BA2-D63150AD3488}" srcId="{089C6C67-21C0-4DC2-8977-EEB05C776F82}" destId="{F96597E6-061E-4906-BCC0-14CAB618F3B0}" srcOrd="1" destOrd="0" parTransId="{147F8D02-610A-4AE8-A827-F51781C76AB0}" sibTransId="{170CC3C3-9288-4BB4-A2E9-E72200873FCD}"/>
    <dgm:cxn modelId="{37EDFD61-FF5F-4845-BB0E-29C3F666DF06}" srcId="{088E039A-1F73-40D8-9E50-A349A3BF066F}" destId="{2FB2607A-F49B-48BC-8416-061547DFCC2F}" srcOrd="4" destOrd="0" parTransId="{F5B89875-8293-494B-9B1C-6D1472D36201}" sibTransId="{C94D118A-759F-45E8-AF98-87BACDAF800D}"/>
    <dgm:cxn modelId="{6DA0BEC4-24A7-4A89-A8F1-7C1E8E2C12A9}" type="presOf" srcId="{32982D58-5917-4199-B726-3EC6BD7ECCAE}" destId="{B8E6C45D-AAA3-47E4-BFBA-F510F457298F}" srcOrd="0" destOrd="3" presId="urn:microsoft.com/office/officeart/2005/8/layout/vList2"/>
    <dgm:cxn modelId="{1BFF9F02-50C8-4028-8D81-4AFE5D3A27B3}" srcId="{4AF2D52E-CB1C-460C-9E84-9462E82A2AE7}" destId="{32982D58-5917-4199-B726-3EC6BD7ECCAE}" srcOrd="3" destOrd="0" parTransId="{3281B404-8CC5-4CF6-88D4-494157E7DA10}" sibTransId="{D27F4F65-9737-4ACF-84D9-FEF934E2DB23}"/>
    <dgm:cxn modelId="{25A3AA80-48CB-4BC7-B75B-B4EE93C5A8C2}" type="presOf" srcId="{FCC4D172-EF87-40F9-90D4-E949B02D6C47}" destId="{B8E6C45D-AAA3-47E4-BFBA-F510F457298F}" srcOrd="0" destOrd="0" presId="urn:microsoft.com/office/officeart/2005/8/layout/vList2"/>
    <dgm:cxn modelId="{10E7363B-CE29-40C1-A015-D4D7DE1EA8B6}" srcId="{4AF2D52E-CB1C-460C-9E84-9462E82A2AE7}" destId="{FCC4D172-EF87-40F9-90D4-E949B02D6C47}" srcOrd="0" destOrd="0" parTransId="{CAEBFC9E-CA1F-424E-AF82-687ED0615C39}" sibTransId="{B6F3A815-04A3-4186-9C92-3AA3FD3F4756}"/>
    <dgm:cxn modelId="{4C7A54B0-F9DD-485A-86EB-D3D4DAEC480C}" type="presOf" srcId="{F63C85FF-FEEE-4D91-8E13-0CCA5E1BECE2}" destId="{C0499507-3192-4BD7-BA87-96ACE05EA06C}" srcOrd="0" destOrd="5" presId="urn:microsoft.com/office/officeart/2005/8/layout/vList2"/>
    <dgm:cxn modelId="{9E988D8A-6489-4A5C-BF7A-DE313298E8A7}" srcId="{088E039A-1F73-40D8-9E50-A349A3BF066F}" destId="{A1C0AAEC-47D8-4158-93FE-B94F7498CD24}" srcOrd="0" destOrd="0" parTransId="{45CC14A7-55CA-4EF5-94A2-994BAF2E7720}" sibTransId="{19312C3D-7220-4BF1-AC53-A0C4C8841C4B}"/>
    <dgm:cxn modelId="{8FD1E7BB-78F6-41B0-81BF-D879F70A3341}" srcId="{088E039A-1F73-40D8-9E50-A349A3BF066F}" destId="{D568D88D-8D88-4784-863E-10EB64295267}" srcOrd="2" destOrd="0" parTransId="{3FCFDBD1-0D09-4CDB-AAE2-C4EEC265DEA3}" sibTransId="{384AC44F-71D3-4A99-91CE-A80143E79BCC}"/>
    <dgm:cxn modelId="{7870CC52-D3A7-40B4-BCD2-716FA4C9A595}" srcId="{088E039A-1F73-40D8-9E50-A349A3BF066F}" destId="{3E63834B-5579-4342-A1FA-7709CC19443B}" srcOrd="3" destOrd="0" parTransId="{233983F0-AD73-4F5C-BCFB-5C920E8387E3}" sibTransId="{94EBDC79-BEC3-42E2-BFFD-C10F33AE647B}"/>
    <dgm:cxn modelId="{899F6A87-DEEF-43C8-B1B7-E6427D39DD51}" srcId="{4AF2D52E-CB1C-460C-9E84-9462E82A2AE7}" destId="{A4091C88-05D7-4889-BE17-9AAED93815C3}" srcOrd="2" destOrd="0" parTransId="{624CE6C8-3BEE-4E1D-9A33-FD6AEC9C2EF9}" sibTransId="{F2E54118-A1EA-488E-8E8D-F9D162CE44DC}"/>
    <dgm:cxn modelId="{AAF67243-4B98-4D3E-853E-947EAA02E675}" srcId="{088E039A-1F73-40D8-9E50-A349A3BF066F}" destId="{F63C85FF-FEEE-4D91-8E13-0CCA5E1BECE2}" srcOrd="5" destOrd="0" parTransId="{A6F857B5-14B8-40B8-BA32-0FDCA2B4CDCB}" sibTransId="{3F82047B-1F27-4E83-8EFF-7FE0D77A7F9F}"/>
    <dgm:cxn modelId="{05669074-0E9F-4926-8A93-67194E225D6B}" type="presOf" srcId="{F96597E6-061E-4906-BCC0-14CAB618F3B0}" destId="{4BA2FA03-B6C1-4590-90D9-CEAB47E89017}" srcOrd="0" destOrd="0" presId="urn:microsoft.com/office/officeart/2005/8/layout/vList2"/>
    <dgm:cxn modelId="{642B20A5-C879-42A8-8947-489CC6243201}" type="presOf" srcId="{088E039A-1F73-40D8-9E50-A349A3BF066F}" destId="{291E9673-C5D9-499D-9EBA-8B48D2112D3D}" srcOrd="0" destOrd="0" presId="urn:microsoft.com/office/officeart/2005/8/layout/vList2"/>
    <dgm:cxn modelId="{F20E5593-351B-4D60-A2AA-CB594E50D7C7}" type="presOf" srcId="{A4091C88-05D7-4889-BE17-9AAED93815C3}" destId="{B8E6C45D-AAA3-47E4-BFBA-F510F457298F}" srcOrd="0" destOrd="2" presId="urn:microsoft.com/office/officeart/2005/8/layout/vList2"/>
    <dgm:cxn modelId="{D0AD3D8B-E930-4593-B5E9-BD1A7374D75E}" type="presOf" srcId="{D568D88D-8D88-4784-863E-10EB64295267}" destId="{C0499507-3192-4BD7-BA87-96ACE05EA06C}" srcOrd="0" destOrd="2" presId="urn:microsoft.com/office/officeart/2005/8/layout/vList2"/>
    <dgm:cxn modelId="{8D79C9B2-F625-4085-A84F-229286444FAA}" type="presOf" srcId="{3E63834B-5579-4342-A1FA-7709CC19443B}" destId="{C0499507-3192-4BD7-BA87-96ACE05EA06C}" srcOrd="0" destOrd="3" presId="urn:microsoft.com/office/officeart/2005/8/layout/vList2"/>
    <dgm:cxn modelId="{AB082DAC-8F3F-46F9-8CAE-1C2EDCA28143}" type="presOf" srcId="{5D52D766-8764-4B88-B661-7BBAE94F04F7}" destId="{B8E6C45D-AAA3-47E4-BFBA-F510F457298F}" srcOrd="0" destOrd="1" presId="urn:microsoft.com/office/officeart/2005/8/layout/vList2"/>
    <dgm:cxn modelId="{441207B2-0E5D-4994-82F0-E2402A60FC5C}" srcId="{088E039A-1F73-40D8-9E50-A349A3BF066F}" destId="{5FE4CD45-D57B-4E9F-A039-C54877976DDD}" srcOrd="1" destOrd="0" parTransId="{47521792-01D4-479D-AF9D-5FE7541A9DD9}" sibTransId="{0FFD993C-516E-4CA6-ACC8-10B97F8CA50B}"/>
    <dgm:cxn modelId="{F2795C0F-673F-4918-98CA-4BA54DAB6D7A}" type="presParOf" srcId="{5518E522-88E8-4EB3-8A1A-449F2D2E1DBB}" destId="{291E9673-C5D9-499D-9EBA-8B48D2112D3D}" srcOrd="0" destOrd="0" presId="urn:microsoft.com/office/officeart/2005/8/layout/vList2"/>
    <dgm:cxn modelId="{28B83D26-5CB8-43E6-A080-024FF7D94414}" type="presParOf" srcId="{5518E522-88E8-4EB3-8A1A-449F2D2E1DBB}" destId="{C0499507-3192-4BD7-BA87-96ACE05EA06C}" srcOrd="1" destOrd="0" presId="urn:microsoft.com/office/officeart/2005/8/layout/vList2"/>
    <dgm:cxn modelId="{94BF97B2-2425-401F-A5F4-BC186F6BAED1}" type="presParOf" srcId="{5518E522-88E8-4EB3-8A1A-449F2D2E1DBB}" destId="{4BA2FA03-B6C1-4590-90D9-CEAB47E89017}" srcOrd="2" destOrd="0" presId="urn:microsoft.com/office/officeart/2005/8/layout/vList2"/>
    <dgm:cxn modelId="{381D3530-8B1D-42DA-9212-BB64326221DA}" type="presParOf" srcId="{5518E522-88E8-4EB3-8A1A-449F2D2E1DBB}" destId="{852EC474-7D8C-4A27-9A5B-1AD189FF3B42}" srcOrd="3" destOrd="0" presId="urn:microsoft.com/office/officeart/2005/8/layout/vList2"/>
    <dgm:cxn modelId="{7331E193-6766-49E0-9CFB-9A6688744CEF}" type="presParOf" srcId="{5518E522-88E8-4EB3-8A1A-449F2D2E1DBB}" destId="{71A9774A-A90F-41C9-AD6E-C2FDD2B344DE}" srcOrd="4" destOrd="0" presId="urn:microsoft.com/office/officeart/2005/8/layout/vList2"/>
    <dgm:cxn modelId="{4E0E056C-45AE-4505-89F3-BCE60C99D8CF}" type="presParOf" srcId="{5518E522-88E8-4EB3-8A1A-449F2D2E1DBB}" destId="{B8E6C45D-AAA3-47E4-BFBA-F510F457298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E9673-C5D9-499D-9EBA-8B48D2112D3D}">
      <dsp:nvSpPr>
        <dsp:cNvPr id="0" name=""/>
        <dsp:cNvSpPr/>
      </dsp:nvSpPr>
      <dsp:spPr>
        <a:xfrm>
          <a:off x="0" y="16141"/>
          <a:ext cx="11515456" cy="817847"/>
        </a:xfrm>
        <a:prstGeom prst="roundRect">
          <a:avLst/>
        </a:prstGeom>
        <a:solidFill>
          <a:srgbClr val="EB9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Каждый педагог должен владеть базовой цифровой грамотностью</a:t>
          </a:r>
          <a:endParaRPr lang="ru-RU" sz="2200" b="1" kern="1200" dirty="0"/>
        </a:p>
      </dsp:txBody>
      <dsp:txXfrm>
        <a:off x="39924" y="56065"/>
        <a:ext cx="11435608" cy="737999"/>
      </dsp:txXfrm>
    </dsp:sp>
    <dsp:sp modelId="{C0499507-3192-4BD7-BA87-96ACE05EA06C}">
      <dsp:nvSpPr>
        <dsp:cNvPr id="0" name=""/>
        <dsp:cNvSpPr/>
      </dsp:nvSpPr>
      <dsp:spPr>
        <a:xfrm>
          <a:off x="0" y="907978"/>
          <a:ext cx="11515456" cy="164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61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наличие собственного е-</a:t>
          </a:r>
          <a:r>
            <a:rPr lang="ru-RU" sz="1600" kern="1200" dirty="0" err="1" smtClean="0"/>
            <a:t>майл</a:t>
          </a:r>
          <a:r>
            <a:rPr lang="ru-RU" sz="1600" kern="1200" dirty="0" smtClean="0"/>
            <a:t> и пользование им регулярно;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умение проводить онлайн уроки (мероприятия);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 умение пользоваться браузерами;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наличие собственного аккаунта в </a:t>
          </a:r>
          <a:r>
            <a:rPr lang="ru-RU" sz="1600" kern="1200" dirty="0" err="1" smtClean="0"/>
            <a:t>соцсетях</a:t>
          </a:r>
          <a:r>
            <a:rPr lang="ru-RU" sz="1600" kern="1200" dirty="0" smtClean="0"/>
            <a:t>;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наличие собственных презентаций;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 регулярное использование мессенджеров</a:t>
          </a:r>
          <a:endParaRPr lang="ru-RU" sz="1600" kern="1200" dirty="0"/>
        </a:p>
      </dsp:txBody>
      <dsp:txXfrm>
        <a:off x="0" y="907978"/>
        <a:ext cx="11515456" cy="1648237"/>
      </dsp:txXfrm>
    </dsp:sp>
    <dsp:sp modelId="{4BA2FA03-B6C1-4590-90D9-CEAB47E89017}">
      <dsp:nvSpPr>
        <dsp:cNvPr id="0" name=""/>
        <dsp:cNvSpPr/>
      </dsp:nvSpPr>
      <dsp:spPr>
        <a:xfrm>
          <a:off x="0" y="2556216"/>
          <a:ext cx="11515456" cy="1018157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Каждый педагог знает качественные цифровые образовательные ресурсы</a:t>
          </a:r>
          <a:r>
            <a:rPr lang="en-US" sz="2200" b="1" kern="1200" dirty="0" smtClean="0"/>
            <a:t> </a:t>
          </a:r>
          <a:r>
            <a:rPr lang="ru-RU" sz="2200" b="1" kern="1200" dirty="0" smtClean="0"/>
            <a:t>по своему направлению и использует их в образовательном процессе</a:t>
          </a:r>
          <a:endParaRPr lang="ru-RU" sz="2200" b="1" kern="1200" dirty="0"/>
        </a:p>
      </dsp:txBody>
      <dsp:txXfrm>
        <a:off x="49702" y="2605918"/>
        <a:ext cx="11416052" cy="918753"/>
      </dsp:txXfrm>
    </dsp:sp>
    <dsp:sp modelId="{71A9774A-A90F-41C9-AD6E-C2FDD2B344DE}">
      <dsp:nvSpPr>
        <dsp:cNvPr id="0" name=""/>
        <dsp:cNvSpPr/>
      </dsp:nvSpPr>
      <dsp:spPr>
        <a:xfrm>
          <a:off x="0" y="3723968"/>
          <a:ext cx="11515456" cy="893313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Каждый педагог владеет инструментами смешанного обучения и базовыми инструментами организации цифрового обучения</a:t>
          </a:r>
          <a:endParaRPr lang="ru-RU" sz="2200" b="1" kern="1200" dirty="0"/>
        </a:p>
      </dsp:txBody>
      <dsp:txXfrm>
        <a:off x="43608" y="3767576"/>
        <a:ext cx="11428240" cy="806097"/>
      </dsp:txXfrm>
    </dsp:sp>
    <dsp:sp modelId="{B8E6C45D-AAA3-47E4-BFBA-F510F457298F}">
      <dsp:nvSpPr>
        <dsp:cNvPr id="0" name=""/>
        <dsp:cNvSpPr/>
      </dsp:nvSpPr>
      <dsp:spPr>
        <a:xfrm>
          <a:off x="0" y="4654887"/>
          <a:ext cx="11515456" cy="1278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61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ZOOM, Skype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MIRO, Trello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/>
            <a:t>Kahoot</a:t>
          </a:r>
          <a:r>
            <a:rPr lang="en-US" sz="1600" kern="1200" dirty="0" smtClean="0"/>
            <a:t>, Menti.com</a:t>
          </a:r>
          <a:endParaRPr lang="ru-RU" sz="1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800" b="1" kern="1200" dirty="0"/>
        </a:p>
      </dsp:txBody>
      <dsp:txXfrm>
        <a:off x="0" y="4654887"/>
        <a:ext cx="11515456" cy="1278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B0616-D56A-40D9-9E30-B940ABEBFC50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0945E-6BCF-4F97-9CFF-AC9642757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4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945E-6BCF-4F97-9CFF-AC964275735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149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945E-6BCF-4F97-9CFF-AC964275735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8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5" Type="http://schemas.openxmlformats.org/officeDocument/2006/relationships/image" Target="../media/image25.gif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gif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gif"/><Relationship Id="rId10" Type="http://schemas.openxmlformats.org/officeDocument/2006/relationships/image" Target="../media/image10.png"/><Relationship Id="rId19" Type="http://schemas.openxmlformats.org/officeDocument/2006/relationships/image" Target="../media/image19.gif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376" y="1844824"/>
            <a:ext cx="7200800" cy="1656183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/>
              <a:t>Цифровая трансформация образования Томской области: опыт пандемии </a:t>
            </a:r>
            <a:r>
              <a:rPr lang="en-US" sz="4000" dirty="0" err="1" smtClean="0"/>
              <a:t>C</a:t>
            </a:r>
            <a:r>
              <a:rPr lang="en-US" sz="4000" cap="all" dirty="0" err="1" smtClean="0"/>
              <a:t>ovid</a:t>
            </a:r>
            <a:r>
              <a:rPr lang="en-US" sz="4000" dirty="0" smtClean="0"/>
              <a:t> - 19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79376" y="4005064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Замятина Оксана Михайловна</a:t>
            </a:r>
          </a:p>
          <a:p>
            <a:r>
              <a:rPr lang="ru-RU" dirty="0" smtClean="0"/>
              <a:t>ректор ТОИПКРО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376" y="1844824"/>
            <a:ext cx="7200800" cy="1656183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/>
              <a:t>Цифровая трансформация образования Томской области: опыт пандемии </a:t>
            </a:r>
            <a:r>
              <a:rPr lang="en-US" sz="4000" dirty="0" err="1" smtClean="0"/>
              <a:t>C</a:t>
            </a:r>
            <a:r>
              <a:rPr lang="en-US" sz="4000" cap="all" dirty="0" err="1" smtClean="0"/>
              <a:t>ovid</a:t>
            </a:r>
            <a:r>
              <a:rPr lang="en-US" sz="4000" dirty="0" smtClean="0"/>
              <a:t> - 19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79376" y="4005064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Замятина Оксана Михайловна</a:t>
            </a:r>
          </a:p>
          <a:p>
            <a:r>
              <a:rPr lang="ru-RU" dirty="0" smtClean="0"/>
              <a:t>ректор ТОИПКРО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0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араллелограмм 108"/>
          <p:cNvSpPr/>
          <p:nvPr/>
        </p:nvSpPr>
        <p:spPr>
          <a:xfrm>
            <a:off x="-25102" y="3502501"/>
            <a:ext cx="12192000" cy="2274566"/>
          </a:xfrm>
          <a:prstGeom prst="parallelogram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solidFill>
              <a:schemeClr val="bg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араллелограмм 107"/>
          <p:cNvSpPr/>
          <p:nvPr/>
        </p:nvSpPr>
        <p:spPr>
          <a:xfrm>
            <a:off x="0" y="1651381"/>
            <a:ext cx="12192000" cy="1737904"/>
          </a:xfrm>
          <a:prstGeom prst="parallelogram">
            <a:avLst/>
          </a:prstGeom>
          <a:solidFill>
            <a:schemeClr val="accent4">
              <a:lumMod val="40000"/>
              <a:lumOff val="60000"/>
              <a:alpha val="34000"/>
            </a:schemeClr>
          </a:solidFill>
          <a:ln>
            <a:solidFill>
              <a:schemeClr val="bg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897569"/>
            <a:ext cx="8229600" cy="43691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Штаб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 организации дистанционного обучения на территории Томской области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01965" y="1714054"/>
            <a:ext cx="1944216" cy="720080"/>
          </a:xfrm>
          <a:prstGeom prst="roundRect">
            <a:avLst/>
          </a:prstGeom>
          <a:solidFill>
            <a:srgbClr val="7030A0">
              <a:alpha val="62000"/>
            </a:srgb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Администрация ТО</a:t>
            </a:r>
            <a:br>
              <a:rPr lang="ru-RU" sz="1200" dirty="0"/>
            </a:br>
            <a:r>
              <a:rPr lang="ru-RU" sz="1200" dirty="0"/>
              <a:t>Заместитель губернатора </a:t>
            </a:r>
          </a:p>
          <a:p>
            <a:pPr algn="ctr"/>
            <a:r>
              <a:rPr lang="ru-RU" sz="1200" dirty="0" err="1"/>
              <a:t>Огородова</a:t>
            </a:r>
            <a:r>
              <a:rPr lang="ru-RU" sz="1200" dirty="0"/>
              <a:t> Л.М.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474042" y="2434134"/>
            <a:ext cx="0" cy="955151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377546" y="2348880"/>
            <a:ext cx="1728192" cy="897085"/>
          </a:xfrm>
          <a:prstGeom prst="roundRect">
            <a:avLst/>
          </a:prstGeom>
          <a:solidFill>
            <a:srgbClr val="7030A0">
              <a:alpha val="62000"/>
            </a:srgb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/>
              <a:t>Департамент общего образования ТО</a:t>
            </a:r>
            <a:br>
              <a:rPr lang="ru-RU" sz="1200" dirty="0"/>
            </a:br>
            <a:r>
              <a:rPr lang="ru-RU" sz="1200" dirty="0"/>
              <a:t>Начальник</a:t>
            </a:r>
            <a:br>
              <a:rPr lang="ru-RU" sz="1200" dirty="0"/>
            </a:br>
            <a:r>
              <a:rPr lang="ru-RU" sz="1200" dirty="0" err="1"/>
              <a:t>Грабцевич</a:t>
            </a:r>
            <a:r>
              <a:rPr lang="ru-RU" sz="1200" dirty="0"/>
              <a:t> И.Б.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418258" y="2393257"/>
            <a:ext cx="1566174" cy="819719"/>
          </a:xfrm>
          <a:prstGeom prst="roundRect">
            <a:avLst/>
          </a:prstGeom>
          <a:solidFill>
            <a:srgbClr val="7030A0">
              <a:alpha val="62000"/>
            </a:srgb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ТОИПКРО </a:t>
            </a:r>
          </a:p>
          <a:p>
            <a:pPr algn="ctr"/>
            <a:r>
              <a:rPr lang="ru-RU" sz="1200" dirty="0"/>
              <a:t>Ректор</a:t>
            </a:r>
          </a:p>
          <a:p>
            <a:pPr algn="ctr"/>
            <a:r>
              <a:rPr lang="ru-RU" sz="1200" dirty="0"/>
              <a:t> Замятина О.М.</a:t>
            </a:r>
          </a:p>
        </p:txBody>
      </p:sp>
      <p:cxnSp>
        <p:nvCxnSpPr>
          <p:cNvPr id="26" name="Прямая соединительная линия 25"/>
          <p:cNvCxnSpPr>
            <a:stCxn id="18" idx="3"/>
            <a:endCxn id="24" idx="1"/>
          </p:cNvCxnSpPr>
          <p:nvPr/>
        </p:nvCxnSpPr>
        <p:spPr>
          <a:xfrm>
            <a:off x="5105738" y="2797423"/>
            <a:ext cx="3312520" cy="56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3215680" y="3717031"/>
            <a:ext cx="1440160" cy="896833"/>
          </a:xfrm>
          <a:prstGeom prst="roundRect">
            <a:avLst/>
          </a:prstGeom>
          <a:solidFill>
            <a:srgbClr val="0070C0">
              <a:alpha val="69804"/>
            </a:srgb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Муниципальные органы Управления образованием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907868" y="3713478"/>
            <a:ext cx="1440160" cy="900385"/>
          </a:xfrm>
          <a:prstGeom prst="roundRect">
            <a:avLst/>
          </a:prstGeom>
          <a:solidFill>
            <a:srgbClr val="0070C0">
              <a:alpha val="69804"/>
            </a:srgb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Муниципальные органы Управления образованием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600056" y="3713478"/>
            <a:ext cx="1440160" cy="900385"/>
          </a:xfrm>
          <a:prstGeom prst="roundRect">
            <a:avLst/>
          </a:prstGeom>
          <a:solidFill>
            <a:srgbClr val="0070C0">
              <a:alpha val="69804"/>
            </a:srgb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Муниципальные органы Управления образованием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292244" y="3713478"/>
            <a:ext cx="1440160" cy="927193"/>
          </a:xfrm>
          <a:prstGeom prst="roundRect">
            <a:avLst/>
          </a:prstGeom>
          <a:solidFill>
            <a:srgbClr val="0070C0">
              <a:alpha val="69804"/>
            </a:srgb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Муниципальные органы Управления образованием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935760" y="3535236"/>
            <a:ext cx="507656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endCxn id="32" idx="0"/>
          </p:cNvCxnSpPr>
          <p:nvPr/>
        </p:nvCxnSpPr>
        <p:spPr>
          <a:xfrm>
            <a:off x="3935760" y="3535236"/>
            <a:ext cx="0" cy="18179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627948" y="3535236"/>
            <a:ext cx="0" cy="18179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39" idx="0"/>
          </p:cNvCxnSpPr>
          <p:nvPr/>
        </p:nvCxnSpPr>
        <p:spPr>
          <a:xfrm>
            <a:off x="7320136" y="3523966"/>
            <a:ext cx="0" cy="1895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40" idx="0"/>
          </p:cNvCxnSpPr>
          <p:nvPr/>
        </p:nvCxnSpPr>
        <p:spPr>
          <a:xfrm>
            <a:off x="9012324" y="3523966"/>
            <a:ext cx="0" cy="1895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6" name="Скругленный прямоугольник 55"/>
          <p:cNvSpPr/>
          <p:nvPr/>
        </p:nvSpPr>
        <p:spPr>
          <a:xfrm>
            <a:off x="3719736" y="4938835"/>
            <a:ext cx="1609539" cy="720080"/>
          </a:xfrm>
          <a:prstGeom prst="roundRect">
            <a:avLst/>
          </a:prstGeom>
          <a:solidFill>
            <a:srgbClr val="0070C0">
              <a:alpha val="69804"/>
            </a:srgb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Подведомственные</a:t>
            </a:r>
            <a:br>
              <a:rPr lang="ru-RU" sz="1200" dirty="0"/>
            </a:br>
            <a:r>
              <a:rPr lang="ru-RU" sz="1200" dirty="0"/>
              <a:t>образовательные </a:t>
            </a:r>
            <a:br>
              <a:rPr lang="ru-RU" sz="1200" dirty="0"/>
            </a:br>
            <a:r>
              <a:rPr lang="ru-RU" sz="1200" dirty="0"/>
              <a:t>организации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753993" y="4938835"/>
            <a:ext cx="1440160" cy="720080"/>
          </a:xfrm>
          <a:prstGeom prst="roundRect">
            <a:avLst/>
          </a:prstGeom>
          <a:solidFill>
            <a:srgbClr val="0070C0">
              <a:alpha val="69804"/>
            </a:srgb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Организации дополнительного образования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692651" y="4941168"/>
            <a:ext cx="1440160" cy="720080"/>
          </a:xfrm>
          <a:prstGeom prst="roundRect">
            <a:avLst/>
          </a:prstGeom>
          <a:solidFill>
            <a:srgbClr val="0070C0">
              <a:alpha val="69804"/>
            </a:srgb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Образовательные организации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0200456" y="4941168"/>
            <a:ext cx="1440160" cy="720080"/>
          </a:xfrm>
          <a:prstGeom prst="roundRect">
            <a:avLst/>
          </a:prstGeom>
          <a:solidFill>
            <a:srgbClr val="0070C0">
              <a:alpha val="69804"/>
            </a:srgb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ТПУ, ТГПУ, ТУСУР волонтеры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9984432" y="2810644"/>
            <a:ext cx="936104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0920536" y="2797422"/>
            <a:ext cx="0" cy="591863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4524505" y="4742443"/>
            <a:ext cx="388822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endCxn id="56" idx="0"/>
          </p:cNvCxnSpPr>
          <p:nvPr/>
        </p:nvCxnSpPr>
        <p:spPr>
          <a:xfrm>
            <a:off x="4524506" y="4742443"/>
            <a:ext cx="0" cy="1963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endCxn id="58" idx="0"/>
          </p:cNvCxnSpPr>
          <p:nvPr/>
        </p:nvCxnSpPr>
        <p:spPr>
          <a:xfrm>
            <a:off x="8409967" y="4729979"/>
            <a:ext cx="2764" cy="21118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58" idx="3"/>
            <a:endCxn id="59" idx="1"/>
          </p:cNvCxnSpPr>
          <p:nvPr/>
        </p:nvCxnSpPr>
        <p:spPr>
          <a:xfrm>
            <a:off x="9132811" y="5301208"/>
            <a:ext cx="106764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566031" y="2292016"/>
            <a:ext cx="3716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Региональный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91344" y="4437112"/>
            <a:ext cx="3716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Муниципальный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17" name="Прямая соединительная линия 116"/>
          <p:cNvCxnSpPr>
            <a:endCxn id="57" idx="0"/>
          </p:cNvCxnSpPr>
          <p:nvPr/>
        </p:nvCxnSpPr>
        <p:spPr>
          <a:xfrm flipH="1">
            <a:off x="6474073" y="3373661"/>
            <a:ext cx="71" cy="156517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endCxn id="59" idx="0"/>
          </p:cNvCxnSpPr>
          <p:nvPr/>
        </p:nvCxnSpPr>
        <p:spPr>
          <a:xfrm>
            <a:off x="10920536" y="3393154"/>
            <a:ext cx="0" cy="154801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8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356" y="908720"/>
            <a:ext cx="8229600" cy="43691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ГОРЯЧАЯ ЛИНИЯ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вопросам организации дистанционного обучения и работы школ, техникумов и колледжей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1700808"/>
            <a:ext cx="45852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РЕГИОНАЛЬНЫХ ОРГАНОВ УПРАВЛЕНИЯ</a:t>
            </a:r>
          </a:p>
          <a:p>
            <a:pPr algn="ctr"/>
            <a:r>
              <a:rPr lang="ru-RU" dirty="0" smtClean="0"/>
              <a:t>ОБРАЗОВАНИЕМ И ДИРЕКТОРОВ ШКОЛ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8 495 984 89 19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14636" y="1801959"/>
            <a:ext cx="31110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УЧИТЕЛЕЙ И РОДИТЕЛЕЙ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8 800 200 91 85</a:t>
            </a:r>
          </a:p>
        </p:txBody>
      </p:sp>
      <p:cxnSp>
        <p:nvCxnSpPr>
          <p:cNvPr id="33" name="Прямая со стрелкой 32"/>
          <p:cNvCxnSpPr>
            <a:stCxn id="5" idx="2"/>
            <a:endCxn id="40" idx="0"/>
          </p:cNvCxnSpPr>
          <p:nvPr/>
        </p:nvCxnSpPr>
        <p:spPr>
          <a:xfrm>
            <a:off x="6404862" y="2636913"/>
            <a:ext cx="0" cy="36003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487488" y="1700809"/>
            <a:ext cx="9834748" cy="93610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2" descr="https://i.siteapi.org/qfBrh8WX4fwDbeQ9RZ9BZG6RPTY=/f32e8ea5556b6e3.s.siteapi.org/page/omyaayk1o004gwsgk8040ocw0g8ok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70" y="1756167"/>
            <a:ext cx="845394" cy="88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s://tvk6.ru/upload/iblock/79a/79ade2dd0873d990f124989b8e3ea89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82"/>
          <a:stretch/>
        </p:blipFill>
        <p:spPr bwMode="auto">
          <a:xfrm>
            <a:off x="450819" y="3052794"/>
            <a:ext cx="820645" cy="83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631504" y="3122384"/>
            <a:ext cx="47739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РОДИТЕЛЕЙ, ШКОЛЬНИКОВ И ПЕДАГОГОВ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8 (3822) 51-22-70, 51-53-08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42005" y="3170059"/>
            <a:ext cx="4443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ЕГЭ/ОГЭ ДЛЯ ШКОЛЬНИКОВ И РОДИТЕЛЕЙ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8 (3822)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51-27-62</a:t>
            </a:r>
          </a:p>
        </p:txBody>
      </p:sp>
      <p:cxnSp>
        <p:nvCxnSpPr>
          <p:cNvPr id="39" name="Прямая со стрелкой 38"/>
          <p:cNvCxnSpPr>
            <a:stCxn id="40" idx="2"/>
          </p:cNvCxnSpPr>
          <p:nvPr/>
        </p:nvCxnSpPr>
        <p:spPr>
          <a:xfrm>
            <a:off x="6404862" y="3908723"/>
            <a:ext cx="0" cy="28048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487488" y="2996952"/>
            <a:ext cx="9834748" cy="91177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19336" y="4189204"/>
            <a:ext cx="11953328" cy="92107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6" descr="https://hc.tomsk.ru/content/files/images/toipkro_logo_polnocvet_prozrachnyy_fon_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31"/>
          <a:stretch/>
        </p:blipFill>
        <p:spPr bwMode="auto">
          <a:xfrm>
            <a:off x="335360" y="5393521"/>
            <a:ext cx="958795" cy="69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654195" y="5445224"/>
            <a:ext cx="9577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МЕТОДИЧЕСКАЯ ПОДДЕРЖКА ДЛЯ ПЕДАГОГИЧЕСКИХ РАБОТНИКОВ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8 (3822) 90-20-63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87488" y="5445224"/>
            <a:ext cx="9834748" cy="66775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6456040" y="5110282"/>
            <a:ext cx="0" cy="33494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upload.wikimedia.org/wikipedia/commons/thumb/3/3a/Coat_of_Arms_of_Aleksandrovsky_district_%28Tomsk_oblast%29.png/72px-Coat_of_Arms_of_Aleksandrovsky_district_%28Tomsk_oblast%2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4221088"/>
            <a:ext cx="476564" cy="79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ru/thumb/1/1f/%D0%93%D0%B5%D1%80%D0%B1_%D0%90%D1%81%D0%B8%D0%BD%D0%BE%D0%B2%D1%81%D0%BA%D0%BE%D0%B3%D0%BE_%D0%A0%D0%B0%D0%B9%D0%BE%D0%BD%D0%B0_%D0%A2%D0%9E.png/69px-%D0%93%D0%B5%D1%80%D0%B1_%D0%90%D1%81%D0%B8%D0%BD%D0%BE%D0%B2%D1%81%D0%BA%D0%BE%D0%B3%D0%BE_%D0%A0%D0%B0%D0%B9%D0%BE%D0%BD%D0%B0_%D0%A2%D0%9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27" y="4311317"/>
            <a:ext cx="403569" cy="70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0/05/Verhneketsky_district_gerb.png/96px-Verhneketsky_district_ger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4293096"/>
            <a:ext cx="565253" cy="70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7/7e/Logo_kargasok.jpg/97px-Logo_kargasok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254" y="4244035"/>
            <a:ext cx="621722" cy="76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thumb/6/6a/Coat_of_Arms_of_Kolpashevsky_district_%28Tomsk_oblast%29.png/81px-Coat_of_Arms_of_Kolpashevsky_district_%28Tomsk_oblast%2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627" y="4221088"/>
            <a:ext cx="526413" cy="7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upload.wikimedia.org/wikipedia/commons/2/23/Kozhevnikovsky_district_of_Tomsk_Oblast_coat_of_arms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293096"/>
            <a:ext cx="591515" cy="67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upload.wikimedia.org/wikipedia/commons/thumb/b/be/RUS_%D0%9A%D1%80%D0%B8%D0%B2%D0%BE%D1%88%D0%B5%D0%B8%D0%BD%D1%81%D0%BA%D0%B8%D0%B9_%D1%80%D0%B0%D0%B9%D0%BE%D0%BD_COA.jpg/86px-RUS_%D0%9A%D1%80%D0%B8%D0%B2%D0%BE%D1%88%D0%B5%D0%B8%D0%BD%D1%81%D0%BA%D0%B8%D0%B9_%D1%80%D0%B0%D0%B9%D0%BE%D0%BD_COA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4293096"/>
            <a:ext cx="514001" cy="71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upload.wikimedia.org/wikipedia/commons/thumb/9/99/RUS_%D0%9F%D0%B0%D1%80%D0%B0%D0%B1%D0%B5%D0%BB%D1%8C%D1%81%D0%BA%D0%B8%D0%B9_%D1%80%D0%B0%D0%B9%D0%BE%D0%BD_COA.png/85px-RUS_%D0%9F%D0%B0%D1%80%D0%B0%D0%B1%D0%B5%D0%BB%D1%8C%D1%81%D0%BA%D0%B8%D0%B9_%D1%80%D0%B0%D0%B9%D0%BE%D0%BD_CO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4320732"/>
            <a:ext cx="494603" cy="69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upload.wikimedia.org/wikipedia/commons/d/d7/Coat_of_Arms_of_Pervomaysky_district_%28Tomsk_oblast%2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473" y="4321140"/>
            <a:ext cx="701919" cy="62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upload.wikimedia.org/wikipedia/commons/thumb/b/b1/Coat_of_Arms_of_Teguldetsky_district_%28Tomsk_oblast%29.png/81px-Coat_of_Arms_of_Teguldetsky_district_%28Tomsk_oblast%29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441" y="4299675"/>
            <a:ext cx="433007" cy="64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upload.wikimedia.org/wikipedia/commons/thumb/0/0f/Tomsky_district_of_Tomsk_Oblast_coat_of_arms.jpg/91px-Tomsky_district_of_Tomsk_Oblast_coat_of_arms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650" y="4263548"/>
            <a:ext cx="513862" cy="67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upload.wikimedia.org/wikipedia/commons/thumb/f/f7/RUS_%D0%A7%D0%B0%D0%B8%D0%BD%D1%81%D0%BA%D0%B8%D0%B9_%D1%80%D0%B0%D0%B9%D0%BE%D0%BD_COA.png/109px-RUS_%D0%A7%D0%B0%D0%B8%D0%BD%D1%81%D0%BA%D0%B8%D0%B9_%D1%80%D0%B0%D0%B9%D0%BE%D0%BD_COA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4221088"/>
            <a:ext cx="668059" cy="73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upload.wikimedia.org/wikipedia/commons/thumb/9/96/Shegarsky_district_of_Tomsk_Oblast_coat_of_arms.png/83px-Shegarsky_district_of_Tomsk_Oblast_coat_of_arms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600" y="4239206"/>
            <a:ext cx="523823" cy="75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images.vector-images.com/70/bakchar-r-emb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32" y="4325820"/>
            <a:ext cx="539828" cy="61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images.vector-images.com/70/zyryansky-r-coa-200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4293096"/>
            <a:ext cx="538726" cy="66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Молчановский район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960" y="4293096"/>
            <a:ext cx="629288" cy="54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images.vector-images.com/70/tomsk-c-coa-2019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4" y="4221088"/>
            <a:ext cx="405539" cy="73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images.vector-images.com/70/kedrovyi_city_coa2009.gi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4293096"/>
            <a:ext cx="468897" cy="6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images.vector-images.com/70/g1237_seversk_city.gi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48" y="4293096"/>
            <a:ext cx="596335" cy="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s://images.vector-images.com/70/g1873_strezhevoy_city.gi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4293096"/>
            <a:ext cx="516990" cy="62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610" y="893354"/>
            <a:ext cx="8229600" cy="43691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 мероприятия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3"/>
          <p:cNvGrpSpPr/>
          <p:nvPr/>
        </p:nvGrpSpPr>
        <p:grpSpPr>
          <a:xfrm>
            <a:off x="3983521" y="2141996"/>
            <a:ext cx="2588259" cy="1350880"/>
            <a:chOff x="3160116" y="1820181"/>
            <a:chExt cx="1915940" cy="99997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Rectangle 18"/>
            <p:cNvSpPr/>
            <p:nvPr/>
          </p:nvSpPr>
          <p:spPr>
            <a:xfrm>
              <a:off x="3923928" y="2509439"/>
              <a:ext cx="1152128" cy="310721"/>
            </a:xfrm>
            <a:custGeom>
              <a:avLst/>
              <a:gdLst>
                <a:gd name="connsiteX0" fmla="*/ 0 w 1152128"/>
                <a:gd name="connsiteY0" fmla="*/ 0 h 302769"/>
                <a:gd name="connsiteX1" fmla="*/ 1152128 w 1152128"/>
                <a:gd name="connsiteY1" fmla="*/ 0 h 302769"/>
                <a:gd name="connsiteX2" fmla="*/ 1152128 w 1152128"/>
                <a:gd name="connsiteY2" fmla="*/ 302769 h 302769"/>
                <a:gd name="connsiteX3" fmla="*/ 0 w 1152128"/>
                <a:gd name="connsiteY3" fmla="*/ 302769 h 302769"/>
                <a:gd name="connsiteX4" fmla="*/ 0 w 1152128"/>
                <a:gd name="connsiteY4" fmla="*/ 0 h 302769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341907 w 1152128"/>
                <a:gd name="connsiteY3" fmla="*/ 310721 h 310721"/>
                <a:gd name="connsiteX4" fmla="*/ 0 w 1152128"/>
                <a:gd name="connsiteY4" fmla="*/ 0 h 310721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270345 w 1152128"/>
                <a:gd name="connsiteY3" fmla="*/ 310721 h 310721"/>
                <a:gd name="connsiteX4" fmla="*/ 0 w 1152128"/>
                <a:gd name="connsiteY4" fmla="*/ 0 h 31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128" h="310721">
                  <a:moveTo>
                    <a:pt x="0" y="0"/>
                  </a:moveTo>
                  <a:lnTo>
                    <a:pt x="1152128" y="0"/>
                  </a:lnTo>
                  <a:lnTo>
                    <a:pt x="1152128" y="302769"/>
                  </a:lnTo>
                  <a:lnTo>
                    <a:pt x="270345" y="3107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26"/>
            <p:cNvSpPr/>
            <p:nvPr/>
          </p:nvSpPr>
          <p:spPr>
            <a:xfrm>
              <a:off x="3160116" y="1820181"/>
              <a:ext cx="1066212" cy="302769"/>
            </a:xfrm>
            <a:custGeom>
              <a:avLst/>
              <a:gdLst>
                <a:gd name="connsiteX0" fmla="*/ 0 w 1066212"/>
                <a:gd name="connsiteY0" fmla="*/ 0 h 302769"/>
                <a:gd name="connsiteX1" fmla="*/ 1066212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23854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212" h="302769">
                  <a:moveTo>
                    <a:pt x="0" y="0"/>
                  </a:moveTo>
                  <a:lnTo>
                    <a:pt x="795868" y="0"/>
                  </a:lnTo>
                  <a:lnTo>
                    <a:pt x="1066212" y="302769"/>
                  </a:lnTo>
                  <a:lnTo>
                    <a:pt x="0" y="3027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ectangle 6"/>
            <p:cNvSpPr/>
            <p:nvPr/>
          </p:nvSpPr>
          <p:spPr>
            <a:xfrm>
              <a:off x="3923928" y="2122949"/>
              <a:ext cx="302400" cy="388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7"/>
          <p:cNvGrpSpPr/>
          <p:nvPr/>
        </p:nvGrpSpPr>
        <p:grpSpPr>
          <a:xfrm flipH="1">
            <a:off x="3983521" y="3972744"/>
            <a:ext cx="2545301" cy="1328459"/>
            <a:chOff x="4313444" y="1103352"/>
            <a:chExt cx="1915940" cy="999979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6" name="Rectangle 18"/>
            <p:cNvSpPr/>
            <p:nvPr/>
          </p:nvSpPr>
          <p:spPr>
            <a:xfrm>
              <a:off x="5077256" y="1792610"/>
              <a:ext cx="1152128" cy="310721"/>
            </a:xfrm>
            <a:custGeom>
              <a:avLst/>
              <a:gdLst>
                <a:gd name="connsiteX0" fmla="*/ 0 w 1152128"/>
                <a:gd name="connsiteY0" fmla="*/ 0 h 302769"/>
                <a:gd name="connsiteX1" fmla="*/ 1152128 w 1152128"/>
                <a:gd name="connsiteY1" fmla="*/ 0 h 302769"/>
                <a:gd name="connsiteX2" fmla="*/ 1152128 w 1152128"/>
                <a:gd name="connsiteY2" fmla="*/ 302769 h 302769"/>
                <a:gd name="connsiteX3" fmla="*/ 0 w 1152128"/>
                <a:gd name="connsiteY3" fmla="*/ 302769 h 302769"/>
                <a:gd name="connsiteX4" fmla="*/ 0 w 1152128"/>
                <a:gd name="connsiteY4" fmla="*/ 0 h 302769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341907 w 1152128"/>
                <a:gd name="connsiteY3" fmla="*/ 310721 h 310721"/>
                <a:gd name="connsiteX4" fmla="*/ 0 w 1152128"/>
                <a:gd name="connsiteY4" fmla="*/ 0 h 310721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270345 w 1152128"/>
                <a:gd name="connsiteY3" fmla="*/ 310721 h 310721"/>
                <a:gd name="connsiteX4" fmla="*/ 0 w 1152128"/>
                <a:gd name="connsiteY4" fmla="*/ 0 h 31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128" h="310721">
                  <a:moveTo>
                    <a:pt x="0" y="0"/>
                  </a:moveTo>
                  <a:lnTo>
                    <a:pt x="1152128" y="0"/>
                  </a:lnTo>
                  <a:lnTo>
                    <a:pt x="1152128" y="302769"/>
                  </a:lnTo>
                  <a:lnTo>
                    <a:pt x="270345" y="3107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26"/>
            <p:cNvSpPr/>
            <p:nvPr/>
          </p:nvSpPr>
          <p:spPr>
            <a:xfrm>
              <a:off x="4313444" y="1103352"/>
              <a:ext cx="1066212" cy="302769"/>
            </a:xfrm>
            <a:custGeom>
              <a:avLst/>
              <a:gdLst>
                <a:gd name="connsiteX0" fmla="*/ 0 w 1066212"/>
                <a:gd name="connsiteY0" fmla="*/ 0 h 302769"/>
                <a:gd name="connsiteX1" fmla="*/ 1066212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23854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212" h="302769">
                  <a:moveTo>
                    <a:pt x="0" y="0"/>
                  </a:moveTo>
                  <a:lnTo>
                    <a:pt x="795868" y="0"/>
                  </a:lnTo>
                  <a:lnTo>
                    <a:pt x="1066212" y="302769"/>
                  </a:lnTo>
                  <a:lnTo>
                    <a:pt x="0" y="3027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10"/>
            <p:cNvSpPr/>
            <p:nvPr/>
          </p:nvSpPr>
          <p:spPr>
            <a:xfrm>
              <a:off x="5077256" y="1406120"/>
              <a:ext cx="302400" cy="388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Oval 11"/>
          <p:cNvSpPr/>
          <p:nvPr/>
        </p:nvSpPr>
        <p:spPr>
          <a:xfrm>
            <a:off x="2783731" y="1729559"/>
            <a:ext cx="1222688" cy="12226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12"/>
          <p:cNvSpPr/>
          <p:nvPr/>
        </p:nvSpPr>
        <p:spPr>
          <a:xfrm>
            <a:off x="2783731" y="3099638"/>
            <a:ext cx="1222688" cy="12226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13"/>
          <p:cNvSpPr/>
          <p:nvPr/>
        </p:nvSpPr>
        <p:spPr>
          <a:xfrm>
            <a:off x="2840419" y="4524608"/>
            <a:ext cx="1222688" cy="12226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Group 17"/>
          <p:cNvGrpSpPr/>
          <p:nvPr/>
        </p:nvGrpSpPr>
        <p:grpSpPr>
          <a:xfrm>
            <a:off x="169608" y="1807298"/>
            <a:ext cx="2437602" cy="1053459"/>
            <a:chOff x="2436646" y="4125945"/>
            <a:chExt cx="2452025" cy="1053459"/>
          </a:xfrm>
        </p:grpSpPr>
        <p:sp>
          <p:nvSpPr>
            <p:cNvPr id="26" name="TextBox 25"/>
            <p:cNvSpPr txBox="1"/>
            <p:nvPr/>
          </p:nvSpPr>
          <p:spPr>
            <a:xfrm>
              <a:off x="2686550" y="4810072"/>
              <a:ext cx="186681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r>
                <a:rPr lang="ru-RU" dirty="0"/>
                <a:t>800 учителей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36646" y="4125945"/>
              <a:ext cx="24520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/>
                <a:t>Обучающие </a:t>
              </a:r>
              <a:endParaRPr lang="en-US" b="1" dirty="0" smtClean="0"/>
            </a:p>
            <a:p>
              <a:pPr algn="ctr"/>
              <a:r>
                <a:rPr lang="ru-RU" b="1" dirty="0" err="1" smtClean="0"/>
                <a:t>вебинары</a:t>
              </a:r>
              <a:endParaRPr lang="ru-RU" b="1" dirty="0"/>
            </a:p>
          </p:txBody>
        </p:sp>
      </p:grpSp>
      <p:grpSp>
        <p:nvGrpSpPr>
          <p:cNvPr id="28" name="Group 20"/>
          <p:cNvGrpSpPr/>
          <p:nvPr/>
        </p:nvGrpSpPr>
        <p:grpSpPr>
          <a:xfrm>
            <a:off x="256295" y="3202926"/>
            <a:ext cx="2437601" cy="1081650"/>
            <a:chOff x="2436647" y="4093757"/>
            <a:chExt cx="2452024" cy="1081650"/>
          </a:xfrm>
        </p:grpSpPr>
        <p:sp>
          <p:nvSpPr>
            <p:cNvPr id="29" name="TextBox 28"/>
            <p:cNvSpPr txBox="1"/>
            <p:nvPr/>
          </p:nvSpPr>
          <p:spPr>
            <a:xfrm>
              <a:off x="2852893" y="4806075"/>
              <a:ext cx="186681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 smtClean="0"/>
                <a:t>1</a:t>
              </a:r>
              <a:r>
                <a:rPr lang="ru-RU" dirty="0" smtClean="0"/>
                <a:t>587 </a:t>
              </a:r>
              <a:r>
                <a:rPr lang="ru-RU" dirty="0"/>
                <a:t>учителей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36647" y="4093757"/>
              <a:ext cx="2452024" cy="7107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/>
                <a:t>Курсы </a:t>
              </a:r>
              <a:r>
                <a:rPr lang="ru-RU" b="1" dirty="0" smtClean="0"/>
                <a:t>повышения</a:t>
              </a:r>
              <a:r>
                <a:rPr lang="en-US" b="1" dirty="0" smtClean="0"/>
                <a:t> </a:t>
              </a:r>
              <a:r>
                <a:rPr lang="ru-RU" b="1" dirty="0" smtClean="0"/>
                <a:t>квалификации</a:t>
              </a:r>
              <a:endParaRPr lang="ru-RU" b="1" dirty="0"/>
            </a:p>
          </p:txBody>
        </p:sp>
      </p:grpSp>
      <p:grpSp>
        <p:nvGrpSpPr>
          <p:cNvPr id="36" name="Group 23"/>
          <p:cNvGrpSpPr/>
          <p:nvPr/>
        </p:nvGrpSpPr>
        <p:grpSpPr>
          <a:xfrm>
            <a:off x="163885" y="4602187"/>
            <a:ext cx="2437603" cy="1071721"/>
            <a:chOff x="2436645" y="4093756"/>
            <a:chExt cx="2452026" cy="1071721"/>
          </a:xfrm>
        </p:grpSpPr>
        <p:sp>
          <p:nvSpPr>
            <p:cNvPr id="37" name="TextBox 36"/>
            <p:cNvSpPr txBox="1"/>
            <p:nvPr/>
          </p:nvSpPr>
          <p:spPr>
            <a:xfrm>
              <a:off x="2861786" y="4796145"/>
              <a:ext cx="160174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dirty="0" smtClean="0"/>
                <a:t> </a:t>
              </a:r>
              <a:r>
                <a:rPr lang="en-US" dirty="0"/>
                <a:t>8</a:t>
              </a:r>
              <a:r>
                <a:rPr lang="ru-RU" dirty="0" smtClean="0"/>
                <a:t>00 </a:t>
              </a:r>
              <a:r>
                <a:rPr lang="ru-RU" dirty="0"/>
                <a:t>учителей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36645" y="4093756"/>
              <a:ext cx="2452026" cy="7107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/>
                <a:t>Телефонные консультации</a:t>
              </a:r>
            </a:p>
          </p:txBody>
        </p:sp>
      </p:grpSp>
      <p:sp>
        <p:nvSpPr>
          <p:cNvPr id="39" name="Pentagon 26"/>
          <p:cNvSpPr/>
          <p:nvPr/>
        </p:nvSpPr>
        <p:spPr>
          <a:xfrm>
            <a:off x="7719878" y="3212377"/>
            <a:ext cx="1122424" cy="1109594"/>
          </a:xfrm>
          <a:prstGeom prst="homePlate">
            <a:avLst>
              <a:gd name="adj" fmla="val 38355"/>
            </a:avLst>
          </a:prstGeom>
          <a:solidFill>
            <a:schemeClr val="accent4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Rectangle 27"/>
          <p:cNvSpPr/>
          <p:nvPr/>
        </p:nvSpPr>
        <p:spPr>
          <a:xfrm>
            <a:off x="3863752" y="3585566"/>
            <a:ext cx="2692572" cy="3027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Oval 28"/>
          <p:cNvSpPr/>
          <p:nvPr/>
        </p:nvSpPr>
        <p:spPr>
          <a:xfrm>
            <a:off x="6168522" y="2724736"/>
            <a:ext cx="1972492" cy="197249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Chevron 29"/>
          <p:cNvSpPr/>
          <p:nvPr/>
        </p:nvSpPr>
        <p:spPr>
          <a:xfrm>
            <a:off x="8490184" y="3225507"/>
            <a:ext cx="614684" cy="1113803"/>
          </a:xfrm>
          <a:prstGeom prst="chevron">
            <a:avLst>
              <a:gd name="adj" fmla="val 71435"/>
            </a:avLst>
          </a:prstGeom>
          <a:solidFill>
            <a:schemeClr val="accent4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3" name="Group 30"/>
          <p:cNvGrpSpPr/>
          <p:nvPr/>
        </p:nvGrpSpPr>
        <p:grpSpPr>
          <a:xfrm>
            <a:off x="9196705" y="2983357"/>
            <a:ext cx="2454039" cy="1512097"/>
            <a:chOff x="3021856" y="3602214"/>
            <a:chExt cx="1874551" cy="1512097"/>
          </a:xfrm>
        </p:grpSpPr>
        <p:sp>
          <p:nvSpPr>
            <p:cNvPr id="44" name="TextBox 43"/>
            <p:cNvSpPr txBox="1"/>
            <p:nvPr/>
          </p:nvSpPr>
          <p:spPr>
            <a:xfrm>
              <a:off x="3021856" y="4837312"/>
              <a:ext cx="18668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25595" y="3602214"/>
              <a:ext cx="1870812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Быстрый переход на качественное дистанционное обучение</a:t>
              </a:r>
            </a:p>
          </p:txBody>
        </p:sp>
      </p:grpSp>
      <p:sp>
        <p:nvSpPr>
          <p:cNvPr id="46" name="Block Arc 14"/>
          <p:cNvSpPr/>
          <p:nvPr/>
        </p:nvSpPr>
        <p:spPr>
          <a:xfrm rot="16200000">
            <a:off x="6636945" y="3174893"/>
            <a:ext cx="1057821" cy="105852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Oval 50">
            <a:extLst>
              <a:ext uri="{FF2B5EF4-FFF2-40B4-BE49-F238E27FC236}">
                <a16:creationId xmlns:a16="http://schemas.microsoft.com/office/drawing/2014/main" id="{23A1B384-E5B4-4AE2-AC95-535D00C7E884}"/>
              </a:ext>
            </a:extLst>
          </p:cNvPr>
          <p:cNvSpPr>
            <a:spLocks noChangeAspect="1"/>
          </p:cNvSpPr>
          <p:nvPr/>
        </p:nvSpPr>
        <p:spPr>
          <a:xfrm>
            <a:off x="3124991" y="3410895"/>
            <a:ext cx="531392" cy="600174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Rectangle 18">
            <a:extLst>
              <a:ext uri="{FF2B5EF4-FFF2-40B4-BE49-F238E27FC236}">
                <a16:creationId xmlns:a16="http://schemas.microsoft.com/office/drawing/2014/main" id="{300E703A-AB2A-4106-B84F-5B13875068CD}"/>
              </a:ext>
            </a:extLst>
          </p:cNvPr>
          <p:cNvSpPr/>
          <p:nvPr/>
        </p:nvSpPr>
        <p:spPr>
          <a:xfrm>
            <a:off x="3104088" y="2141996"/>
            <a:ext cx="559076" cy="444198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9" name="Freeform 25">
            <a:extLst>
              <a:ext uri="{FF2B5EF4-FFF2-40B4-BE49-F238E27FC236}">
                <a16:creationId xmlns:a16="http://schemas.microsoft.com/office/drawing/2014/main" id="{AE1E686E-6E95-4274-85C3-E748D3F321B0}"/>
              </a:ext>
            </a:extLst>
          </p:cNvPr>
          <p:cNvSpPr/>
          <p:nvPr/>
        </p:nvSpPr>
        <p:spPr>
          <a:xfrm>
            <a:off x="3215680" y="4833298"/>
            <a:ext cx="489162" cy="605307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0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9408368" y="422889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Round Same Side Corner Rectangle 20">
            <a:extLst>
              <a:ext uri="{FF2B5EF4-FFF2-40B4-BE49-F238E27FC236}">
                <a16:creationId xmlns:a16="http://schemas.microsoft.com/office/drawing/2014/main" id="{6A0F1161-E90A-47BF-8911-0A538B35F2CA}"/>
              </a:ext>
            </a:extLst>
          </p:cNvPr>
          <p:cNvSpPr/>
          <p:nvPr/>
        </p:nvSpPr>
        <p:spPr>
          <a:xfrm rot="10800000">
            <a:off x="9820665" y="422675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10235832" y="4221088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Round Same Side Corner Rectangle 20">
            <a:extLst>
              <a:ext uri="{FF2B5EF4-FFF2-40B4-BE49-F238E27FC236}">
                <a16:creationId xmlns:a16="http://schemas.microsoft.com/office/drawing/2014/main" id="{6A0F1161-E90A-47BF-8911-0A538B35F2CA}"/>
              </a:ext>
            </a:extLst>
          </p:cNvPr>
          <p:cNvSpPr/>
          <p:nvPr/>
        </p:nvSpPr>
        <p:spPr>
          <a:xfrm rot="10800000">
            <a:off x="10579548" y="4228899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4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10994715" y="4223234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Round Same Side Corner Rectangle 20">
            <a:extLst>
              <a:ext uri="{FF2B5EF4-FFF2-40B4-BE49-F238E27FC236}">
                <a16:creationId xmlns:a16="http://schemas.microsoft.com/office/drawing/2014/main" id="{6A0F1161-E90A-47BF-8911-0A538B35F2CA}"/>
              </a:ext>
            </a:extLst>
          </p:cNvPr>
          <p:cNvSpPr/>
          <p:nvPr/>
        </p:nvSpPr>
        <p:spPr>
          <a:xfrm rot="10800000">
            <a:off x="11335322" y="4224606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88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836712"/>
            <a:ext cx="8229600" cy="43691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Техническая поддержка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2">
            <a:extLst>
              <a:ext uri="{FF2B5EF4-FFF2-40B4-BE49-F238E27FC236}">
                <a16:creationId xmlns:a16="http://schemas.microsoft.com/office/drawing/2014/main" id="{E89F9083-F687-4AEE-94F1-B419A42F855C}"/>
              </a:ext>
            </a:extLst>
          </p:cNvPr>
          <p:cNvGrpSpPr/>
          <p:nvPr/>
        </p:nvGrpSpPr>
        <p:grpSpPr>
          <a:xfrm>
            <a:off x="942416" y="1484784"/>
            <a:ext cx="2629585" cy="1342893"/>
            <a:chOff x="474140" y="1335958"/>
            <a:chExt cx="2421972" cy="1236868"/>
          </a:xfrm>
        </p:grpSpPr>
        <p:sp>
          <p:nvSpPr>
            <p:cNvPr id="56" name="Rectangle 3">
              <a:extLst>
                <a:ext uri="{FF2B5EF4-FFF2-40B4-BE49-F238E27FC236}">
                  <a16:creationId xmlns:a16="http://schemas.microsoft.com/office/drawing/2014/main" id="{FAD9F746-BAEA-443D-9A58-2290F65601C2}"/>
                </a:ext>
              </a:extLst>
            </p:cNvPr>
            <p:cNvSpPr/>
            <p:nvPr/>
          </p:nvSpPr>
          <p:spPr>
            <a:xfrm rot="16200000">
              <a:off x="1744048" y="1378393"/>
              <a:ext cx="1152128" cy="1152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7" name="Isosceles Triangle 1">
              <a:extLst>
                <a:ext uri="{FF2B5EF4-FFF2-40B4-BE49-F238E27FC236}">
                  <a16:creationId xmlns:a16="http://schemas.microsoft.com/office/drawing/2014/main" id="{5EBB4A4D-D35F-470E-9152-AEBDBECA5585}"/>
                </a:ext>
              </a:extLst>
            </p:cNvPr>
            <p:cNvSpPr/>
            <p:nvPr/>
          </p:nvSpPr>
          <p:spPr>
            <a:xfrm rot="5400000">
              <a:off x="639556" y="1170542"/>
              <a:ext cx="1236868" cy="1567700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6116C062-134E-42DB-937A-6844C6D76580}"/>
              </a:ext>
            </a:extLst>
          </p:cNvPr>
          <p:cNvSpPr/>
          <p:nvPr/>
        </p:nvSpPr>
        <p:spPr>
          <a:xfrm>
            <a:off x="1441615" y="1925397"/>
            <a:ext cx="414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59" name="Oval 6">
            <a:extLst>
              <a:ext uri="{FF2B5EF4-FFF2-40B4-BE49-F238E27FC236}">
                <a16:creationId xmlns:a16="http://schemas.microsoft.com/office/drawing/2014/main" id="{75E02EA8-8846-422E-9582-2C112382A444}"/>
              </a:ext>
            </a:extLst>
          </p:cNvPr>
          <p:cNvSpPr/>
          <p:nvPr/>
        </p:nvSpPr>
        <p:spPr>
          <a:xfrm>
            <a:off x="1242860" y="1790971"/>
            <a:ext cx="715900" cy="715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1" name="Group 8">
            <a:extLst>
              <a:ext uri="{FF2B5EF4-FFF2-40B4-BE49-F238E27FC236}">
                <a16:creationId xmlns:a16="http://schemas.microsoft.com/office/drawing/2014/main" id="{3B22E758-CE8D-4478-8696-8F48C2430AC4}"/>
              </a:ext>
            </a:extLst>
          </p:cNvPr>
          <p:cNvGrpSpPr/>
          <p:nvPr/>
        </p:nvGrpSpPr>
        <p:grpSpPr>
          <a:xfrm>
            <a:off x="3642933" y="1500302"/>
            <a:ext cx="5779400" cy="792064"/>
            <a:chOff x="3021855" y="4082643"/>
            <a:chExt cx="2542399" cy="64934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5699A36-4D24-4C12-918E-DBC4C9FC12F1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227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13F26ED-ACD1-45F1-B9AF-C0BBD5904A20}"/>
                </a:ext>
              </a:extLst>
            </p:cNvPr>
            <p:cNvSpPr txBox="1"/>
            <p:nvPr/>
          </p:nvSpPr>
          <p:spPr>
            <a:xfrm>
              <a:off x="3032379" y="4082643"/>
              <a:ext cx="2531875" cy="277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Создание обучающих видеороликов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11">
            <a:extLst>
              <a:ext uri="{FF2B5EF4-FFF2-40B4-BE49-F238E27FC236}">
                <a16:creationId xmlns:a16="http://schemas.microsoft.com/office/drawing/2014/main" id="{312601C7-E461-4948-AE34-A6033C48CB3E}"/>
              </a:ext>
            </a:extLst>
          </p:cNvPr>
          <p:cNvGrpSpPr/>
          <p:nvPr/>
        </p:nvGrpSpPr>
        <p:grpSpPr>
          <a:xfrm>
            <a:off x="3456434" y="4288990"/>
            <a:ext cx="2629586" cy="1342893"/>
            <a:chOff x="474139" y="1335959"/>
            <a:chExt cx="2421974" cy="1236868"/>
          </a:xfrm>
        </p:grpSpPr>
        <p:sp>
          <p:nvSpPr>
            <p:cNvPr id="65" name="Rectangle 12">
              <a:extLst>
                <a:ext uri="{FF2B5EF4-FFF2-40B4-BE49-F238E27FC236}">
                  <a16:creationId xmlns:a16="http://schemas.microsoft.com/office/drawing/2014/main" id="{DC029145-2637-4F23-B22F-BEC79534764C}"/>
                </a:ext>
              </a:extLst>
            </p:cNvPr>
            <p:cNvSpPr/>
            <p:nvPr/>
          </p:nvSpPr>
          <p:spPr>
            <a:xfrm rot="16200000">
              <a:off x="1744049" y="1378392"/>
              <a:ext cx="1152128" cy="1152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6" name="Isosceles Triangle 1">
              <a:extLst>
                <a:ext uri="{FF2B5EF4-FFF2-40B4-BE49-F238E27FC236}">
                  <a16:creationId xmlns:a16="http://schemas.microsoft.com/office/drawing/2014/main" id="{6F9C3FD7-5BFD-40FF-AB69-1093A166F38E}"/>
                </a:ext>
              </a:extLst>
            </p:cNvPr>
            <p:cNvSpPr/>
            <p:nvPr/>
          </p:nvSpPr>
          <p:spPr>
            <a:xfrm rot="5400000">
              <a:off x="639556" y="1170542"/>
              <a:ext cx="1236868" cy="1567701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7" name="Oval 14">
            <a:extLst>
              <a:ext uri="{FF2B5EF4-FFF2-40B4-BE49-F238E27FC236}">
                <a16:creationId xmlns:a16="http://schemas.microsoft.com/office/drawing/2014/main" id="{CEC895A2-6575-49B7-8740-4ACD02B0EE42}"/>
              </a:ext>
            </a:extLst>
          </p:cNvPr>
          <p:cNvSpPr/>
          <p:nvPr/>
        </p:nvSpPr>
        <p:spPr>
          <a:xfrm>
            <a:off x="3787902" y="4602485"/>
            <a:ext cx="715900" cy="715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8" name="Rectangle 15">
            <a:extLst>
              <a:ext uri="{FF2B5EF4-FFF2-40B4-BE49-F238E27FC236}">
                <a16:creationId xmlns:a16="http://schemas.microsoft.com/office/drawing/2014/main" id="{A60D2806-3B8C-4768-B9B0-1D66E6D7150A}"/>
              </a:ext>
            </a:extLst>
          </p:cNvPr>
          <p:cNvSpPr/>
          <p:nvPr/>
        </p:nvSpPr>
        <p:spPr>
          <a:xfrm>
            <a:off x="3963227" y="4729602"/>
            <a:ext cx="414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69" name="Group 16">
            <a:extLst>
              <a:ext uri="{FF2B5EF4-FFF2-40B4-BE49-F238E27FC236}">
                <a16:creationId xmlns:a16="http://schemas.microsoft.com/office/drawing/2014/main" id="{3E989C96-1349-4B3C-8817-9EF28C1C2C4E}"/>
              </a:ext>
            </a:extLst>
          </p:cNvPr>
          <p:cNvGrpSpPr/>
          <p:nvPr/>
        </p:nvGrpSpPr>
        <p:grpSpPr>
          <a:xfrm>
            <a:off x="6105815" y="4431093"/>
            <a:ext cx="5755477" cy="547286"/>
            <a:chOff x="3017860" y="4283314"/>
            <a:chExt cx="2531875" cy="44866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2477FCA-3846-49CB-8F65-B52B57E8B1C5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227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D653143-26EF-4E8B-8EF0-8C9A26B1D5CE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7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Очный выход в образовательные организации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id="{959BA264-2A77-4984-9807-CA4EE7FC6501}"/>
              </a:ext>
            </a:extLst>
          </p:cNvPr>
          <p:cNvGrpSpPr/>
          <p:nvPr/>
        </p:nvGrpSpPr>
        <p:grpSpPr>
          <a:xfrm>
            <a:off x="2288023" y="2885406"/>
            <a:ext cx="2629585" cy="1342893"/>
            <a:chOff x="1744111" y="2572826"/>
            <a:chExt cx="2421972" cy="1236868"/>
          </a:xfrm>
        </p:grpSpPr>
        <p:sp>
          <p:nvSpPr>
            <p:cNvPr id="73" name="Rectangle 20">
              <a:extLst>
                <a:ext uri="{FF2B5EF4-FFF2-40B4-BE49-F238E27FC236}">
                  <a16:creationId xmlns:a16="http://schemas.microsoft.com/office/drawing/2014/main" id="{75FA1B80-F852-40DB-AFB7-57E5232F15A0}"/>
                </a:ext>
              </a:extLst>
            </p:cNvPr>
            <p:cNvSpPr/>
            <p:nvPr/>
          </p:nvSpPr>
          <p:spPr>
            <a:xfrm rot="16200000">
              <a:off x="3014019" y="2615261"/>
              <a:ext cx="1152128" cy="1152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Isosceles Triangle 1">
              <a:extLst>
                <a:ext uri="{FF2B5EF4-FFF2-40B4-BE49-F238E27FC236}">
                  <a16:creationId xmlns:a16="http://schemas.microsoft.com/office/drawing/2014/main" id="{17166483-8531-439B-8A8A-D920680FEFC4}"/>
                </a:ext>
              </a:extLst>
            </p:cNvPr>
            <p:cNvSpPr/>
            <p:nvPr/>
          </p:nvSpPr>
          <p:spPr>
            <a:xfrm rot="5400000">
              <a:off x="1909527" y="2407410"/>
              <a:ext cx="1236868" cy="1567700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Oval 22">
            <a:extLst>
              <a:ext uri="{FF2B5EF4-FFF2-40B4-BE49-F238E27FC236}">
                <a16:creationId xmlns:a16="http://schemas.microsoft.com/office/drawing/2014/main" id="{6B0D524E-9B98-4D0C-866B-EAD3A152940B}"/>
              </a:ext>
            </a:extLst>
          </p:cNvPr>
          <p:cNvSpPr/>
          <p:nvPr/>
        </p:nvSpPr>
        <p:spPr>
          <a:xfrm>
            <a:off x="2588467" y="3198902"/>
            <a:ext cx="715900" cy="715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Rectangle 23">
            <a:extLst>
              <a:ext uri="{FF2B5EF4-FFF2-40B4-BE49-F238E27FC236}">
                <a16:creationId xmlns:a16="http://schemas.microsoft.com/office/drawing/2014/main" id="{89E1DC37-5AF0-4B8C-BF6C-7D2168903C41}"/>
              </a:ext>
            </a:extLst>
          </p:cNvPr>
          <p:cNvSpPr/>
          <p:nvPr/>
        </p:nvSpPr>
        <p:spPr>
          <a:xfrm>
            <a:off x="2774587" y="3326436"/>
            <a:ext cx="414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77" name="Group 24">
            <a:extLst>
              <a:ext uri="{FF2B5EF4-FFF2-40B4-BE49-F238E27FC236}">
                <a16:creationId xmlns:a16="http://schemas.microsoft.com/office/drawing/2014/main" id="{0D16A1A6-C483-4242-9F41-B3D57052CB91}"/>
              </a:ext>
            </a:extLst>
          </p:cNvPr>
          <p:cNvGrpSpPr/>
          <p:nvPr/>
        </p:nvGrpSpPr>
        <p:grpSpPr>
          <a:xfrm>
            <a:off x="5087888" y="3123615"/>
            <a:ext cx="5755477" cy="547286"/>
            <a:chOff x="3017860" y="4283314"/>
            <a:chExt cx="2531875" cy="448669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8D7E39D-52CB-4C35-9F1A-8294C4993367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227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04549C8-A07C-47E7-8854-3310F67AF5D7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7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Call-</a:t>
              </a:r>
              <a:r>
                <a:rPr lang="ru-RU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центр по техническому сопровождению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Round Same Side Corner Rectangle 11">
            <a:extLst>
              <a:ext uri="{FF2B5EF4-FFF2-40B4-BE49-F238E27FC236}">
                <a16:creationId xmlns:a16="http://schemas.microsoft.com/office/drawing/2014/main" id="{61486775-2C3A-4831-B97D-413631422112}"/>
              </a:ext>
            </a:extLst>
          </p:cNvPr>
          <p:cNvSpPr>
            <a:spLocks noChangeAspect="1"/>
          </p:cNvSpPr>
          <p:nvPr/>
        </p:nvSpPr>
        <p:spPr>
          <a:xfrm rot="9900000">
            <a:off x="4164884" y="3376495"/>
            <a:ext cx="483040" cy="41025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92" name="Picture 2" descr="Логотип ТПУ / Томский политехнический университ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51" y="1909925"/>
            <a:ext cx="1943868" cy="70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7148516" y="2071691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4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7434128" y="2068526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5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7719740" y="2077642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6" name="Picture 2" descr="Логотип ТПУ / Томский политехнический университ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775" y="3451509"/>
            <a:ext cx="1943868" cy="70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8" descr="Томский государственный педагогический университет - Моск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088" y="3531806"/>
            <a:ext cx="963335" cy="62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8" descr="Томский государственный педагогический университет - Моск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06" y="4839879"/>
            <a:ext cx="963335" cy="62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0" descr="Файл:TUSUR logo.png — Википед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515" y="4883890"/>
            <a:ext cx="1290981" cy="61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Славянские языки в условиях современных вызовов - VI / Славянские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16" y="4829154"/>
            <a:ext cx="1443512" cy="65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9613057" y="3606287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9898669" y="3603122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3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10184281" y="3612238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10458464" y="361076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5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10744076" y="3619885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6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7071837" y="559530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7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7357449" y="559530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8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7643061" y="559530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7917244" y="559530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0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8202856" y="559530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1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8528597" y="559530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2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8814209" y="559530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3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9099821" y="559530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4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9374004" y="559530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5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9659616" y="559530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9945228" y="559530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10230840" y="559530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8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10516452" y="559530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9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10790635" y="559530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0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11076247" y="559530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1" name="Rectangle 3"/>
          <p:cNvSpPr/>
          <p:nvPr/>
        </p:nvSpPr>
        <p:spPr>
          <a:xfrm rot="10800000" flipH="1">
            <a:off x="505044" y="2107875"/>
            <a:ext cx="45719" cy="2661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2" name="Rectangle 7"/>
          <p:cNvSpPr/>
          <p:nvPr/>
        </p:nvSpPr>
        <p:spPr>
          <a:xfrm rot="10800000" flipH="1">
            <a:off x="546475" y="2107875"/>
            <a:ext cx="440483" cy="646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Rectangle 3"/>
          <p:cNvSpPr/>
          <p:nvPr/>
        </p:nvSpPr>
        <p:spPr>
          <a:xfrm rot="10800000" flipH="1">
            <a:off x="1908992" y="3499481"/>
            <a:ext cx="45719" cy="12701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4" name="Rectangle 7"/>
          <p:cNvSpPr/>
          <p:nvPr/>
        </p:nvSpPr>
        <p:spPr>
          <a:xfrm rot="10800000" flipH="1">
            <a:off x="1908994" y="3499479"/>
            <a:ext cx="408207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Rectangle 3"/>
          <p:cNvSpPr/>
          <p:nvPr/>
        </p:nvSpPr>
        <p:spPr>
          <a:xfrm rot="10800000">
            <a:off x="2923500" y="4975402"/>
            <a:ext cx="591234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6" name="Прямоугольник 125"/>
          <p:cNvSpPr/>
          <p:nvPr/>
        </p:nvSpPr>
        <p:spPr>
          <a:xfrm>
            <a:off x="163148" y="4769647"/>
            <a:ext cx="2751271" cy="91177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9703" y="4856645"/>
            <a:ext cx="2736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Трудоустройство студентов-волонтеров по программе </a:t>
            </a:r>
            <a:r>
              <a:rPr lang="en-US" sz="1400" b="1" dirty="0"/>
              <a:t>UNIPROFI</a:t>
            </a:r>
            <a:endParaRPr lang="ru-RU" sz="1400" dirty="0"/>
          </a:p>
        </p:txBody>
      </p:sp>
      <p:sp>
        <p:nvSpPr>
          <p:cNvPr id="127" name="Rounded Rectangle 7">
            <a:extLst>
              <a:ext uri="{FF2B5EF4-FFF2-40B4-BE49-F238E27FC236}">
                <a16:creationId xmlns:a16="http://schemas.microsoft.com/office/drawing/2014/main" id="{F3FCBE24-0BCE-45C9-97A5-8BC2238F6790}"/>
              </a:ext>
            </a:extLst>
          </p:cNvPr>
          <p:cNvSpPr/>
          <p:nvPr/>
        </p:nvSpPr>
        <p:spPr>
          <a:xfrm>
            <a:off x="2802484" y="1913283"/>
            <a:ext cx="504754" cy="4355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8" name="Rounded Rectangle 51">
            <a:extLst>
              <a:ext uri="{FF2B5EF4-FFF2-40B4-BE49-F238E27FC236}">
                <a16:creationId xmlns:a16="http://schemas.microsoft.com/office/drawing/2014/main" id="{40D85981-550F-4407-98D2-B2B4100083C8}"/>
              </a:ext>
            </a:extLst>
          </p:cNvPr>
          <p:cNvSpPr/>
          <p:nvPr/>
        </p:nvSpPr>
        <p:spPr>
          <a:xfrm rot="16200000" flipH="1">
            <a:off x="5182898" y="4607157"/>
            <a:ext cx="782036" cy="73649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80" name="Picture 6" descr="https://hc.tomsk.ru/content/files/images/toipkro_logo_polnocvet_prozrachnyy_fon_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31"/>
          <a:stretch/>
        </p:blipFill>
        <p:spPr bwMode="auto">
          <a:xfrm>
            <a:off x="5794957" y="1960130"/>
            <a:ext cx="958795" cy="69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https://hc.tomsk.ru/content/files/images/toipkro_logo_polnocvet_prozrachnyy_fon_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31"/>
          <a:stretch/>
        </p:blipFill>
        <p:spPr bwMode="auto">
          <a:xfrm>
            <a:off x="8328685" y="3470729"/>
            <a:ext cx="958795" cy="69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https://hc.tomsk.ru/content/files/images/toipkro_logo_polnocvet_prozrachnyy_fon_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31"/>
          <a:stretch/>
        </p:blipFill>
        <p:spPr bwMode="auto">
          <a:xfrm>
            <a:off x="10931372" y="4671233"/>
            <a:ext cx="958795" cy="69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1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980728"/>
            <a:ext cx="8229600" cy="43691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процесса обучения в цифровом пространстве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5483873C-93F3-40C4-AC05-0779AE3C4877}"/>
              </a:ext>
            </a:extLst>
          </p:cNvPr>
          <p:cNvSpPr>
            <a:spLocks/>
          </p:cNvSpPr>
          <p:nvPr/>
        </p:nvSpPr>
        <p:spPr bwMode="auto">
          <a:xfrm>
            <a:off x="5286085" y="1888900"/>
            <a:ext cx="2340560" cy="1687967"/>
          </a:xfrm>
          <a:custGeom>
            <a:avLst/>
            <a:gdLst>
              <a:gd name="connsiteX0" fmla="*/ 1634846 w 2138022"/>
              <a:gd name="connsiteY0" fmla="*/ 2638954 h 2647376"/>
              <a:gd name="connsiteX1" fmla="*/ 1636616 w 2138022"/>
              <a:gd name="connsiteY1" fmla="*/ 2641686 h 2647376"/>
              <a:gd name="connsiteX2" fmla="*/ 1631537 w 2138022"/>
              <a:gd name="connsiteY2" fmla="*/ 2647376 h 2647376"/>
              <a:gd name="connsiteX3" fmla="*/ 1634846 w 2138022"/>
              <a:gd name="connsiteY3" fmla="*/ 2638954 h 2647376"/>
              <a:gd name="connsiteX4" fmla="*/ 191284 w 2138022"/>
              <a:gd name="connsiteY4" fmla="*/ 0 h 2647376"/>
              <a:gd name="connsiteX5" fmla="*/ 1429002 w 2138022"/>
              <a:gd name="connsiteY5" fmla="*/ 0 h 2647376"/>
              <a:gd name="connsiteX6" fmla="*/ 1680296 w 2138022"/>
              <a:gd name="connsiteY6" fmla="*/ 146243 h 2647376"/>
              <a:gd name="connsiteX7" fmla="*/ 2138022 w 2138022"/>
              <a:gd name="connsiteY7" fmla="*/ 939458 h 2647376"/>
              <a:gd name="connsiteX8" fmla="*/ 1207798 w 2138022"/>
              <a:gd name="connsiteY8" fmla="*/ 1541901 h 2647376"/>
              <a:gd name="connsiteX9" fmla="*/ 491337 w 2138022"/>
              <a:gd name="connsiteY9" fmla="*/ 299986 h 2647376"/>
              <a:gd name="connsiteX10" fmla="*/ 0 w 2138022"/>
              <a:gd name="connsiteY10" fmla="*/ 74996 h 2647376"/>
              <a:gd name="connsiteX11" fmla="*/ 191284 w 2138022"/>
              <a:gd name="connsiteY11" fmla="*/ 0 h 2647376"/>
              <a:gd name="connsiteX0" fmla="*/ 1631537 w 2138022"/>
              <a:gd name="connsiteY0" fmla="*/ 2647376 h 2647376"/>
              <a:gd name="connsiteX1" fmla="*/ 1636616 w 2138022"/>
              <a:gd name="connsiteY1" fmla="*/ 2641686 h 2647376"/>
              <a:gd name="connsiteX2" fmla="*/ 1631537 w 2138022"/>
              <a:gd name="connsiteY2" fmla="*/ 2647376 h 2647376"/>
              <a:gd name="connsiteX3" fmla="*/ 191284 w 2138022"/>
              <a:gd name="connsiteY3" fmla="*/ 0 h 2647376"/>
              <a:gd name="connsiteX4" fmla="*/ 1429002 w 2138022"/>
              <a:gd name="connsiteY4" fmla="*/ 0 h 2647376"/>
              <a:gd name="connsiteX5" fmla="*/ 1680296 w 2138022"/>
              <a:gd name="connsiteY5" fmla="*/ 146243 h 2647376"/>
              <a:gd name="connsiteX6" fmla="*/ 2138022 w 2138022"/>
              <a:gd name="connsiteY6" fmla="*/ 939458 h 2647376"/>
              <a:gd name="connsiteX7" fmla="*/ 1207798 w 2138022"/>
              <a:gd name="connsiteY7" fmla="*/ 1541901 h 2647376"/>
              <a:gd name="connsiteX8" fmla="*/ 491337 w 2138022"/>
              <a:gd name="connsiteY8" fmla="*/ 299986 h 2647376"/>
              <a:gd name="connsiteX9" fmla="*/ 0 w 2138022"/>
              <a:gd name="connsiteY9" fmla="*/ 74996 h 2647376"/>
              <a:gd name="connsiteX10" fmla="*/ 191284 w 2138022"/>
              <a:gd name="connsiteY10" fmla="*/ 0 h 2647376"/>
              <a:gd name="connsiteX0" fmla="*/ 191284 w 2138022"/>
              <a:gd name="connsiteY0" fmla="*/ 0 h 1541901"/>
              <a:gd name="connsiteX1" fmla="*/ 1429002 w 2138022"/>
              <a:gd name="connsiteY1" fmla="*/ 0 h 1541901"/>
              <a:gd name="connsiteX2" fmla="*/ 1680296 w 2138022"/>
              <a:gd name="connsiteY2" fmla="*/ 146243 h 1541901"/>
              <a:gd name="connsiteX3" fmla="*/ 2138022 w 2138022"/>
              <a:gd name="connsiteY3" fmla="*/ 939458 h 1541901"/>
              <a:gd name="connsiteX4" fmla="*/ 1207798 w 2138022"/>
              <a:gd name="connsiteY4" fmla="*/ 1541901 h 1541901"/>
              <a:gd name="connsiteX5" fmla="*/ 491337 w 2138022"/>
              <a:gd name="connsiteY5" fmla="*/ 299986 h 1541901"/>
              <a:gd name="connsiteX6" fmla="*/ 0 w 2138022"/>
              <a:gd name="connsiteY6" fmla="*/ 74996 h 1541901"/>
              <a:gd name="connsiteX7" fmla="*/ 191284 w 2138022"/>
              <a:gd name="connsiteY7" fmla="*/ 0 h 154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8022" h="1541901">
                <a:moveTo>
                  <a:pt x="191284" y="0"/>
                </a:moveTo>
                <a:lnTo>
                  <a:pt x="1429002" y="0"/>
                </a:lnTo>
                <a:cubicBezTo>
                  <a:pt x="1522768" y="0"/>
                  <a:pt x="1635288" y="67497"/>
                  <a:pt x="1680296" y="146243"/>
                </a:cubicBezTo>
                <a:lnTo>
                  <a:pt x="2138022" y="939458"/>
                </a:lnTo>
                <a:lnTo>
                  <a:pt x="1207798" y="1541901"/>
                </a:lnTo>
                <a:lnTo>
                  <a:pt x="491337" y="299986"/>
                </a:lnTo>
                <a:cubicBezTo>
                  <a:pt x="360063" y="71247"/>
                  <a:pt x="168780" y="-3750"/>
                  <a:pt x="0" y="74996"/>
                </a:cubicBezTo>
                <a:cubicBezTo>
                  <a:pt x="56260" y="29999"/>
                  <a:pt x="127523" y="0"/>
                  <a:pt x="19128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59000">
                <a:schemeClr val="accent4">
                  <a:lumMod val="98000"/>
                </a:schemeClr>
              </a:gs>
              <a:gs pos="88000">
                <a:schemeClr val="accent4">
                  <a:lumMod val="35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F3659C04-5248-4CC8-ADDD-EDC0EA544255}"/>
              </a:ext>
            </a:extLst>
          </p:cNvPr>
          <p:cNvSpPr>
            <a:spLocks/>
          </p:cNvSpPr>
          <p:nvPr/>
        </p:nvSpPr>
        <p:spPr bwMode="auto">
          <a:xfrm>
            <a:off x="4439816" y="1844824"/>
            <a:ext cx="2598140" cy="2900532"/>
          </a:xfrm>
          <a:custGeom>
            <a:avLst/>
            <a:gdLst>
              <a:gd name="T0" fmla="*/ 13 w 630"/>
              <a:gd name="T1" fmla="*/ 406 h 704"/>
              <a:gd name="T2" fmla="*/ 177 w 630"/>
              <a:gd name="T3" fmla="*/ 692 h 704"/>
              <a:gd name="T4" fmla="*/ 186 w 630"/>
              <a:gd name="T5" fmla="*/ 704 h 704"/>
              <a:gd name="T6" fmla="*/ 199 w 630"/>
              <a:gd name="T7" fmla="*/ 591 h 704"/>
              <a:gd name="T8" fmla="*/ 492 w 630"/>
              <a:gd name="T9" fmla="*/ 83 h 704"/>
              <a:gd name="T10" fmla="*/ 630 w 630"/>
              <a:gd name="T11" fmla="*/ 27 h 704"/>
              <a:gd name="T12" fmla="*/ 575 w 630"/>
              <a:gd name="T13" fmla="*/ 3 h 704"/>
              <a:gd name="T14" fmla="*/ 245 w 630"/>
              <a:gd name="T15" fmla="*/ 3 h 704"/>
              <a:gd name="T16" fmla="*/ 177 w 630"/>
              <a:gd name="T17" fmla="*/ 43 h 704"/>
              <a:gd name="T18" fmla="*/ 13 w 630"/>
              <a:gd name="T19" fmla="*/ 328 h 704"/>
              <a:gd name="T20" fmla="*/ 13 w 630"/>
              <a:gd name="T21" fmla="*/ 406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0" h="704">
                <a:moveTo>
                  <a:pt x="13" y="406"/>
                </a:moveTo>
                <a:cubicBezTo>
                  <a:pt x="177" y="692"/>
                  <a:pt x="177" y="692"/>
                  <a:pt x="177" y="692"/>
                </a:cubicBezTo>
                <a:cubicBezTo>
                  <a:pt x="180" y="696"/>
                  <a:pt x="183" y="700"/>
                  <a:pt x="186" y="704"/>
                </a:cubicBezTo>
                <a:cubicBezTo>
                  <a:pt x="171" y="674"/>
                  <a:pt x="174" y="634"/>
                  <a:pt x="199" y="591"/>
                </a:cubicBezTo>
                <a:cubicBezTo>
                  <a:pt x="492" y="83"/>
                  <a:pt x="492" y="83"/>
                  <a:pt x="492" y="83"/>
                </a:cubicBezTo>
                <a:cubicBezTo>
                  <a:pt x="529" y="19"/>
                  <a:pt x="583" y="0"/>
                  <a:pt x="630" y="27"/>
                </a:cubicBezTo>
                <a:cubicBezTo>
                  <a:pt x="615" y="13"/>
                  <a:pt x="593" y="3"/>
                  <a:pt x="575" y="3"/>
                </a:cubicBezTo>
                <a:cubicBezTo>
                  <a:pt x="245" y="3"/>
                  <a:pt x="245" y="3"/>
                  <a:pt x="245" y="3"/>
                </a:cubicBezTo>
                <a:cubicBezTo>
                  <a:pt x="220" y="3"/>
                  <a:pt x="190" y="21"/>
                  <a:pt x="177" y="43"/>
                </a:cubicBezTo>
                <a:cubicBezTo>
                  <a:pt x="13" y="328"/>
                  <a:pt x="13" y="328"/>
                  <a:pt x="13" y="328"/>
                </a:cubicBezTo>
                <a:cubicBezTo>
                  <a:pt x="0" y="350"/>
                  <a:pt x="0" y="385"/>
                  <a:pt x="13" y="406"/>
                </a:cubicBezTo>
                <a:close/>
              </a:path>
            </a:pathLst>
          </a:custGeom>
          <a:gradFill>
            <a:gsLst>
              <a:gs pos="0">
                <a:srgbClr val="F9AB6B"/>
              </a:gs>
              <a:gs pos="100000">
                <a:srgbClr val="E48216"/>
              </a:gs>
            </a:gsLst>
            <a:lin ang="162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3" name="Группа 2"/>
          <p:cNvGrpSpPr/>
          <p:nvPr/>
        </p:nvGrpSpPr>
        <p:grpSpPr>
          <a:xfrm>
            <a:off x="4490703" y="3499318"/>
            <a:ext cx="3140740" cy="1419853"/>
            <a:chOff x="4490703" y="3499318"/>
            <a:chExt cx="3140740" cy="1419853"/>
          </a:xfrm>
          <a:gradFill flip="none" rotWithShape="1">
            <a:gsLst>
              <a:gs pos="0">
                <a:srgbClr val="2CD4CC">
                  <a:shade val="30000"/>
                  <a:satMod val="115000"/>
                </a:srgbClr>
              </a:gs>
              <a:gs pos="50000">
                <a:srgbClr val="2CD4CC">
                  <a:shade val="67500"/>
                  <a:satMod val="115000"/>
                </a:srgbClr>
              </a:gs>
              <a:gs pos="100000">
                <a:srgbClr val="2CD4CC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26" name="Freeform 74">
              <a:extLst>
                <a:ext uri="{FF2B5EF4-FFF2-40B4-BE49-F238E27FC236}">
                  <a16:creationId xmlns:a16="http://schemas.microsoft.com/office/drawing/2014/main" id="{B9D50853-0798-45F9-A027-B9CD3D660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294" y="3691628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CBDE334A-F6A3-4DBE-9E16-72FC361EA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703" y="3499318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32" name="Freeform 20">
            <a:extLst>
              <a:ext uri="{FF2B5EF4-FFF2-40B4-BE49-F238E27FC236}">
                <a16:creationId xmlns:a16="http://schemas.microsoft.com/office/drawing/2014/main" id="{1B505C23-FCC6-4E07-9225-8B2EB99358E7}"/>
              </a:ext>
            </a:extLst>
          </p:cNvPr>
          <p:cNvSpPr>
            <a:spLocks/>
          </p:cNvSpPr>
          <p:nvPr/>
        </p:nvSpPr>
        <p:spPr bwMode="auto">
          <a:xfrm>
            <a:off x="6270104" y="2347641"/>
            <a:ext cx="1544226" cy="2461419"/>
          </a:xfrm>
          <a:custGeom>
            <a:avLst/>
            <a:gdLst/>
            <a:ahLst/>
            <a:cxnLst/>
            <a:rect l="l" t="t" r="r" b="b"/>
            <a:pathLst>
              <a:path w="1410598" h="2248423">
                <a:moveTo>
                  <a:pt x="937565" y="0"/>
                </a:moveTo>
                <a:cubicBezTo>
                  <a:pt x="1027835" y="156432"/>
                  <a:pt x="1173982" y="409698"/>
                  <a:pt x="1410598" y="819740"/>
                </a:cubicBezTo>
                <a:cubicBezTo>
                  <a:pt x="1459356" y="902236"/>
                  <a:pt x="1459356" y="1033480"/>
                  <a:pt x="1410598" y="1112226"/>
                </a:cubicBezTo>
                <a:cubicBezTo>
                  <a:pt x="1410598" y="1112226"/>
                  <a:pt x="1410598" y="1112226"/>
                  <a:pt x="791739" y="2184676"/>
                </a:cubicBezTo>
                <a:cubicBezTo>
                  <a:pt x="780487" y="2207175"/>
                  <a:pt x="761733" y="2229674"/>
                  <a:pt x="742980" y="2248423"/>
                </a:cubicBezTo>
                <a:cubicBezTo>
                  <a:pt x="810492" y="2135928"/>
                  <a:pt x="802991" y="1978436"/>
                  <a:pt x="701723" y="1805944"/>
                </a:cubicBezTo>
                <a:cubicBezTo>
                  <a:pt x="701723" y="1805944"/>
                  <a:pt x="701723" y="1805944"/>
                  <a:pt x="0" y="589575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77000"/>
                  <a:lumOff val="23000"/>
                </a:schemeClr>
              </a:gs>
              <a:gs pos="50000">
                <a:schemeClr val="accent4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649CC1-694E-445F-8081-039BEBAF6CFF}"/>
              </a:ext>
            </a:extLst>
          </p:cNvPr>
          <p:cNvSpPr txBox="1"/>
          <p:nvPr/>
        </p:nvSpPr>
        <p:spPr>
          <a:xfrm rot="1898085">
            <a:off x="4692448" y="3012817"/>
            <a:ext cx="119874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 dirty="0">
                <a:solidFill>
                  <a:schemeClr val="bg1"/>
                </a:solidFill>
              </a:rPr>
              <a:t>Online </a:t>
            </a:r>
            <a:r>
              <a:rPr lang="ru-RU" altLang="ko-KR" sz="1300" b="1" dirty="0">
                <a:solidFill>
                  <a:schemeClr val="bg1"/>
                </a:solidFill>
              </a:rPr>
              <a:t>уроки</a:t>
            </a:r>
            <a:endParaRPr lang="ko-KR" altLang="en-US" sz="13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6BFD24-45B0-4CEB-BE48-833052D10F94}"/>
              </a:ext>
            </a:extLst>
          </p:cNvPr>
          <p:cNvSpPr txBox="1"/>
          <p:nvPr/>
        </p:nvSpPr>
        <p:spPr>
          <a:xfrm rot="19719727">
            <a:off x="6436824" y="3042897"/>
            <a:ext cx="1476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150" b="1" dirty="0">
                <a:solidFill>
                  <a:schemeClr val="bg1"/>
                </a:solidFill>
              </a:rPr>
              <a:t>Цифровые образовательные ресурсы</a:t>
            </a:r>
            <a:endParaRPr lang="ko-KR" altLang="en-US" sz="115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52DD8E-9734-426C-9C62-C29DFBB0AD2B}"/>
              </a:ext>
            </a:extLst>
          </p:cNvPr>
          <p:cNvSpPr txBox="1"/>
          <p:nvPr/>
        </p:nvSpPr>
        <p:spPr>
          <a:xfrm>
            <a:off x="5286084" y="4345940"/>
            <a:ext cx="1751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</a:rPr>
              <a:t>Messengers</a:t>
            </a:r>
            <a:r>
              <a:rPr lang="ru-RU" altLang="ko-KR" sz="1400" b="1" dirty="0">
                <a:solidFill>
                  <a:schemeClr val="bg1"/>
                </a:solidFill>
              </a:rPr>
              <a:t> </a:t>
            </a:r>
            <a:r>
              <a:rPr lang="ru-RU" altLang="ko-KR" sz="1400" b="1" dirty="0" smtClean="0">
                <a:solidFill>
                  <a:schemeClr val="bg1"/>
                </a:solidFill>
              </a:rPr>
              <a:t>Социальные </a:t>
            </a:r>
            <a:r>
              <a:rPr lang="ru-RU" altLang="ko-KR" sz="1400" b="1" dirty="0">
                <a:solidFill>
                  <a:schemeClr val="bg1"/>
                </a:solidFill>
              </a:rPr>
              <a:t>сети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40" name="그룹 6">
            <a:extLst>
              <a:ext uri="{FF2B5EF4-FFF2-40B4-BE49-F238E27FC236}">
                <a16:creationId xmlns:a16="http://schemas.microsoft.com/office/drawing/2014/main" id="{D8E58234-9C4B-42FA-B3DA-A3AE1589E65E}"/>
              </a:ext>
            </a:extLst>
          </p:cNvPr>
          <p:cNvGrpSpPr/>
          <p:nvPr/>
        </p:nvGrpSpPr>
        <p:grpSpPr>
          <a:xfrm>
            <a:off x="6888088" y="2031231"/>
            <a:ext cx="5308801" cy="875856"/>
            <a:chOff x="7216911" y="2021981"/>
            <a:chExt cx="4168281" cy="87585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74EE866-BEB3-49B7-90D2-E6C75AAB00EB}"/>
                </a:ext>
              </a:extLst>
            </p:cNvPr>
            <p:cNvSpPr txBox="1"/>
            <p:nvPr/>
          </p:nvSpPr>
          <p:spPr>
            <a:xfrm>
              <a:off x="8253590" y="2436172"/>
              <a:ext cx="3106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endParaRPr lang="ru-RU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6CB1B24-ADC0-4B17-9C3B-78AD65C3C265}"/>
                </a:ext>
              </a:extLst>
            </p:cNvPr>
            <p:cNvSpPr txBox="1"/>
            <p:nvPr/>
          </p:nvSpPr>
          <p:spPr>
            <a:xfrm>
              <a:off x="7216911" y="2021981"/>
              <a:ext cx="41682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2200" b="1" dirty="0" smtClean="0">
                  <a:solidFill>
                    <a:schemeClr val="accent4"/>
                  </a:solidFill>
                </a:rPr>
                <a:t>Цифровые образовательные ресурсы</a:t>
              </a:r>
              <a:endParaRPr lang="ko-KR" altLang="en-US" sz="22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43" name="Straight Connector 14">
              <a:extLst>
                <a:ext uri="{FF2B5EF4-FFF2-40B4-BE49-F238E27FC236}">
                  <a16:creationId xmlns:a16="http://schemas.microsoft.com/office/drawing/2014/main" id="{80701312-47A4-4293-8E77-03E13DA09B8B}"/>
                </a:ext>
              </a:extLst>
            </p:cNvPr>
            <p:cNvCxnSpPr/>
            <p:nvPr/>
          </p:nvCxnSpPr>
          <p:spPr>
            <a:xfrm>
              <a:off x="7637355" y="2436172"/>
              <a:ext cx="3744000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그룹 7">
            <a:extLst>
              <a:ext uri="{FF2B5EF4-FFF2-40B4-BE49-F238E27FC236}">
                <a16:creationId xmlns:a16="http://schemas.microsoft.com/office/drawing/2014/main" id="{0D016346-A64A-4CAA-83DD-07D31639E93E}"/>
              </a:ext>
            </a:extLst>
          </p:cNvPr>
          <p:cNvGrpSpPr/>
          <p:nvPr/>
        </p:nvGrpSpPr>
        <p:grpSpPr>
          <a:xfrm>
            <a:off x="923855" y="2060848"/>
            <a:ext cx="3925939" cy="831843"/>
            <a:chOff x="890962" y="2051598"/>
            <a:chExt cx="3744000" cy="83184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AD50B4E-8E9C-4E60-932F-A2A6DBE80655}"/>
                </a:ext>
              </a:extLst>
            </p:cNvPr>
            <p:cNvSpPr txBox="1"/>
            <p:nvPr/>
          </p:nvSpPr>
          <p:spPr>
            <a:xfrm>
              <a:off x="912456" y="2421776"/>
              <a:ext cx="3701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24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986A28D-40C7-4711-8819-E05F21B168B9}"/>
                </a:ext>
              </a:extLst>
            </p:cNvPr>
            <p:cNvSpPr txBox="1"/>
            <p:nvPr/>
          </p:nvSpPr>
          <p:spPr>
            <a:xfrm>
              <a:off x="906954" y="2051598"/>
              <a:ext cx="3712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rgbClr val="EB9033"/>
                  </a:solidFill>
                </a:rPr>
                <a:t>Online </a:t>
              </a:r>
              <a:r>
                <a:rPr lang="ru-RU" altLang="ko-KR" sz="2400" b="1" dirty="0" smtClean="0">
                  <a:solidFill>
                    <a:srgbClr val="EB9033"/>
                  </a:solidFill>
                </a:rPr>
                <a:t>уроки</a:t>
              </a:r>
              <a:endParaRPr lang="ko-KR" altLang="en-US" sz="2400" b="1" dirty="0">
                <a:solidFill>
                  <a:srgbClr val="EB9033"/>
                </a:solidFill>
              </a:endParaRPr>
            </a:p>
          </p:txBody>
        </p:sp>
        <p:cxnSp>
          <p:nvCxnSpPr>
            <p:cNvPr id="47" name="Straight Connector 18">
              <a:extLst>
                <a:ext uri="{FF2B5EF4-FFF2-40B4-BE49-F238E27FC236}">
                  <a16:creationId xmlns:a16="http://schemas.microsoft.com/office/drawing/2014/main" id="{686CBED2-9738-4FCF-BCFC-72CDEB2781CC}"/>
                </a:ext>
              </a:extLst>
            </p:cNvPr>
            <p:cNvCxnSpPr/>
            <p:nvPr/>
          </p:nvCxnSpPr>
          <p:spPr>
            <a:xfrm>
              <a:off x="890962" y="2421776"/>
              <a:ext cx="3744000" cy="0"/>
            </a:xfrm>
            <a:prstGeom prst="line">
              <a:avLst/>
            </a:prstGeom>
            <a:ln>
              <a:solidFill>
                <a:srgbClr val="F19B4B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3">
            <a:extLst>
              <a:ext uri="{FF2B5EF4-FFF2-40B4-BE49-F238E27FC236}">
                <a16:creationId xmlns:a16="http://schemas.microsoft.com/office/drawing/2014/main" id="{FCB25BAE-C58F-4BAA-B331-A36877561F60}"/>
              </a:ext>
            </a:extLst>
          </p:cNvPr>
          <p:cNvGrpSpPr/>
          <p:nvPr/>
        </p:nvGrpSpPr>
        <p:grpSpPr>
          <a:xfrm>
            <a:off x="3835752" y="4869160"/>
            <a:ext cx="4677286" cy="461665"/>
            <a:chOff x="4636424" y="5068963"/>
            <a:chExt cx="2918420" cy="46166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C635D2D-D146-4588-86B9-9A33CABE09C4}"/>
                </a:ext>
              </a:extLst>
            </p:cNvPr>
            <p:cNvSpPr txBox="1"/>
            <p:nvPr/>
          </p:nvSpPr>
          <p:spPr>
            <a:xfrm>
              <a:off x="4636424" y="5068963"/>
              <a:ext cx="2908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rgbClr val="19C0B8"/>
                  </a:solidFill>
                </a:rPr>
                <a:t>Messengers</a:t>
              </a:r>
              <a:r>
                <a:rPr lang="ru-RU" altLang="ko-KR" sz="2400" b="1" dirty="0" smtClean="0">
                  <a:solidFill>
                    <a:srgbClr val="19C0B8"/>
                  </a:solidFill>
                </a:rPr>
                <a:t>, социальные сети</a:t>
              </a:r>
              <a:endParaRPr lang="ko-KR" altLang="en-US" sz="2400" b="1" dirty="0">
                <a:solidFill>
                  <a:srgbClr val="19C0B8"/>
                </a:solidFill>
              </a:endParaRPr>
            </a:p>
          </p:txBody>
        </p:sp>
        <p:cxnSp>
          <p:nvCxnSpPr>
            <p:cNvPr id="51" name="Straight Connector 22">
              <a:extLst>
                <a:ext uri="{FF2B5EF4-FFF2-40B4-BE49-F238E27FC236}">
                  <a16:creationId xmlns:a16="http://schemas.microsoft.com/office/drawing/2014/main" id="{EF0FB6D2-D381-4618-8080-45BE1929F34C}"/>
                </a:ext>
              </a:extLst>
            </p:cNvPr>
            <p:cNvCxnSpPr/>
            <p:nvPr/>
          </p:nvCxnSpPr>
          <p:spPr>
            <a:xfrm>
              <a:off x="4636424" y="5421265"/>
              <a:ext cx="2918420" cy="0"/>
            </a:xfrm>
            <a:prstGeom prst="line">
              <a:avLst/>
            </a:prstGeom>
            <a:ln>
              <a:solidFill>
                <a:srgbClr val="1BC7BE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 rot="2163167">
            <a:off x="5151726" y="2437240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6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 rot="19726850">
            <a:off x="6590776" y="2577091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5869341" y="38748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3074" name="Picture 2" descr="NPR: темная сторона Zoom — The Ideali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17" y="2527243"/>
            <a:ext cx="1164385" cy="116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Файл:Skype logo.sv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71" y="2688888"/>
            <a:ext cx="1659593" cy="74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scord: как создать сервер и добавить роли | Сеть без пробле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 r="18290" b="13450"/>
          <a:stretch/>
        </p:blipFill>
        <p:spPr bwMode="auto">
          <a:xfrm>
            <a:off x="720346" y="3763251"/>
            <a:ext cx="1203268" cy="94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ig Blue Button: our tool of choice for video classes. Online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" t="24206" r="3410" b="17552"/>
          <a:stretch/>
        </p:blipFill>
        <p:spPr bwMode="auto">
          <a:xfrm>
            <a:off x="2179441" y="3710926"/>
            <a:ext cx="2160241" cy="70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Наклейка Можно добавить ссылки, чуваки PNG - AVATAN PLU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376" y="5308938"/>
            <a:ext cx="858720" cy="8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923" y="2618648"/>
            <a:ext cx="1332445" cy="594328"/>
          </a:xfrm>
          <a:prstGeom prst="rect">
            <a:avLst/>
          </a:prstGeom>
        </p:spPr>
      </p:pic>
      <p:pic>
        <p:nvPicPr>
          <p:cNvPr id="3096" name="Picture 24" descr="ВятГУ приглашают учащихся школ к участию в онлайн-олимпиадах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7" t="7853" r="30802" b="11531"/>
          <a:stretch/>
        </p:blipFill>
        <p:spPr bwMode="auto">
          <a:xfrm>
            <a:off x="7926312" y="3176546"/>
            <a:ext cx="100331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На изображении может находиться: текст «якласс»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766" y="3431556"/>
            <a:ext cx="971873" cy="97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РЭШ | Российская электронная школа — вход / регистрация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1" b="16709"/>
          <a:stretch/>
        </p:blipFill>
        <p:spPr bwMode="auto">
          <a:xfrm>
            <a:off x="9739752" y="2486927"/>
            <a:ext cx="1813284" cy="78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1" t="26901" r="18814" b="22701"/>
          <a:stretch/>
        </p:blipFill>
        <p:spPr>
          <a:xfrm>
            <a:off x="8929624" y="3502229"/>
            <a:ext cx="1653866" cy="818408"/>
          </a:xfrm>
          <a:prstGeom prst="rect">
            <a:avLst/>
          </a:prstGeom>
        </p:spPr>
      </p:pic>
      <p:pic>
        <p:nvPicPr>
          <p:cNvPr id="3112" name="Picture 40" descr="whatsapp-logo | ЗАБОР ВОРОТА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5315163"/>
            <a:ext cx="971866" cy="91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logo-viber - i-Digit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558" y="5452744"/>
            <a:ext cx="1548419" cy="72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Picture 44" descr="telegram logo – Канцмен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8" t="22089" r="18685" b="23863"/>
          <a:stretch/>
        </p:blipFill>
        <p:spPr bwMode="auto">
          <a:xfrm>
            <a:off x="7132613" y="5322775"/>
            <a:ext cx="1646438" cy="84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4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780729"/>
            <a:ext cx="8229600" cy="43691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улучшения качества дистанционного обучения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36287"/>
              </p:ext>
            </p:extLst>
          </p:nvPr>
        </p:nvGraphicFramePr>
        <p:xfrm>
          <a:off x="-276585" y="2543578"/>
          <a:ext cx="7096125" cy="3695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087048"/>
              </p:ext>
            </p:extLst>
          </p:nvPr>
        </p:nvGraphicFramePr>
        <p:xfrm>
          <a:off x="6960096" y="1862073"/>
          <a:ext cx="4707667" cy="4486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15480" y="1355190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Данные на 06.04.2020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8208" y="1475492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Данные на 27.04.2020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25134248"/>
              </p:ext>
            </p:extLst>
          </p:nvPr>
        </p:nvGraphicFramePr>
        <p:xfrm>
          <a:off x="551384" y="2036695"/>
          <a:ext cx="5791513" cy="368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821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765" y="87763"/>
            <a:ext cx="8229600" cy="43691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Выявление лучших практик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Информатика в школе - Цифровые образовательные ресурс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766" y="3861048"/>
            <a:ext cx="3132698" cy="219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3352" y="1169113"/>
            <a:ext cx="53750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РЕГИОНАЛЬНЫЙ КОНКУРС ВИДЕОРОЛИКОВ</a:t>
            </a:r>
          </a:p>
          <a:p>
            <a:pPr algn="ctr"/>
            <a:r>
              <a:rPr lang="ru-RU" b="1" dirty="0" smtClean="0">
                <a:solidFill>
                  <a:srgbClr val="33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«ЛУЧШИЕ ПРАКТИКИ ОРГАНИЗАЦИИ ДИСТАНЦИОННОГО ОБУЧЕНИЯ» </a:t>
            </a:r>
            <a:endParaRPr lang="ru-RU" b="1" dirty="0">
              <a:solidFill>
                <a:srgbClr val="334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internationalpublishinginc.com/wp-content/uploads/2019/06/videoradio-graphi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24" y="3078073"/>
            <a:ext cx="3024568" cy="24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03512" y="2389931"/>
            <a:ext cx="1895203" cy="400110"/>
          </a:xfrm>
          <a:prstGeom prst="rect">
            <a:avLst/>
          </a:prstGeom>
          <a:solidFill>
            <a:schemeClr val="bg1"/>
          </a:solidFill>
          <a:ln w="6350">
            <a:solidFill>
              <a:srgbClr val="3052BE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видеоролик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65540" y="1196752"/>
            <a:ext cx="5375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РЕГИОНАЛЬНЫЙ КОНКУРС ВИДЕОРОЛИКОВ</a:t>
            </a:r>
          </a:p>
          <a:p>
            <a:pPr algn="ctr"/>
            <a:r>
              <a:rPr lang="ru-RU" b="1" dirty="0" smtClean="0">
                <a:solidFill>
                  <a:srgbClr val="33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«ЦИФРОВЫЕ ОБРАЗОВАТЕЛЬНЫЕ РЕСУРСЫ»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03 июня до 03 октября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b="1" dirty="0">
              <a:solidFill>
                <a:srgbClr val="334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07968" y="2492896"/>
            <a:ext cx="6192688" cy="1477328"/>
          </a:xfrm>
          <a:prstGeom prst="rect">
            <a:avLst/>
          </a:prstGeom>
          <a:solidFill>
            <a:schemeClr val="bg1"/>
          </a:solidFill>
          <a:ln w="6350">
            <a:solidFill>
              <a:srgbClr val="3052BE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r>
              <a:rPr lang="ru-RU" dirty="0"/>
              <a:t>– </a:t>
            </a:r>
            <a:r>
              <a:rPr lang="ru-RU" dirty="0" smtClean="0"/>
              <a:t>Лучший </a:t>
            </a:r>
            <a:r>
              <a:rPr lang="ru-RU" dirty="0"/>
              <a:t>сайт педагога образовательной </a:t>
            </a:r>
            <a:r>
              <a:rPr lang="ru-RU" dirty="0" smtClean="0"/>
              <a:t>организации</a:t>
            </a:r>
            <a:endParaRPr lang="ru-RU" dirty="0"/>
          </a:p>
          <a:p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Лучший </a:t>
            </a:r>
            <a:r>
              <a:rPr lang="en-US" dirty="0"/>
              <a:t>Online</a:t>
            </a:r>
            <a:r>
              <a:rPr lang="ru-RU" dirty="0" smtClean="0"/>
              <a:t>-урок</a:t>
            </a:r>
            <a:endParaRPr lang="ru-RU" dirty="0"/>
          </a:p>
          <a:p>
            <a:r>
              <a:rPr lang="ru-RU" dirty="0"/>
              <a:t>– </a:t>
            </a:r>
            <a:r>
              <a:rPr lang="ru-RU" dirty="0" smtClean="0"/>
              <a:t>Лучшая </a:t>
            </a:r>
            <a:r>
              <a:rPr lang="ru-RU" dirty="0"/>
              <a:t>методическая разработка цифрового </a:t>
            </a:r>
            <a:r>
              <a:rPr lang="ru-RU" dirty="0" smtClean="0"/>
              <a:t>ресурса</a:t>
            </a:r>
            <a:endParaRPr lang="ru-RU" dirty="0"/>
          </a:p>
          <a:p>
            <a:r>
              <a:rPr lang="ru-RU" dirty="0" smtClean="0"/>
              <a:t>– Лучшая </a:t>
            </a:r>
            <a:r>
              <a:rPr lang="ru-RU" dirty="0"/>
              <a:t>организационная модель дистанционного </a:t>
            </a:r>
            <a:r>
              <a:rPr lang="ru-RU" dirty="0" smtClean="0"/>
              <a:t>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7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3392" y="186385"/>
            <a:ext cx="6412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УРОКИ ДИСТАНТА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7650" y="381000"/>
            <a:ext cx="57150" cy="507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52258340"/>
              </p:ext>
            </p:extLst>
          </p:nvPr>
        </p:nvGraphicFramePr>
        <p:xfrm>
          <a:off x="331789" y="814942"/>
          <a:ext cx="11515456" cy="6023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59359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</TotalTime>
  <Words>394</Words>
  <Application>Microsoft Office PowerPoint</Application>
  <PresentationFormat>Широкоэкранный</PresentationFormat>
  <Paragraphs>95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맑은 고딕</vt:lpstr>
      <vt:lpstr>Arial</vt:lpstr>
      <vt:lpstr>Calibri</vt:lpstr>
      <vt:lpstr>Wingdings</vt:lpstr>
      <vt:lpstr>Тема Office</vt:lpstr>
      <vt:lpstr>Цифровая трансформация образования Томской области: опыт пандемии Covid - 19</vt:lpstr>
      <vt:lpstr>Штаб  по организации дистанционного обучения на территории Томской области</vt:lpstr>
      <vt:lpstr>ГОРЯЧАЯ ЛИНИЯ  по вопросам организации дистанционного обучения и работы школ, техникумов и колледжей</vt:lpstr>
      <vt:lpstr>Обучающие мероприятия</vt:lpstr>
      <vt:lpstr>Техническая поддержка</vt:lpstr>
      <vt:lpstr>Организация процесса обучения в цифровом пространстве</vt:lpstr>
      <vt:lpstr>Динамика улучшения качества дистанционного обучения</vt:lpstr>
      <vt:lpstr>Выявление лучших практик</vt:lpstr>
      <vt:lpstr>Презентация PowerPoint</vt:lpstr>
      <vt:lpstr>Цифровая трансформация образования Томской области: опыт пандемии Covid - 19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ЗАГОЛОВОК ЗАГОЛОВОК</dc:title>
  <dc:creator>User</dc:creator>
  <cp:lastModifiedBy>Оксана Михайловна Замятина</cp:lastModifiedBy>
  <cp:revision>40</cp:revision>
  <dcterms:created xsi:type="dcterms:W3CDTF">2020-08-05T06:28:16Z</dcterms:created>
  <dcterms:modified xsi:type="dcterms:W3CDTF">2020-08-18T05:34:18Z</dcterms:modified>
</cp:coreProperties>
</file>