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71" r:id="rId4"/>
    <p:sldId id="272" r:id="rId5"/>
    <p:sldId id="273" r:id="rId6"/>
    <p:sldId id="274" r:id="rId7"/>
    <p:sldId id="275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25" userDrawn="1">
          <p15:clr>
            <a:srgbClr val="A4A3A4"/>
          </p15:clr>
        </p15:guide>
        <p15:guide id="2" pos="6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EB4C2"/>
    <a:srgbClr val="F1F5FA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1525"/>
        <p:guide pos="6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C5814-55D3-4DEE-A500-AAF2663E32AA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9824C-79D0-4C7B-973B-5B0AE77767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08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2FF8-D0E4-4772-A26C-CC0F6406C9C7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12" Type="http://schemas.openxmlformats.org/officeDocument/2006/relationships/image" Target="../media/image19.svg"/><Relationship Id="rId2" Type="http://schemas.openxmlformats.org/officeDocument/2006/relationships/image" Target="../media/image2.jpeg"/><Relationship Id="rId16" Type="http://schemas.openxmlformats.org/officeDocument/2006/relationships/image" Target="../media/image23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openxmlformats.org/officeDocument/2006/relationships/image" Target="../media/image15.png"/><Relationship Id="rId4" Type="http://schemas.openxmlformats.org/officeDocument/2006/relationships/image" Target="../media/image13.svg"/><Relationship Id="rId9" Type="http://schemas.openxmlformats.org/officeDocument/2006/relationships/image" Target="../media/image14.png"/><Relationship Id="rId14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4.png"/><Relationship Id="rId18" Type="http://schemas.openxmlformats.org/officeDocument/2006/relationships/image" Target="../media/image27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12" Type="http://schemas.openxmlformats.org/officeDocument/2006/relationships/image" Target="../media/image30.svg"/><Relationship Id="rId17" Type="http://schemas.openxmlformats.org/officeDocument/2006/relationships/image" Target="../media/image35.svg"/><Relationship Id="rId2" Type="http://schemas.openxmlformats.org/officeDocument/2006/relationships/image" Target="../media/image2.jpe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5" Type="http://schemas.openxmlformats.org/officeDocument/2006/relationships/image" Target="../media/image25.png"/><Relationship Id="rId10" Type="http://schemas.openxmlformats.org/officeDocument/2006/relationships/image" Target="../media/image28.svg"/><Relationship Id="rId19" Type="http://schemas.openxmlformats.org/officeDocument/2006/relationships/image" Target="../media/image37.svg"/><Relationship Id="rId4" Type="http://schemas.openxmlformats.org/officeDocument/2006/relationships/image" Target="../media/image4.png"/><Relationship Id="rId9" Type="http://schemas.openxmlformats.org/officeDocument/2006/relationships/image" Target="../media/image22.png"/><Relationship Id="rId14" Type="http://schemas.openxmlformats.org/officeDocument/2006/relationships/image" Target="../media/image3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13" Type="http://schemas.openxmlformats.org/officeDocument/2006/relationships/image" Target="../media/image33.png"/><Relationship Id="rId18" Type="http://schemas.openxmlformats.org/officeDocument/2006/relationships/image" Target="../media/image51.sv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12" Type="http://schemas.openxmlformats.org/officeDocument/2006/relationships/image" Target="../media/image3.png"/><Relationship Id="rId17" Type="http://schemas.openxmlformats.org/officeDocument/2006/relationships/image" Target="../media/image35.png"/><Relationship Id="rId2" Type="http://schemas.openxmlformats.org/officeDocument/2006/relationships/image" Target="../media/image2.jpeg"/><Relationship Id="rId16" Type="http://schemas.openxmlformats.org/officeDocument/2006/relationships/image" Target="../media/image4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svg"/><Relationship Id="rId11" Type="http://schemas.openxmlformats.org/officeDocument/2006/relationships/image" Target="../media/image32.png"/><Relationship Id="rId5" Type="http://schemas.openxmlformats.org/officeDocument/2006/relationships/image" Target="../media/image29.png"/><Relationship Id="rId15" Type="http://schemas.openxmlformats.org/officeDocument/2006/relationships/image" Target="../media/image34.png"/><Relationship Id="rId10" Type="http://schemas.openxmlformats.org/officeDocument/2006/relationships/image" Target="../media/image28.svg"/><Relationship Id="rId4" Type="http://schemas.openxmlformats.org/officeDocument/2006/relationships/image" Target="../media/image39.svg"/><Relationship Id="rId9" Type="http://schemas.openxmlformats.org/officeDocument/2006/relationships/image" Target="../media/image31.png"/><Relationship Id="rId14" Type="http://schemas.openxmlformats.org/officeDocument/2006/relationships/image" Target="../media/image47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61.svg"/><Relationship Id="rId18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39.png"/><Relationship Id="rId12" Type="http://schemas.openxmlformats.org/officeDocument/2006/relationships/image" Target="../media/image42.png"/><Relationship Id="rId17" Type="http://schemas.openxmlformats.org/officeDocument/2006/relationships/image" Target="../media/image65.svg"/><Relationship Id="rId2" Type="http://schemas.openxmlformats.org/officeDocument/2006/relationships/image" Target="../media/image2.jpe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59.svg"/><Relationship Id="rId5" Type="http://schemas.openxmlformats.org/officeDocument/2006/relationships/image" Target="../media/image37.png"/><Relationship Id="rId15" Type="http://schemas.openxmlformats.org/officeDocument/2006/relationships/image" Target="../media/image63.svg"/><Relationship Id="rId10" Type="http://schemas.openxmlformats.org/officeDocument/2006/relationships/image" Target="../media/image41.png"/><Relationship Id="rId19" Type="http://schemas.openxmlformats.org/officeDocument/2006/relationships/image" Target="../media/image67.svg"/><Relationship Id="rId4" Type="http://schemas.openxmlformats.org/officeDocument/2006/relationships/image" Target="../media/image53.svg"/><Relationship Id="rId9" Type="http://schemas.openxmlformats.org/officeDocument/2006/relationships/image" Target="../media/image57.sv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4462264" cy="1656183"/>
          </a:xfrm>
        </p:spPr>
        <p:txBody>
          <a:bodyPr>
            <a:noAutofit/>
          </a:bodyPr>
          <a:lstStyle/>
          <a:p>
            <a:pPr algn="l"/>
            <a:r>
              <a:rPr lang="ru-RU" sz="4000" dirty="0"/>
              <a:t>Дистанционное образование </a:t>
            </a:r>
            <a:br>
              <a:rPr lang="ru-RU" sz="4000" dirty="0"/>
            </a:br>
            <a:r>
              <a:rPr lang="ru-RU" sz="4000" dirty="0"/>
              <a:t>как импульс </a:t>
            </a:r>
            <a:br>
              <a:rPr lang="ru-RU" sz="4000" dirty="0"/>
            </a:br>
            <a:r>
              <a:rPr lang="ru-RU" sz="4000" dirty="0"/>
              <a:t>цифрового развития колледжа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0728" y="458112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Бенсон Глеб Феликсович</a:t>
            </a:r>
          </a:p>
          <a:p>
            <a:r>
              <a:rPr lang="ru-RU" dirty="0"/>
              <a:t>Директор ОГБПОУ «СПК»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1 этап.</a:t>
            </a:r>
            <a:br>
              <a:rPr lang="ru-RU" dirty="0"/>
            </a:br>
            <a:r>
              <a:rPr lang="ru-RU" dirty="0"/>
              <a:t>Формирование цифровой среды</a:t>
            </a:r>
          </a:p>
        </p:txBody>
      </p:sp>
      <p:cxnSp>
        <p:nvCxnSpPr>
          <p:cNvPr id="4" name="Линия 1">
            <a:extLst>
              <a:ext uri="{FF2B5EF4-FFF2-40B4-BE49-F238E27FC236}">
                <a16:creationId xmlns:a16="http://schemas.microsoft.com/office/drawing/2014/main" xmlns="" id="{B66AE536-27BF-43EF-84E2-A1EB9D13432D}"/>
              </a:ext>
            </a:extLst>
          </p:cNvPr>
          <p:cNvCxnSpPr/>
          <p:nvPr/>
        </p:nvCxnSpPr>
        <p:spPr>
          <a:xfrm>
            <a:off x="1629809" y="2892763"/>
            <a:ext cx="1453632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5" name="Линия 2">
            <a:extLst>
              <a:ext uri="{FF2B5EF4-FFF2-40B4-BE49-F238E27FC236}">
                <a16:creationId xmlns:a16="http://schemas.microsoft.com/office/drawing/2014/main" xmlns="" id="{A00A5208-6ABF-4CA9-9131-62F5C23141E0}"/>
              </a:ext>
            </a:extLst>
          </p:cNvPr>
          <p:cNvCxnSpPr/>
          <p:nvPr/>
        </p:nvCxnSpPr>
        <p:spPr>
          <a:xfrm>
            <a:off x="3643336" y="2897627"/>
            <a:ext cx="1453632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6" name="Линия 3">
            <a:extLst>
              <a:ext uri="{FF2B5EF4-FFF2-40B4-BE49-F238E27FC236}">
                <a16:creationId xmlns:a16="http://schemas.microsoft.com/office/drawing/2014/main" xmlns="" id="{798671C3-A0BD-43ED-A70D-BBB4D53F277E}"/>
              </a:ext>
            </a:extLst>
          </p:cNvPr>
          <p:cNvCxnSpPr/>
          <p:nvPr/>
        </p:nvCxnSpPr>
        <p:spPr>
          <a:xfrm>
            <a:off x="5648698" y="2897627"/>
            <a:ext cx="1453632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pic>
        <p:nvPicPr>
          <p:cNvPr id="7" name="Картинка 2">
            <a:extLst>
              <a:ext uri="{FF2B5EF4-FFF2-40B4-BE49-F238E27FC236}">
                <a16:creationId xmlns:a16="http://schemas.microsoft.com/office/drawing/2014/main" xmlns="" id="{D262FC35-9504-4BDC-8EB9-B641ECE61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951" y="2490895"/>
            <a:ext cx="733628" cy="855900"/>
          </a:xfrm>
          <a:prstGeom prst="rect">
            <a:avLst/>
          </a:prstGeom>
        </p:spPr>
      </p:pic>
      <p:pic>
        <p:nvPicPr>
          <p:cNvPr id="8" name="Картинка 3">
            <a:extLst>
              <a:ext uri="{FF2B5EF4-FFF2-40B4-BE49-F238E27FC236}">
                <a16:creationId xmlns:a16="http://schemas.microsoft.com/office/drawing/2014/main" xmlns="" id="{938C93FF-A7EF-486C-A644-4FB0053859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982" y="2487603"/>
            <a:ext cx="733346" cy="855570"/>
          </a:xfrm>
          <a:prstGeom prst="rect">
            <a:avLst/>
          </a:prstGeom>
        </p:spPr>
      </p:pic>
      <p:pic>
        <p:nvPicPr>
          <p:cNvPr id="9" name="Картинка 4">
            <a:extLst>
              <a:ext uri="{FF2B5EF4-FFF2-40B4-BE49-F238E27FC236}">
                <a16:creationId xmlns:a16="http://schemas.microsoft.com/office/drawing/2014/main" xmlns="" id="{187F172F-D324-433B-83D2-CAC3C2069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4156" y="2489891"/>
            <a:ext cx="733628" cy="855900"/>
          </a:xfrm>
          <a:prstGeom prst="rect">
            <a:avLst/>
          </a:prstGeom>
        </p:spPr>
      </p:pic>
      <p:pic>
        <p:nvPicPr>
          <p:cNvPr id="10" name="Картинка 5">
            <a:extLst>
              <a:ext uri="{FF2B5EF4-FFF2-40B4-BE49-F238E27FC236}">
                <a16:creationId xmlns:a16="http://schemas.microsoft.com/office/drawing/2014/main" xmlns="" id="{E17F7C45-B865-46F8-ADFA-1F8F1B1166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9480" y="2493896"/>
            <a:ext cx="733346" cy="855570"/>
          </a:xfrm>
          <a:prstGeom prst="rect">
            <a:avLst/>
          </a:prstGeom>
        </p:spPr>
      </p:pic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D39EF88E-9156-43DF-9F9B-2B09EEFDC7CE}"/>
              </a:ext>
            </a:extLst>
          </p:cNvPr>
          <p:cNvSpPr txBox="1">
            <a:spLocks/>
          </p:cNvSpPr>
          <p:nvPr/>
        </p:nvSpPr>
        <p:spPr>
          <a:xfrm>
            <a:off x="948446" y="3754882"/>
            <a:ext cx="1724428" cy="35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2018-2019 </a:t>
            </a:r>
            <a:r>
              <a:rPr kumimoji="0" lang="ru-RU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уч.г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8399E416-B088-4406-9A15-CEE42A7D2A6C}"/>
              </a:ext>
            </a:extLst>
          </p:cNvPr>
          <p:cNvSpPr txBox="1">
            <a:spLocks/>
          </p:cNvSpPr>
          <p:nvPr/>
        </p:nvSpPr>
        <p:spPr>
          <a:xfrm>
            <a:off x="4965968" y="3754876"/>
            <a:ext cx="1724428" cy="35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B4C89D2D-1613-4701-A2A8-76359A9468DC}"/>
              </a:ext>
            </a:extLst>
          </p:cNvPr>
          <p:cNvSpPr txBox="1">
            <a:spLocks/>
          </p:cNvSpPr>
          <p:nvPr/>
        </p:nvSpPr>
        <p:spPr>
          <a:xfrm>
            <a:off x="2957207" y="3754881"/>
            <a:ext cx="1724428" cy="35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Проблемы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5">
            <a:extLst>
              <a:ext uri="{FF2B5EF4-FFF2-40B4-BE49-F238E27FC236}">
                <a16:creationId xmlns:a16="http://schemas.microsoft.com/office/drawing/2014/main" xmlns="" id="{2249CDF7-F09B-4FC3-AF79-5F0466B38D5A}"/>
              </a:ext>
            </a:extLst>
          </p:cNvPr>
          <p:cNvSpPr txBox="1">
            <a:spLocks/>
          </p:cNvSpPr>
          <p:nvPr/>
        </p:nvSpPr>
        <p:spPr>
          <a:xfrm>
            <a:off x="6974729" y="3754876"/>
            <a:ext cx="1724428" cy="35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Проблема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CC73EA80-36F3-4469-9491-360D3F20D684}"/>
              </a:ext>
            </a:extLst>
          </p:cNvPr>
          <p:cNvSpPr txBox="1">
            <a:spLocks/>
          </p:cNvSpPr>
          <p:nvPr/>
        </p:nvSpPr>
        <p:spPr>
          <a:xfrm>
            <a:off x="955742" y="4115008"/>
            <a:ext cx="1716662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Старт СДО М</a:t>
            </a:r>
            <a:r>
              <a:rPr lang="en-US" sz="1400" dirty="0" err="1">
                <a:solidFill>
                  <a:srgbClr val="342A28"/>
                </a:solidFill>
              </a:rPr>
              <a:t>oodle</a:t>
            </a: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Пилотный проект «Математика»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xmlns="" id="{9F67EC11-2A3E-429D-B1E3-09807890215C}"/>
              </a:ext>
            </a:extLst>
          </p:cNvPr>
          <p:cNvSpPr txBox="1">
            <a:spLocks/>
          </p:cNvSpPr>
          <p:nvPr/>
        </p:nvSpPr>
        <p:spPr>
          <a:xfrm>
            <a:off x="4965972" y="4115008"/>
            <a:ext cx="1724427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Первичное обучение преподавателей 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(15 чел.)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Текст 8">
            <a:extLst>
              <a:ext uri="{FF2B5EF4-FFF2-40B4-BE49-F238E27FC236}">
                <a16:creationId xmlns:a16="http://schemas.microsoft.com/office/drawing/2014/main" xmlns="" id="{74FCEF0E-9198-46F7-A251-8FD84005E72B}"/>
              </a:ext>
            </a:extLst>
          </p:cNvPr>
          <p:cNvSpPr txBox="1">
            <a:spLocks/>
          </p:cNvSpPr>
          <p:nvPr/>
        </p:nvSpPr>
        <p:spPr>
          <a:xfrm>
            <a:off x="2957207" y="4115008"/>
            <a:ext cx="1724428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Слабые знания  ДОТ и отсутствие опыта сопровождения ДО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Н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еготовность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 студентов к дистанционному обучению </a:t>
            </a:r>
          </a:p>
        </p:txBody>
      </p:sp>
      <p:sp>
        <p:nvSpPr>
          <p:cNvPr id="18" name="Текст 9">
            <a:extLst>
              <a:ext uri="{FF2B5EF4-FFF2-40B4-BE49-F238E27FC236}">
                <a16:creationId xmlns:a16="http://schemas.microsoft.com/office/drawing/2014/main" xmlns="" id="{E08EB33F-F6E5-481D-BA20-3D4C760DD8B0}"/>
              </a:ext>
            </a:extLst>
          </p:cNvPr>
          <p:cNvSpPr txBox="1">
            <a:spLocks/>
          </p:cNvSpPr>
          <p:nvPr/>
        </p:nvSpPr>
        <p:spPr>
          <a:xfrm>
            <a:off x="6974733" y="4115008"/>
            <a:ext cx="1724427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Отсутствие МТБ для дальнейшего развития ИТ и ДОТ</a:t>
            </a:r>
          </a:p>
        </p:txBody>
      </p:sp>
      <p:pic>
        <p:nvPicPr>
          <p:cNvPr id="25" name="Картинка 4">
            <a:extLst>
              <a:ext uri="{FF2B5EF4-FFF2-40B4-BE49-F238E27FC236}">
                <a16:creationId xmlns:a16="http://schemas.microsoft.com/office/drawing/2014/main" xmlns="" id="{A053C3BC-9321-401F-B9AA-447358C25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3441" y="2732656"/>
            <a:ext cx="320214" cy="320214"/>
          </a:xfrm>
          <a:prstGeom prst="rect">
            <a:avLst/>
          </a:prstGeom>
        </p:spPr>
      </p:pic>
      <p:pic>
        <p:nvPicPr>
          <p:cNvPr id="27" name="Картинка 5">
            <a:extLst>
              <a:ext uri="{FF2B5EF4-FFF2-40B4-BE49-F238E27FC236}">
                <a16:creationId xmlns:a16="http://schemas.microsoft.com/office/drawing/2014/main" xmlns="" id="{E6FF0800-6EC9-479C-BAD6-3431EA4835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3516" y="2803226"/>
            <a:ext cx="305120" cy="249644"/>
          </a:xfrm>
          <a:prstGeom prst="rect">
            <a:avLst/>
          </a:prstGeom>
        </p:spPr>
      </p:pic>
      <p:pic>
        <p:nvPicPr>
          <p:cNvPr id="29" name="Картинка 4">
            <a:extLst>
              <a:ext uri="{FF2B5EF4-FFF2-40B4-BE49-F238E27FC236}">
                <a16:creationId xmlns:a16="http://schemas.microsoft.com/office/drawing/2014/main" xmlns="" id="{8D14B002-7D82-49AB-BF3C-3072C168EC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7364" y="2755281"/>
            <a:ext cx="320214" cy="320214"/>
          </a:xfrm>
          <a:prstGeom prst="rect">
            <a:avLst/>
          </a:prstGeom>
        </p:spPr>
      </p:pic>
      <p:sp>
        <p:nvSpPr>
          <p:cNvPr id="30" name="Равнобедренный треугольник 29">
            <a:extLst>
              <a:ext uri="{FF2B5EF4-FFF2-40B4-BE49-F238E27FC236}">
                <a16:creationId xmlns:a16="http://schemas.microsoft.com/office/drawing/2014/main" xmlns="" id="{9ED417EC-D8E8-4526-A1E5-BBC9C30B0219}"/>
              </a:ext>
            </a:extLst>
          </p:cNvPr>
          <p:cNvSpPr/>
          <p:nvPr/>
        </p:nvSpPr>
        <p:spPr>
          <a:xfrm rot="5400000">
            <a:off x="1105750" y="2777205"/>
            <a:ext cx="344743" cy="206587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900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2 этап.</a:t>
            </a:r>
            <a:br>
              <a:rPr lang="ru-RU" dirty="0"/>
            </a:br>
            <a:r>
              <a:rPr lang="ru-RU" dirty="0"/>
              <a:t>Формирование ИТ инфраструктуры</a:t>
            </a:r>
          </a:p>
        </p:txBody>
      </p:sp>
      <p:cxnSp>
        <p:nvCxnSpPr>
          <p:cNvPr id="4" name="Линия 1">
            <a:extLst>
              <a:ext uri="{FF2B5EF4-FFF2-40B4-BE49-F238E27FC236}">
                <a16:creationId xmlns:a16="http://schemas.microsoft.com/office/drawing/2014/main" xmlns="" id="{B66AE536-27BF-43EF-84E2-A1EB9D13432D}"/>
              </a:ext>
            </a:extLst>
          </p:cNvPr>
          <p:cNvCxnSpPr>
            <a:cxnSpLocks/>
          </p:cNvCxnSpPr>
          <p:nvPr/>
        </p:nvCxnSpPr>
        <p:spPr>
          <a:xfrm>
            <a:off x="2339752" y="2880101"/>
            <a:ext cx="2088232" cy="17526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6" name="Линия 3">
            <a:extLst>
              <a:ext uri="{FF2B5EF4-FFF2-40B4-BE49-F238E27FC236}">
                <a16:creationId xmlns:a16="http://schemas.microsoft.com/office/drawing/2014/main" xmlns="" id="{798671C3-A0BD-43ED-A70D-BBB4D53F277E}"/>
              </a:ext>
            </a:extLst>
          </p:cNvPr>
          <p:cNvCxnSpPr>
            <a:cxnSpLocks/>
          </p:cNvCxnSpPr>
          <p:nvPr/>
        </p:nvCxnSpPr>
        <p:spPr>
          <a:xfrm>
            <a:off x="5286076" y="2892763"/>
            <a:ext cx="1446164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D39EF88E-9156-43DF-9F9B-2B09EEFDC7CE}"/>
              </a:ext>
            </a:extLst>
          </p:cNvPr>
          <p:cNvSpPr txBox="1">
            <a:spLocks/>
          </p:cNvSpPr>
          <p:nvPr/>
        </p:nvSpPr>
        <p:spPr>
          <a:xfrm>
            <a:off x="955742" y="3758079"/>
            <a:ext cx="2100492" cy="35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Февраль-май 2019 г.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8399E416-B088-4406-9A15-CEE42A7D2A6C}"/>
              </a:ext>
            </a:extLst>
          </p:cNvPr>
          <p:cNvSpPr txBox="1">
            <a:spLocks/>
          </p:cNvSpPr>
          <p:nvPr/>
        </p:nvSpPr>
        <p:spPr>
          <a:xfrm>
            <a:off x="3635604" y="3764652"/>
            <a:ext cx="2375922" cy="35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Июнь-сентябрь 2020 г.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CC73EA80-36F3-4469-9491-360D3F20D684}"/>
              </a:ext>
            </a:extLst>
          </p:cNvPr>
          <p:cNvSpPr txBox="1">
            <a:spLocks/>
          </p:cNvSpPr>
          <p:nvPr/>
        </p:nvSpPr>
        <p:spPr>
          <a:xfrm>
            <a:off x="955742" y="4115008"/>
            <a:ext cx="1716662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Формирование</a:t>
            </a:r>
            <a:r>
              <a:rPr lang="ru-RU" dirty="0">
                <a:solidFill>
                  <a:srgbClr val="342A28"/>
                </a:solidFill>
              </a:rPr>
              <a:t> </a:t>
            </a:r>
            <a:r>
              <a:rPr lang="ru-RU" sz="1400" dirty="0">
                <a:solidFill>
                  <a:srgbClr val="342A28"/>
                </a:solidFill>
              </a:rPr>
              <a:t>заявки на грант Министерства Просвещения РФ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Получение гранта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xmlns="" id="{9F67EC11-2A3E-429D-B1E3-09807890215C}"/>
              </a:ext>
            </a:extLst>
          </p:cNvPr>
          <p:cNvSpPr txBox="1">
            <a:spLocks/>
          </p:cNvSpPr>
          <p:nvPr/>
        </p:nvSpPr>
        <p:spPr>
          <a:xfrm>
            <a:off x="3709786" y="4119570"/>
            <a:ext cx="1724427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Создание Центра развития компетенций в области информационных технологий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B5D83E8-F298-45E8-A5D9-23F090767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274886"/>
            <a:ext cx="1584176" cy="1334043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3721350E-294D-467A-917C-00F7E443C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9618" y="2265969"/>
            <a:ext cx="1817182" cy="3920112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49B98CD3-00A0-465C-8449-2D9C2D4239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258" y="2339562"/>
            <a:ext cx="1176212" cy="108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037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3 этап.</a:t>
            </a:r>
            <a:br>
              <a:rPr lang="ru-RU" dirty="0"/>
            </a:br>
            <a:r>
              <a:rPr lang="ru-RU" dirty="0"/>
              <a:t>Развитие среды </a:t>
            </a:r>
            <a:r>
              <a:rPr lang="en-US" dirty="0"/>
              <a:t>LMS</a:t>
            </a:r>
            <a:endParaRPr lang="ru-RU" dirty="0"/>
          </a:p>
        </p:txBody>
      </p:sp>
      <p:cxnSp>
        <p:nvCxnSpPr>
          <p:cNvPr id="4" name="Линия 1">
            <a:extLst>
              <a:ext uri="{FF2B5EF4-FFF2-40B4-BE49-F238E27FC236}">
                <a16:creationId xmlns:a16="http://schemas.microsoft.com/office/drawing/2014/main" xmlns="" id="{B66AE536-27BF-43EF-84E2-A1EB9D13432D}"/>
              </a:ext>
            </a:extLst>
          </p:cNvPr>
          <p:cNvCxnSpPr>
            <a:cxnSpLocks/>
          </p:cNvCxnSpPr>
          <p:nvPr/>
        </p:nvCxnSpPr>
        <p:spPr>
          <a:xfrm>
            <a:off x="1629809" y="2892763"/>
            <a:ext cx="2720297" cy="22625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6" name="Линия 3">
            <a:extLst>
              <a:ext uri="{FF2B5EF4-FFF2-40B4-BE49-F238E27FC236}">
                <a16:creationId xmlns:a16="http://schemas.microsoft.com/office/drawing/2014/main" xmlns="" id="{798671C3-A0BD-43ED-A70D-BBB4D53F277E}"/>
              </a:ext>
            </a:extLst>
          </p:cNvPr>
          <p:cNvCxnSpPr>
            <a:cxnSpLocks/>
          </p:cNvCxnSpPr>
          <p:nvPr/>
        </p:nvCxnSpPr>
        <p:spPr>
          <a:xfrm>
            <a:off x="4728754" y="2926080"/>
            <a:ext cx="481481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pic>
        <p:nvPicPr>
          <p:cNvPr id="10" name="Картинка 5">
            <a:extLst>
              <a:ext uri="{FF2B5EF4-FFF2-40B4-BE49-F238E27FC236}">
                <a16:creationId xmlns:a16="http://schemas.microsoft.com/office/drawing/2014/main" xmlns="" id="{E17F7C45-B865-46F8-ADFA-1F8F1B116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2189" y="2498295"/>
            <a:ext cx="733346" cy="855570"/>
          </a:xfrm>
          <a:prstGeom prst="rect">
            <a:avLst/>
          </a:prstGeom>
        </p:spPr>
      </p:pic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D39EF88E-9156-43DF-9F9B-2B09EEFDC7CE}"/>
              </a:ext>
            </a:extLst>
          </p:cNvPr>
          <p:cNvSpPr txBox="1">
            <a:spLocks/>
          </p:cNvSpPr>
          <p:nvPr/>
        </p:nvSpPr>
        <p:spPr>
          <a:xfrm>
            <a:off x="1590860" y="3749575"/>
            <a:ext cx="2694891" cy="35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-2020 </a:t>
            </a:r>
            <a:r>
              <a:rPr kumimoji="0" lang="ru-RU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уч.г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осень)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8399E416-B088-4406-9A15-CEE42A7D2A6C}"/>
              </a:ext>
            </a:extLst>
          </p:cNvPr>
          <p:cNvSpPr txBox="1">
            <a:spLocks/>
          </p:cNvSpPr>
          <p:nvPr/>
        </p:nvSpPr>
        <p:spPr>
          <a:xfrm>
            <a:off x="5225766" y="3692110"/>
            <a:ext cx="1290450" cy="35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Проблемы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5">
            <a:extLst>
              <a:ext uri="{FF2B5EF4-FFF2-40B4-BE49-F238E27FC236}">
                <a16:creationId xmlns:a16="http://schemas.microsoft.com/office/drawing/2014/main" xmlns="" id="{2249CDF7-F09B-4FC3-AF79-5F0466B38D5A}"/>
              </a:ext>
            </a:extLst>
          </p:cNvPr>
          <p:cNvSpPr txBox="1">
            <a:spLocks/>
          </p:cNvSpPr>
          <p:nvPr/>
        </p:nvSpPr>
        <p:spPr>
          <a:xfrm>
            <a:off x="7107710" y="3692110"/>
            <a:ext cx="1724428" cy="35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CC73EA80-36F3-4469-9491-360D3F20D684}"/>
              </a:ext>
            </a:extLst>
          </p:cNvPr>
          <p:cNvSpPr txBox="1">
            <a:spLocks/>
          </p:cNvSpPr>
          <p:nvPr/>
        </p:nvSpPr>
        <p:spPr>
          <a:xfrm>
            <a:off x="955742" y="4115008"/>
            <a:ext cx="1982564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Общеобразовательные дисциплины СПО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Адаптивные ОПОП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Дополнительное образование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xmlns="" id="{9F67EC11-2A3E-429D-B1E3-09807890215C}"/>
              </a:ext>
            </a:extLst>
          </p:cNvPr>
          <p:cNvSpPr txBox="1">
            <a:spLocks/>
          </p:cNvSpPr>
          <p:nvPr/>
        </p:nvSpPr>
        <p:spPr>
          <a:xfrm>
            <a:off x="5225766" y="4050777"/>
            <a:ext cx="1724427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Отсутствие качественного контента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Низкая мотивация преподавателей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8" name="Текст 9">
            <a:extLst>
              <a:ext uri="{FF2B5EF4-FFF2-40B4-BE49-F238E27FC236}">
                <a16:creationId xmlns:a16="http://schemas.microsoft.com/office/drawing/2014/main" xmlns="" id="{E08EB33F-F6E5-481D-BA20-3D4C760DD8B0}"/>
              </a:ext>
            </a:extLst>
          </p:cNvPr>
          <p:cNvSpPr txBox="1">
            <a:spLocks/>
          </p:cNvSpPr>
          <p:nvPr/>
        </p:nvSpPr>
        <p:spPr>
          <a:xfrm>
            <a:off x="7107711" y="4037733"/>
            <a:ext cx="1724427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Экспертиза контента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Система мотивации преподавателей</a:t>
            </a:r>
          </a:p>
        </p:txBody>
      </p:sp>
      <p:pic>
        <p:nvPicPr>
          <p:cNvPr id="29" name="Картинка 4">
            <a:extLst>
              <a:ext uri="{FF2B5EF4-FFF2-40B4-BE49-F238E27FC236}">
                <a16:creationId xmlns:a16="http://schemas.microsoft.com/office/drawing/2014/main" xmlns="" id="{8D14B002-7D82-49AB-BF3C-3072C168E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2662" y="2732656"/>
            <a:ext cx="320214" cy="32021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EFED99B7-5A1E-4B07-8F03-A18C251951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680" y="2255324"/>
            <a:ext cx="1683711" cy="1245043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EA729AC3-DCB8-44A5-B765-65E293D3E5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0616" y="2408642"/>
            <a:ext cx="1860728" cy="926493"/>
          </a:xfrm>
          <a:prstGeom prst="rect">
            <a:avLst/>
          </a:prstGeom>
        </p:spPr>
      </p:pic>
      <p:sp>
        <p:nvSpPr>
          <p:cNvPr id="1033" name="Текст 6">
            <a:extLst>
              <a:ext uri="{FF2B5EF4-FFF2-40B4-BE49-F238E27FC236}">
                <a16:creationId xmlns:a16="http://schemas.microsoft.com/office/drawing/2014/main" xmlns="" id="{0249E0F6-166B-4D6C-BAA4-B77644E341C6}"/>
              </a:ext>
            </a:extLst>
          </p:cNvPr>
          <p:cNvSpPr txBox="1">
            <a:spLocks/>
          </p:cNvSpPr>
          <p:nvPr/>
        </p:nvSpPr>
        <p:spPr>
          <a:xfrm>
            <a:off x="2938306" y="4114589"/>
            <a:ext cx="2440602" cy="108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Профессиональные ИТ-дисциплины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Базовая информатика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5" name="Линия 3">
            <a:extLst>
              <a:ext uri="{FF2B5EF4-FFF2-40B4-BE49-F238E27FC236}">
                <a16:creationId xmlns:a16="http://schemas.microsoft.com/office/drawing/2014/main" xmlns="" id="{2120A878-41C1-4973-8052-A5B045FE6169}"/>
              </a:ext>
            </a:extLst>
          </p:cNvPr>
          <p:cNvCxnSpPr>
            <a:cxnSpLocks/>
          </p:cNvCxnSpPr>
          <p:nvPr/>
        </p:nvCxnSpPr>
        <p:spPr>
          <a:xfrm>
            <a:off x="6340288" y="2892763"/>
            <a:ext cx="688720" cy="11312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pic>
        <p:nvPicPr>
          <p:cNvPr id="1036" name="Картинка 4">
            <a:extLst>
              <a:ext uri="{FF2B5EF4-FFF2-40B4-BE49-F238E27FC236}">
                <a16:creationId xmlns:a16="http://schemas.microsoft.com/office/drawing/2014/main" xmlns="" id="{55C2A1EB-65DB-44CA-9CFB-0233D2BF44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2487783"/>
            <a:ext cx="733628" cy="855900"/>
          </a:xfrm>
          <a:prstGeom prst="rect">
            <a:avLst/>
          </a:prstGeom>
        </p:spPr>
      </p:pic>
      <p:pic>
        <p:nvPicPr>
          <p:cNvPr id="1037" name="Картинка 5">
            <a:extLst>
              <a:ext uri="{FF2B5EF4-FFF2-40B4-BE49-F238E27FC236}">
                <a16:creationId xmlns:a16="http://schemas.microsoft.com/office/drawing/2014/main" xmlns="" id="{41533D05-EA12-4B91-B4C2-6DD63E31F3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3085" y="2725783"/>
            <a:ext cx="333666" cy="27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048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Анализ состояния.</a:t>
            </a:r>
            <a:br>
              <a:rPr lang="ru-RU" dirty="0"/>
            </a:br>
            <a:r>
              <a:rPr lang="en-US" dirty="0"/>
              <a:t>Total Digital Edu (</a:t>
            </a:r>
            <a:r>
              <a:rPr lang="ru-RU" dirty="0"/>
              <a:t>на 25.03.2020 г.)</a:t>
            </a:r>
          </a:p>
        </p:txBody>
      </p:sp>
      <p:pic>
        <p:nvPicPr>
          <p:cNvPr id="35" name="Рисунок 34" descr="Отзыв клиента (справа налево)">
            <a:extLst>
              <a:ext uri="{FF2B5EF4-FFF2-40B4-BE49-F238E27FC236}">
                <a16:creationId xmlns:a16="http://schemas.microsoft.com/office/drawing/2014/main" xmlns="" id="{0949CC67-2CCB-4DDD-9A75-FAD761C79D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15616" y="4653136"/>
            <a:ext cx="914400" cy="914400"/>
          </a:xfrm>
          <a:prstGeom prst="rect">
            <a:avLst/>
          </a:prstGeom>
        </p:spPr>
      </p:pic>
      <p:pic>
        <p:nvPicPr>
          <p:cNvPr id="37" name="Рисунок 36" descr="Аудитория">
            <a:extLst>
              <a:ext uri="{FF2B5EF4-FFF2-40B4-BE49-F238E27FC236}">
                <a16:creationId xmlns:a16="http://schemas.microsoft.com/office/drawing/2014/main" xmlns="" id="{59E1454B-6A00-40E0-9814-B5EAB6B25A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42988" y="2420938"/>
            <a:ext cx="914400" cy="914400"/>
          </a:xfrm>
          <a:prstGeom prst="rect">
            <a:avLst/>
          </a:prstGeom>
        </p:spPr>
      </p:pic>
      <p:pic>
        <p:nvPicPr>
          <p:cNvPr id="38" name="Картинка 5">
            <a:extLst>
              <a:ext uri="{FF2B5EF4-FFF2-40B4-BE49-F238E27FC236}">
                <a16:creationId xmlns:a16="http://schemas.microsoft.com/office/drawing/2014/main" xmlns="" id="{4F5DD26C-85A2-40E2-A413-CD47186A13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7513" y="3726747"/>
            <a:ext cx="733346" cy="855570"/>
          </a:xfrm>
          <a:prstGeom prst="rect">
            <a:avLst/>
          </a:prstGeom>
        </p:spPr>
      </p:pic>
      <p:pic>
        <p:nvPicPr>
          <p:cNvPr id="39" name="Картинка 4">
            <a:extLst>
              <a:ext uri="{FF2B5EF4-FFF2-40B4-BE49-F238E27FC236}">
                <a16:creationId xmlns:a16="http://schemas.microsoft.com/office/drawing/2014/main" xmlns="" id="{166BB39A-B721-4305-AA01-4F09AD439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3972" y="3961759"/>
            <a:ext cx="320214" cy="320214"/>
          </a:xfrm>
          <a:prstGeom prst="rect">
            <a:avLst/>
          </a:prstGeom>
        </p:spPr>
      </p:pic>
      <p:sp>
        <p:nvSpPr>
          <p:cNvPr id="40" name="Текст 6">
            <a:extLst>
              <a:ext uri="{FF2B5EF4-FFF2-40B4-BE49-F238E27FC236}">
                <a16:creationId xmlns:a16="http://schemas.microsoft.com/office/drawing/2014/main" xmlns="" id="{CE62758E-9F25-4A66-8E62-19D65933B6AC}"/>
              </a:ext>
            </a:extLst>
          </p:cNvPr>
          <p:cNvSpPr txBox="1">
            <a:spLocks/>
          </p:cNvSpPr>
          <p:nvPr/>
        </p:nvSpPr>
        <p:spPr>
          <a:xfrm>
            <a:off x="2339752" y="2354090"/>
            <a:ext cx="28083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>
                <a:solidFill>
                  <a:srgbClr val="342A28"/>
                </a:solidFill>
              </a:rPr>
              <a:t>Преподаватели</a:t>
            </a: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xmlns="" id="{E8D3CBF9-471F-46F1-A5CB-4C2384A445F3}"/>
              </a:ext>
            </a:extLst>
          </p:cNvPr>
          <p:cNvSpPr txBox="1">
            <a:spLocks/>
          </p:cNvSpPr>
          <p:nvPr/>
        </p:nvSpPr>
        <p:spPr>
          <a:xfrm>
            <a:off x="3035271" y="2702475"/>
            <a:ext cx="2614613" cy="62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dirty="0">
                <a:solidFill>
                  <a:srgbClr val="342A28"/>
                </a:solidFill>
              </a:rPr>
              <a:t>30</a:t>
            </a:r>
            <a:r>
              <a:rPr lang="ru-RU" sz="1800" dirty="0">
                <a:solidFill>
                  <a:srgbClr val="342A28"/>
                </a:solidFill>
              </a:rPr>
              <a:t> </a:t>
            </a:r>
            <a:r>
              <a:rPr lang="en-US" sz="1800" dirty="0">
                <a:solidFill>
                  <a:srgbClr val="342A28"/>
                </a:solidFill>
              </a:rPr>
              <a:t>% </a:t>
            </a:r>
            <a:r>
              <a:rPr lang="ru-RU" sz="1800" dirty="0">
                <a:solidFill>
                  <a:srgbClr val="342A28"/>
                </a:solidFill>
              </a:rPr>
              <a:t>зарегистрировано</a:t>
            </a:r>
            <a:endParaRPr lang="en-US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rgbClr val="342A28"/>
                </a:solidFill>
              </a:rPr>
              <a:t>15 дисциплин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4AFC9C42-2F43-402D-AF3C-302BB39C035C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39752" y="2791721"/>
            <a:ext cx="630219" cy="466024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B9CFA75D-763D-404D-8264-00ADE341F10F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59530" y="3401275"/>
            <a:ext cx="627769" cy="312577"/>
          </a:xfrm>
          <a:prstGeom prst="rect">
            <a:avLst/>
          </a:prstGeom>
        </p:spPr>
      </p:pic>
      <p:sp>
        <p:nvSpPr>
          <p:cNvPr id="55" name="Текст 6">
            <a:extLst>
              <a:ext uri="{FF2B5EF4-FFF2-40B4-BE49-F238E27FC236}">
                <a16:creationId xmlns:a16="http://schemas.microsoft.com/office/drawing/2014/main" xmlns="" id="{9B850587-5FEF-422C-9EA7-259E1537FA60}"/>
              </a:ext>
            </a:extLst>
          </p:cNvPr>
          <p:cNvSpPr txBox="1">
            <a:spLocks/>
          </p:cNvSpPr>
          <p:nvPr/>
        </p:nvSpPr>
        <p:spPr>
          <a:xfrm>
            <a:off x="3131840" y="3377758"/>
            <a:ext cx="2614613" cy="62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rgbClr val="342A28"/>
                </a:solidFill>
              </a:rPr>
              <a:t>8 </a:t>
            </a:r>
            <a:r>
              <a:rPr lang="en-US" sz="1800" dirty="0">
                <a:solidFill>
                  <a:srgbClr val="342A28"/>
                </a:solidFill>
              </a:rPr>
              <a:t>% </a:t>
            </a:r>
            <a:r>
              <a:rPr lang="ru-RU" sz="1800" dirty="0">
                <a:solidFill>
                  <a:srgbClr val="342A28"/>
                </a:solidFill>
              </a:rPr>
              <a:t>зарегистрировано</a:t>
            </a:r>
            <a:endParaRPr lang="en-US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rgbClr val="342A28"/>
                </a:solidFill>
              </a:rPr>
              <a:t>7 дисциплин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6" name="Текст 6">
            <a:extLst>
              <a:ext uri="{FF2B5EF4-FFF2-40B4-BE49-F238E27FC236}">
                <a16:creationId xmlns:a16="http://schemas.microsoft.com/office/drawing/2014/main" xmlns="" id="{2CFDC724-55FC-4C66-9572-5E645ED8A11C}"/>
              </a:ext>
            </a:extLst>
          </p:cNvPr>
          <p:cNvSpPr txBox="1">
            <a:spLocks/>
          </p:cNvSpPr>
          <p:nvPr/>
        </p:nvSpPr>
        <p:spPr>
          <a:xfrm>
            <a:off x="2341849" y="4222277"/>
            <a:ext cx="28083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>
                <a:solidFill>
                  <a:srgbClr val="342A28"/>
                </a:solidFill>
              </a:rPr>
              <a:t>Студенты</a:t>
            </a: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7" name="Текст 6">
            <a:extLst>
              <a:ext uri="{FF2B5EF4-FFF2-40B4-BE49-F238E27FC236}">
                <a16:creationId xmlns:a16="http://schemas.microsoft.com/office/drawing/2014/main" xmlns="" id="{0B39B818-B144-496D-8B76-F7BDE6572621}"/>
              </a:ext>
            </a:extLst>
          </p:cNvPr>
          <p:cNvSpPr txBox="1">
            <a:spLocks/>
          </p:cNvSpPr>
          <p:nvPr/>
        </p:nvSpPr>
        <p:spPr>
          <a:xfrm>
            <a:off x="3037368" y="4570662"/>
            <a:ext cx="2614613" cy="360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rgbClr val="342A28"/>
                </a:solidFill>
              </a:rPr>
              <a:t>25 </a:t>
            </a:r>
            <a:r>
              <a:rPr lang="en-US" sz="1800" dirty="0">
                <a:solidFill>
                  <a:srgbClr val="342A28"/>
                </a:solidFill>
              </a:rPr>
              <a:t>% </a:t>
            </a:r>
            <a:r>
              <a:rPr lang="ru-RU" sz="1800" dirty="0">
                <a:solidFill>
                  <a:srgbClr val="342A28"/>
                </a:solidFill>
              </a:rPr>
              <a:t>зарегистрировано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C21B297D-86F9-43F4-8A8F-9EFDD940D78B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41849" y="4659908"/>
            <a:ext cx="630219" cy="466024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xmlns="" id="{2BC776A2-467A-4AF0-BA0A-FB3B62A7EEFD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61627" y="5269462"/>
            <a:ext cx="627769" cy="312577"/>
          </a:xfrm>
          <a:prstGeom prst="rect">
            <a:avLst/>
          </a:prstGeom>
        </p:spPr>
      </p:pic>
      <p:sp>
        <p:nvSpPr>
          <p:cNvPr id="63" name="Текст 6">
            <a:extLst>
              <a:ext uri="{FF2B5EF4-FFF2-40B4-BE49-F238E27FC236}">
                <a16:creationId xmlns:a16="http://schemas.microsoft.com/office/drawing/2014/main" xmlns="" id="{DAD22368-8577-4003-962A-3F930FD7C065}"/>
              </a:ext>
            </a:extLst>
          </p:cNvPr>
          <p:cNvSpPr txBox="1">
            <a:spLocks/>
          </p:cNvSpPr>
          <p:nvPr/>
        </p:nvSpPr>
        <p:spPr>
          <a:xfrm>
            <a:off x="3133937" y="5245945"/>
            <a:ext cx="2614613" cy="62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srgbClr val="342A28"/>
                </a:solidFill>
              </a:rPr>
              <a:t>20 </a:t>
            </a:r>
            <a:r>
              <a:rPr lang="en-US" sz="1800" dirty="0">
                <a:solidFill>
                  <a:srgbClr val="342A28"/>
                </a:solidFill>
              </a:rPr>
              <a:t>% </a:t>
            </a:r>
            <a:r>
              <a:rPr lang="ru-RU" sz="1800" dirty="0">
                <a:solidFill>
                  <a:srgbClr val="342A28"/>
                </a:solidFill>
              </a:rPr>
              <a:t>зарегистрировано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5" name="Текст 6">
            <a:extLst>
              <a:ext uri="{FF2B5EF4-FFF2-40B4-BE49-F238E27FC236}">
                <a16:creationId xmlns:a16="http://schemas.microsoft.com/office/drawing/2014/main" xmlns="" id="{62B56588-42B0-4593-AE54-D756F6C1FFEA}"/>
              </a:ext>
            </a:extLst>
          </p:cNvPr>
          <p:cNvSpPr txBox="1">
            <a:spLocks/>
          </p:cNvSpPr>
          <p:nvPr/>
        </p:nvSpPr>
        <p:spPr>
          <a:xfrm>
            <a:off x="6949226" y="4087438"/>
            <a:ext cx="2022232" cy="77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>
                <a:solidFill>
                  <a:srgbClr val="342A28"/>
                </a:solidFill>
              </a:rPr>
              <a:t>Нет опыта сопровождения ДОТ: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71" name="Рисунок 70" descr="Шеф-повар">
            <a:extLst>
              <a:ext uri="{FF2B5EF4-FFF2-40B4-BE49-F238E27FC236}">
                <a16:creationId xmlns:a16="http://schemas.microsoft.com/office/drawing/2014/main" xmlns="" id="{E2B96CF9-6761-4652-88EA-E4D9F1E1FF0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677420" y="5014237"/>
            <a:ext cx="659803" cy="659803"/>
          </a:xfrm>
          <a:prstGeom prst="rect">
            <a:avLst/>
          </a:prstGeom>
        </p:spPr>
      </p:pic>
      <p:pic>
        <p:nvPicPr>
          <p:cNvPr id="74" name="Рисунок 73" descr="Электрик">
            <a:extLst>
              <a:ext uri="{FF2B5EF4-FFF2-40B4-BE49-F238E27FC236}">
                <a16:creationId xmlns:a16="http://schemas.microsoft.com/office/drawing/2014/main" xmlns="" id="{6E6FBF62-C3D3-47F1-B38F-A3A8AD39CD1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8374492" y="5005133"/>
            <a:ext cx="695396" cy="695396"/>
          </a:xfrm>
          <a:prstGeom prst="rect">
            <a:avLst/>
          </a:prstGeom>
        </p:spPr>
      </p:pic>
      <p:pic>
        <p:nvPicPr>
          <p:cNvPr id="78" name="Рисунок 77" descr="Строитель">
            <a:extLst>
              <a:ext uri="{FF2B5EF4-FFF2-40B4-BE49-F238E27FC236}">
                <a16:creationId xmlns:a16="http://schemas.microsoft.com/office/drawing/2014/main" xmlns="" id="{2A20C5E8-6B9E-46D6-B680-6B20C0FD2CD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527260" y="4968419"/>
            <a:ext cx="732109" cy="732109"/>
          </a:xfrm>
          <a:prstGeom prst="rect">
            <a:avLst/>
          </a:prstGeom>
        </p:spPr>
      </p:pic>
      <p:sp>
        <p:nvSpPr>
          <p:cNvPr id="79" name="Текст 6">
            <a:extLst>
              <a:ext uri="{FF2B5EF4-FFF2-40B4-BE49-F238E27FC236}">
                <a16:creationId xmlns:a16="http://schemas.microsoft.com/office/drawing/2014/main" xmlns="" id="{D935970A-4C01-497C-B35F-543519C41E3B}"/>
              </a:ext>
            </a:extLst>
          </p:cNvPr>
          <p:cNvSpPr txBox="1">
            <a:spLocks/>
          </p:cNvSpPr>
          <p:nvPr/>
        </p:nvSpPr>
        <p:spPr>
          <a:xfrm>
            <a:off x="6937318" y="3727398"/>
            <a:ext cx="215753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>
                <a:solidFill>
                  <a:srgbClr val="342A28"/>
                </a:solidFill>
              </a:rPr>
              <a:t>Проблема</a:t>
            </a:r>
            <a:endParaRPr lang="ru-RU" sz="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70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4 этап.</a:t>
            </a:r>
            <a:br>
              <a:rPr lang="ru-RU" dirty="0"/>
            </a:br>
            <a:r>
              <a:rPr lang="en-US" dirty="0"/>
              <a:t>Total Digital Edu (</a:t>
            </a:r>
            <a:r>
              <a:rPr lang="ru-RU" dirty="0"/>
              <a:t>начало)</a:t>
            </a:r>
          </a:p>
        </p:txBody>
      </p:sp>
      <p:cxnSp>
        <p:nvCxnSpPr>
          <p:cNvPr id="4" name="Линия 1">
            <a:extLst>
              <a:ext uri="{FF2B5EF4-FFF2-40B4-BE49-F238E27FC236}">
                <a16:creationId xmlns:a16="http://schemas.microsoft.com/office/drawing/2014/main" xmlns="" id="{B66AE536-27BF-43EF-84E2-A1EB9D13432D}"/>
              </a:ext>
            </a:extLst>
          </p:cNvPr>
          <p:cNvCxnSpPr>
            <a:cxnSpLocks/>
          </p:cNvCxnSpPr>
          <p:nvPr/>
        </p:nvCxnSpPr>
        <p:spPr>
          <a:xfrm>
            <a:off x="1870377" y="2884682"/>
            <a:ext cx="973431" cy="21825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5" name="Линия 2">
            <a:extLst>
              <a:ext uri="{FF2B5EF4-FFF2-40B4-BE49-F238E27FC236}">
                <a16:creationId xmlns:a16="http://schemas.microsoft.com/office/drawing/2014/main" xmlns="" id="{A00A5208-6ABF-4CA9-9131-62F5C23141E0}"/>
              </a:ext>
            </a:extLst>
          </p:cNvPr>
          <p:cNvCxnSpPr>
            <a:cxnSpLocks/>
          </p:cNvCxnSpPr>
          <p:nvPr/>
        </p:nvCxnSpPr>
        <p:spPr>
          <a:xfrm>
            <a:off x="3904888" y="2884682"/>
            <a:ext cx="955144" cy="8081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6" name="Линия 3">
            <a:extLst>
              <a:ext uri="{FF2B5EF4-FFF2-40B4-BE49-F238E27FC236}">
                <a16:creationId xmlns:a16="http://schemas.microsoft.com/office/drawing/2014/main" xmlns="" id="{798671C3-A0BD-43ED-A70D-BBB4D53F277E}"/>
              </a:ext>
            </a:extLst>
          </p:cNvPr>
          <p:cNvCxnSpPr>
            <a:cxnSpLocks/>
          </p:cNvCxnSpPr>
          <p:nvPr/>
        </p:nvCxnSpPr>
        <p:spPr>
          <a:xfrm flipV="1">
            <a:off x="5751375" y="2884682"/>
            <a:ext cx="1624925" cy="4864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pic>
        <p:nvPicPr>
          <p:cNvPr id="7" name="Картинка 2">
            <a:extLst>
              <a:ext uri="{FF2B5EF4-FFF2-40B4-BE49-F238E27FC236}">
                <a16:creationId xmlns:a16="http://schemas.microsoft.com/office/drawing/2014/main" xmlns="" id="{D262FC35-9504-4BDC-8EB9-B641ECE61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951" y="2490895"/>
            <a:ext cx="733628" cy="855900"/>
          </a:xfrm>
          <a:prstGeom prst="rect">
            <a:avLst/>
          </a:prstGeom>
        </p:spPr>
      </p:pic>
      <p:pic>
        <p:nvPicPr>
          <p:cNvPr id="8" name="Картинка 3">
            <a:extLst>
              <a:ext uri="{FF2B5EF4-FFF2-40B4-BE49-F238E27FC236}">
                <a16:creationId xmlns:a16="http://schemas.microsoft.com/office/drawing/2014/main" xmlns="" id="{938C93FF-A7EF-486C-A644-4FB0053859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982" y="2487603"/>
            <a:ext cx="733346" cy="855570"/>
          </a:xfrm>
          <a:prstGeom prst="rect">
            <a:avLst/>
          </a:prstGeom>
        </p:spPr>
      </p:pic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D39EF88E-9156-43DF-9F9B-2B09EEFDC7CE}"/>
              </a:ext>
            </a:extLst>
          </p:cNvPr>
          <p:cNvSpPr txBox="1">
            <a:spLocks/>
          </p:cNvSpPr>
          <p:nvPr/>
        </p:nvSpPr>
        <p:spPr>
          <a:xfrm>
            <a:off x="948446" y="3754882"/>
            <a:ext cx="1895362" cy="35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342A28"/>
                </a:solidFill>
                <a:latin typeface="+mn-lt"/>
              </a:rPr>
              <a:t>Конец марта 2020 г.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8399E416-B088-4406-9A15-CEE42A7D2A6C}"/>
              </a:ext>
            </a:extLst>
          </p:cNvPr>
          <p:cNvSpPr txBox="1">
            <a:spLocks/>
          </p:cNvSpPr>
          <p:nvPr/>
        </p:nvSpPr>
        <p:spPr>
          <a:xfrm>
            <a:off x="5839626" y="3664702"/>
            <a:ext cx="1724428" cy="35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Апрель 2020 г.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B4C89D2D-1613-4701-A2A8-76359A9468DC}"/>
              </a:ext>
            </a:extLst>
          </p:cNvPr>
          <p:cNvSpPr txBox="1">
            <a:spLocks/>
          </p:cNvSpPr>
          <p:nvPr/>
        </p:nvSpPr>
        <p:spPr>
          <a:xfrm>
            <a:off x="3042674" y="3740100"/>
            <a:ext cx="1724428" cy="35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Проблемы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CC73EA80-36F3-4469-9491-360D3F20D684}"/>
              </a:ext>
            </a:extLst>
          </p:cNvPr>
          <p:cNvSpPr txBox="1">
            <a:spLocks/>
          </p:cNvSpPr>
          <p:nvPr/>
        </p:nvSpPr>
        <p:spPr>
          <a:xfrm>
            <a:off x="1411645" y="4115009"/>
            <a:ext cx="1545561" cy="782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100% преподавателей и студентов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xmlns="" id="{9F67EC11-2A3E-429D-B1E3-09807890215C}"/>
              </a:ext>
            </a:extLst>
          </p:cNvPr>
          <p:cNvSpPr txBox="1">
            <a:spLocks/>
          </p:cNvSpPr>
          <p:nvPr/>
        </p:nvSpPr>
        <p:spPr>
          <a:xfrm>
            <a:off x="5354386" y="4115008"/>
            <a:ext cx="1724427" cy="852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80% преподавателей проводят вебинары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Текст 8">
            <a:extLst>
              <a:ext uri="{FF2B5EF4-FFF2-40B4-BE49-F238E27FC236}">
                <a16:creationId xmlns:a16="http://schemas.microsoft.com/office/drawing/2014/main" xmlns="" id="{74FCEF0E-9198-46F7-A251-8FD84005E72B}"/>
              </a:ext>
            </a:extLst>
          </p:cNvPr>
          <p:cNvSpPr txBox="1">
            <a:spLocks/>
          </p:cNvSpPr>
          <p:nvPr/>
        </p:nvSpPr>
        <p:spPr>
          <a:xfrm>
            <a:off x="3403655" y="4005225"/>
            <a:ext cx="1391378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Отсутствие</a:t>
            </a:r>
            <a:r>
              <a:rPr lang="ru-RU" sz="1400" dirty="0">
                <a:solidFill>
                  <a:srgbClr val="342A28"/>
                </a:solidFill>
              </a:rPr>
              <a:t> технических средств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Недовольство родителей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Низкая посещаемость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5" name="Картинка 4">
            <a:extLst>
              <a:ext uri="{FF2B5EF4-FFF2-40B4-BE49-F238E27FC236}">
                <a16:creationId xmlns:a16="http://schemas.microsoft.com/office/drawing/2014/main" xmlns="" id="{A053C3BC-9321-401F-B9AA-447358C25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3441" y="2732656"/>
            <a:ext cx="320214" cy="320214"/>
          </a:xfrm>
          <a:prstGeom prst="rect">
            <a:avLst/>
          </a:prstGeom>
        </p:spPr>
      </p:pic>
      <p:pic>
        <p:nvPicPr>
          <p:cNvPr id="22" name="Картинка 2">
            <a:extLst>
              <a:ext uri="{FF2B5EF4-FFF2-40B4-BE49-F238E27FC236}">
                <a16:creationId xmlns:a16="http://schemas.microsoft.com/office/drawing/2014/main" xmlns="" id="{ED7FCB55-85ED-436C-9C80-231C48B5AF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9887" y="2742882"/>
            <a:ext cx="308422" cy="2836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9D97A56B-B8E8-4ACC-BAF9-52510A78E9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519" y="4156932"/>
            <a:ext cx="475158" cy="350602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425B1CE3-24AF-4586-9713-542171A277F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42988" y="5058299"/>
            <a:ext cx="418689" cy="300434"/>
          </a:xfrm>
          <a:prstGeom prst="rect">
            <a:avLst/>
          </a:prstGeom>
        </p:spPr>
      </p:pic>
      <p:sp>
        <p:nvSpPr>
          <p:cNvPr id="21" name="Текст 6">
            <a:extLst>
              <a:ext uri="{FF2B5EF4-FFF2-40B4-BE49-F238E27FC236}">
                <a16:creationId xmlns:a16="http://schemas.microsoft.com/office/drawing/2014/main" xmlns="" id="{A1FB1B5A-53A8-42AE-A545-2BCF002DF4A7}"/>
              </a:ext>
            </a:extLst>
          </p:cNvPr>
          <p:cNvSpPr txBox="1">
            <a:spLocks/>
          </p:cNvSpPr>
          <p:nvPr/>
        </p:nvSpPr>
        <p:spPr>
          <a:xfrm>
            <a:off x="1436660" y="4967600"/>
            <a:ext cx="1646781" cy="909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10% преподавателей 25% студентов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4" name="Рисунок 23" descr="Ноутбук">
            <a:extLst>
              <a:ext uri="{FF2B5EF4-FFF2-40B4-BE49-F238E27FC236}">
                <a16:creationId xmlns:a16="http://schemas.microsoft.com/office/drawing/2014/main" xmlns="" id="{3D1C9768-228A-4318-B0EC-3240BBC76A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119321" y="4110211"/>
            <a:ext cx="268637" cy="268637"/>
          </a:xfrm>
          <a:prstGeom prst="rect">
            <a:avLst/>
          </a:prstGeom>
        </p:spPr>
      </p:pic>
      <p:pic>
        <p:nvPicPr>
          <p:cNvPr id="23" name="Рисунок 22" descr="Мозговой штурм группы">
            <a:extLst>
              <a:ext uri="{FF2B5EF4-FFF2-40B4-BE49-F238E27FC236}">
                <a16:creationId xmlns:a16="http://schemas.microsoft.com/office/drawing/2014/main" xmlns="" id="{3A8531DC-C905-4629-B55B-E8A5BC110F8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070617" y="5059911"/>
            <a:ext cx="313184" cy="313184"/>
          </a:xfrm>
          <a:prstGeom prst="rect">
            <a:avLst/>
          </a:prstGeom>
        </p:spPr>
      </p:pic>
      <p:pic>
        <p:nvPicPr>
          <p:cNvPr id="28" name="Рисунок 27" descr="Па">
            <a:extLst>
              <a:ext uri="{FF2B5EF4-FFF2-40B4-BE49-F238E27FC236}">
                <a16:creationId xmlns:a16="http://schemas.microsoft.com/office/drawing/2014/main" xmlns="" id="{59E47A71-25C0-414F-A782-433C4AB4735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3096652" y="5801133"/>
            <a:ext cx="253025" cy="253025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A4E982AF-BBEA-45C4-9621-FE1AB2A4C18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53208" y="2402682"/>
            <a:ext cx="1163156" cy="1163156"/>
          </a:xfrm>
          <a:prstGeom prst="rect">
            <a:avLst/>
          </a:prstGeom>
        </p:spPr>
      </p:pic>
      <p:sp>
        <p:nvSpPr>
          <p:cNvPr id="45" name="Текст 7">
            <a:extLst>
              <a:ext uri="{FF2B5EF4-FFF2-40B4-BE49-F238E27FC236}">
                <a16:creationId xmlns:a16="http://schemas.microsoft.com/office/drawing/2014/main" xmlns="" id="{1C232BC9-268D-4A60-A345-9725380D10FD}"/>
              </a:ext>
            </a:extLst>
          </p:cNvPr>
          <p:cNvSpPr txBox="1">
            <a:spLocks/>
          </p:cNvSpPr>
          <p:nvPr/>
        </p:nvSpPr>
        <p:spPr>
          <a:xfrm>
            <a:off x="7492235" y="4090287"/>
            <a:ext cx="1545232" cy="11572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SMART-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колледж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обучение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48 штатных преподавателей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8 совместителей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50" name="Рисунок 49" descr="Центр обработки вызовов">
            <a:extLst>
              <a:ext uri="{FF2B5EF4-FFF2-40B4-BE49-F238E27FC236}">
                <a16:creationId xmlns:a16="http://schemas.microsoft.com/office/drawing/2014/main" xmlns="" id="{AFED35FB-E676-445F-80B4-4EDE1993701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953379" y="4156932"/>
            <a:ext cx="350189" cy="350189"/>
          </a:xfrm>
          <a:prstGeom prst="rect">
            <a:avLst/>
          </a:prstGeom>
        </p:spPr>
      </p:pic>
      <p:pic>
        <p:nvPicPr>
          <p:cNvPr id="3" name="Картинка 2">
            <a:extLst>
              <a:ext uri="{FF2B5EF4-FFF2-40B4-BE49-F238E27FC236}">
                <a16:creationId xmlns:a16="http://schemas.microsoft.com/office/drawing/2014/main" xmlns="" id="{99729C5C-889A-4811-93D0-668B186B2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4054" y="2487603"/>
            <a:ext cx="733628" cy="855900"/>
          </a:xfrm>
          <a:prstGeom prst="rect">
            <a:avLst/>
          </a:prstGeom>
        </p:spPr>
      </p:pic>
      <p:pic>
        <p:nvPicPr>
          <p:cNvPr id="48" name="Рисунок 47" descr="Преподаватель">
            <a:extLst>
              <a:ext uri="{FF2B5EF4-FFF2-40B4-BE49-F238E27FC236}">
                <a16:creationId xmlns:a16="http://schemas.microsoft.com/office/drawing/2014/main" xmlns="" id="{81286CC7-189D-4887-AC82-A016E5937BB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7611495" y="2717668"/>
            <a:ext cx="350189" cy="35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286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5 этап.</a:t>
            </a:r>
            <a:br>
              <a:rPr lang="ru-RU" dirty="0"/>
            </a:br>
            <a:r>
              <a:rPr lang="en-US" dirty="0"/>
              <a:t>Total Digital Edu (</a:t>
            </a:r>
            <a:r>
              <a:rPr lang="ru-RU" dirty="0"/>
              <a:t>продолжение)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D39EF88E-9156-43DF-9F9B-2B09EEFDC7CE}"/>
              </a:ext>
            </a:extLst>
          </p:cNvPr>
          <p:cNvSpPr txBox="1">
            <a:spLocks/>
          </p:cNvSpPr>
          <p:nvPr/>
        </p:nvSpPr>
        <p:spPr>
          <a:xfrm>
            <a:off x="2984547" y="3707715"/>
            <a:ext cx="1148851" cy="35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342A28"/>
                </a:solidFill>
                <a:latin typeface="+mn-lt"/>
              </a:rPr>
              <a:t>Май 2020 г.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B4C89D2D-1613-4701-A2A8-76359A9468DC}"/>
              </a:ext>
            </a:extLst>
          </p:cNvPr>
          <p:cNvSpPr txBox="1">
            <a:spLocks/>
          </p:cNvSpPr>
          <p:nvPr/>
        </p:nvSpPr>
        <p:spPr>
          <a:xfrm>
            <a:off x="7572396" y="3643314"/>
            <a:ext cx="1724428" cy="35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Июнь 2020 г.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CC73EA80-36F3-4469-9491-360D3F20D684}"/>
              </a:ext>
            </a:extLst>
          </p:cNvPr>
          <p:cNvSpPr txBox="1">
            <a:spLocks/>
          </p:cNvSpPr>
          <p:nvPr/>
        </p:nvSpPr>
        <p:spPr>
          <a:xfrm>
            <a:off x="3011387" y="4084371"/>
            <a:ext cx="1743103" cy="782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solidFill>
                  <a:srgbClr val="342A28"/>
                </a:solidFill>
              </a:rPr>
              <a:t>Учебная и производственная практика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Текст 8">
            <a:extLst>
              <a:ext uri="{FF2B5EF4-FFF2-40B4-BE49-F238E27FC236}">
                <a16:creationId xmlns:a16="http://schemas.microsoft.com/office/drawing/2014/main" xmlns="" id="{74FCEF0E-9198-46F7-A251-8FD84005E72B}"/>
              </a:ext>
            </a:extLst>
          </p:cNvPr>
          <p:cNvSpPr txBox="1">
            <a:spLocks/>
          </p:cNvSpPr>
          <p:nvPr/>
        </p:nvSpPr>
        <p:spPr>
          <a:xfrm>
            <a:off x="5327188" y="3929439"/>
            <a:ext cx="1827334" cy="30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Демонстрационный экзамен</a:t>
            </a:r>
            <a:endParaRPr lang="ru-RU" sz="1400" b="1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b="1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8" name="Текст 9">
            <a:extLst>
              <a:ext uri="{FF2B5EF4-FFF2-40B4-BE49-F238E27FC236}">
                <a16:creationId xmlns:a16="http://schemas.microsoft.com/office/drawing/2014/main" xmlns="" id="{E08EB33F-F6E5-481D-BA20-3D4C760DD8B0}"/>
              </a:ext>
            </a:extLst>
          </p:cNvPr>
          <p:cNvSpPr txBox="1">
            <a:spLocks/>
          </p:cNvSpPr>
          <p:nvPr/>
        </p:nvSpPr>
        <p:spPr>
          <a:xfrm>
            <a:off x="5327188" y="4507937"/>
            <a:ext cx="1724427" cy="821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В рамках ПК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для лиц 50+ (компетенция Веб-дизайн)</a:t>
            </a:r>
          </a:p>
        </p:txBody>
      </p:sp>
      <p:pic>
        <p:nvPicPr>
          <p:cNvPr id="9" name="Рисунок 8" descr="Шеф-повар">
            <a:extLst>
              <a:ext uri="{FF2B5EF4-FFF2-40B4-BE49-F238E27FC236}">
                <a16:creationId xmlns:a16="http://schemas.microsoft.com/office/drawing/2014/main" xmlns="" id="{9B0CC868-1A23-44A4-A649-4A35E21C91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693909" y="5452846"/>
            <a:ext cx="345249" cy="345249"/>
          </a:xfrm>
          <a:prstGeom prst="rect">
            <a:avLst/>
          </a:prstGeom>
        </p:spPr>
      </p:pic>
      <p:pic>
        <p:nvPicPr>
          <p:cNvPr id="14" name="Рисунок 13" descr="Весы правосудия">
            <a:extLst>
              <a:ext uri="{FF2B5EF4-FFF2-40B4-BE49-F238E27FC236}">
                <a16:creationId xmlns:a16="http://schemas.microsoft.com/office/drawing/2014/main" xmlns="" id="{117047AF-8513-421B-B23B-0BCD407F66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129052" y="4968254"/>
            <a:ext cx="313184" cy="313184"/>
          </a:xfrm>
          <a:prstGeom prst="rect">
            <a:avLst/>
          </a:prstGeom>
        </p:spPr>
      </p:pic>
      <p:pic>
        <p:nvPicPr>
          <p:cNvPr id="33" name="Рисунок 32" descr="Женщина с ребенком">
            <a:extLst>
              <a:ext uri="{FF2B5EF4-FFF2-40B4-BE49-F238E27FC236}">
                <a16:creationId xmlns:a16="http://schemas.microsoft.com/office/drawing/2014/main" xmlns="" id="{9FC15A48-F6A9-4DEE-B6BC-DEBEA9FB3C9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659801" y="4930837"/>
            <a:ext cx="350601" cy="350601"/>
          </a:xfrm>
          <a:prstGeom prst="rect">
            <a:avLst/>
          </a:prstGeom>
        </p:spPr>
      </p:pic>
      <p:pic>
        <p:nvPicPr>
          <p:cNvPr id="35" name="Рисунок 34" descr="Ноутбук">
            <a:extLst>
              <a:ext uri="{FF2B5EF4-FFF2-40B4-BE49-F238E27FC236}">
                <a16:creationId xmlns:a16="http://schemas.microsoft.com/office/drawing/2014/main" xmlns="" id="{91C858E3-E985-4BF3-95CE-D86C9708917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130542" y="5459756"/>
            <a:ext cx="352159" cy="352159"/>
          </a:xfrm>
          <a:prstGeom prst="rect">
            <a:avLst/>
          </a:prstGeom>
        </p:spPr>
      </p:pic>
      <p:cxnSp>
        <p:nvCxnSpPr>
          <p:cNvPr id="21" name="Линия 1">
            <a:extLst>
              <a:ext uri="{FF2B5EF4-FFF2-40B4-BE49-F238E27FC236}">
                <a16:creationId xmlns:a16="http://schemas.microsoft.com/office/drawing/2014/main" xmlns="" id="{703FCF7C-869F-4A77-8623-58102B03376C}"/>
              </a:ext>
            </a:extLst>
          </p:cNvPr>
          <p:cNvCxnSpPr>
            <a:cxnSpLocks/>
          </p:cNvCxnSpPr>
          <p:nvPr/>
        </p:nvCxnSpPr>
        <p:spPr>
          <a:xfrm>
            <a:off x="2195736" y="2926080"/>
            <a:ext cx="730759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22" name="Линия 3">
            <a:extLst>
              <a:ext uri="{FF2B5EF4-FFF2-40B4-BE49-F238E27FC236}">
                <a16:creationId xmlns:a16="http://schemas.microsoft.com/office/drawing/2014/main" xmlns="" id="{48CF68DB-EBE1-45DB-A6E7-8E1618218A07}"/>
              </a:ext>
            </a:extLst>
          </p:cNvPr>
          <p:cNvCxnSpPr>
            <a:cxnSpLocks/>
          </p:cNvCxnSpPr>
          <p:nvPr/>
        </p:nvCxnSpPr>
        <p:spPr>
          <a:xfrm>
            <a:off x="4133398" y="2926080"/>
            <a:ext cx="1518722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cxnSp>
        <p:nvCxnSpPr>
          <p:cNvPr id="27" name="Линия 3">
            <a:extLst>
              <a:ext uri="{FF2B5EF4-FFF2-40B4-BE49-F238E27FC236}">
                <a16:creationId xmlns:a16="http://schemas.microsoft.com/office/drawing/2014/main" xmlns="" id="{C96DD28A-D115-49A4-8E78-6449B498ABAA}"/>
              </a:ext>
            </a:extLst>
          </p:cNvPr>
          <p:cNvCxnSpPr>
            <a:cxnSpLocks/>
          </p:cNvCxnSpPr>
          <p:nvPr/>
        </p:nvCxnSpPr>
        <p:spPr>
          <a:xfrm>
            <a:off x="6677308" y="2904075"/>
            <a:ext cx="991036" cy="0"/>
          </a:xfrm>
          <a:prstGeom prst="line">
            <a:avLst/>
          </a:prstGeom>
          <a:noFill/>
          <a:ln w="41275" cap="flat" cmpd="sng" algn="ctr">
            <a:solidFill>
              <a:srgbClr val="B7B5B5">
                <a:alpha val="70000"/>
              </a:srgbClr>
            </a:solidFill>
            <a:prstDash val="solid"/>
            <a:miter lim="800000"/>
          </a:ln>
          <a:effectLst/>
        </p:spPr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705B612-D38C-450D-BBD9-3384F4DBD58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0937" y="2346704"/>
            <a:ext cx="1092117" cy="1092117"/>
          </a:xfrm>
          <a:prstGeom prst="rect">
            <a:avLst/>
          </a:prstGeom>
        </p:spPr>
      </p:pic>
      <p:grpSp>
        <p:nvGrpSpPr>
          <p:cNvPr id="42" name="Группа 41">
            <a:extLst>
              <a:ext uri="{FF2B5EF4-FFF2-40B4-BE49-F238E27FC236}">
                <a16:creationId xmlns:a16="http://schemas.microsoft.com/office/drawing/2014/main" xmlns="" id="{AD5174D2-A79B-410B-93E9-8439AD95DF5D}"/>
              </a:ext>
            </a:extLst>
          </p:cNvPr>
          <p:cNvGrpSpPr/>
          <p:nvPr/>
        </p:nvGrpSpPr>
        <p:grpSpPr>
          <a:xfrm>
            <a:off x="3170733" y="2498130"/>
            <a:ext cx="733628" cy="855900"/>
            <a:chOff x="3124311" y="2464812"/>
            <a:chExt cx="733628" cy="855900"/>
          </a:xfrm>
        </p:grpSpPr>
        <p:pic>
          <p:nvPicPr>
            <p:cNvPr id="8" name="Картинка 4">
              <a:extLst>
                <a:ext uri="{FF2B5EF4-FFF2-40B4-BE49-F238E27FC236}">
                  <a16:creationId xmlns:a16="http://schemas.microsoft.com/office/drawing/2014/main" xmlns="" id="{83013AAF-F5D7-41EF-9218-70A41B1B7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24311" y="2464812"/>
              <a:ext cx="733628" cy="855900"/>
            </a:xfrm>
            <a:prstGeom prst="rect">
              <a:avLst/>
            </a:prstGeom>
          </p:spPr>
        </p:pic>
        <p:pic>
          <p:nvPicPr>
            <p:cNvPr id="37" name="Рисунок 36" descr="Шахтерские инструменты">
              <a:extLst>
                <a:ext uri="{FF2B5EF4-FFF2-40B4-BE49-F238E27FC236}">
                  <a16:creationId xmlns:a16="http://schemas.microsoft.com/office/drawing/2014/main" xmlns="" id="{9FD45FCD-6E2C-4129-8BE7-9FEF1D2DC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3221660" y="2708366"/>
              <a:ext cx="328421" cy="328421"/>
            </a:xfrm>
            <a:prstGeom prst="rect">
              <a:avLst/>
            </a:prstGeom>
          </p:spPr>
        </p:pic>
      </p:grpSp>
      <p:sp>
        <p:nvSpPr>
          <p:cNvPr id="19" name="Текст 9">
            <a:extLst>
              <a:ext uri="{FF2B5EF4-FFF2-40B4-BE49-F238E27FC236}">
                <a16:creationId xmlns:a16="http://schemas.microsoft.com/office/drawing/2014/main" xmlns="" id="{2CBD6E5D-6640-42B2-925B-E36C8781B5F9}"/>
              </a:ext>
            </a:extLst>
          </p:cNvPr>
          <p:cNvSpPr txBox="1">
            <a:spLocks/>
          </p:cNvSpPr>
          <p:nvPr/>
        </p:nvSpPr>
        <p:spPr>
          <a:xfrm>
            <a:off x="1028184" y="4102314"/>
            <a:ext cx="1669221" cy="1878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Реализация программ  повышения квалификации  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для лиц 50+ (компетенция 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Веб-дизайн)</a:t>
            </a:r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xmlns="" id="{C7483604-9726-4D91-B9CA-25E684177A69}"/>
              </a:ext>
            </a:extLst>
          </p:cNvPr>
          <p:cNvSpPr txBox="1">
            <a:spLocks/>
          </p:cNvSpPr>
          <p:nvPr/>
        </p:nvSpPr>
        <p:spPr>
          <a:xfrm>
            <a:off x="997150" y="3708128"/>
            <a:ext cx="1724428" cy="35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Апрель 2020 г.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xmlns="" id="{6860C725-3D34-42A3-9D00-CCFE5EF1AFC1}"/>
              </a:ext>
            </a:extLst>
          </p:cNvPr>
          <p:cNvGrpSpPr/>
          <p:nvPr/>
        </p:nvGrpSpPr>
        <p:grpSpPr>
          <a:xfrm>
            <a:off x="5847089" y="2536326"/>
            <a:ext cx="733628" cy="855900"/>
            <a:chOff x="5475218" y="2464812"/>
            <a:chExt cx="733628" cy="855900"/>
          </a:xfrm>
        </p:grpSpPr>
        <p:pic>
          <p:nvPicPr>
            <p:cNvPr id="41" name="Картинка 4">
              <a:extLst>
                <a:ext uri="{FF2B5EF4-FFF2-40B4-BE49-F238E27FC236}">
                  <a16:creationId xmlns:a16="http://schemas.microsoft.com/office/drawing/2014/main" xmlns="" id="{E30AD81C-A002-44D9-B60F-C91E02D0A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75218" y="2464812"/>
              <a:ext cx="733628" cy="85590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4" name="Рисунок 33" descr="Вопросы">
              <a:extLst>
                <a:ext uri="{FF2B5EF4-FFF2-40B4-BE49-F238E27FC236}">
                  <a16:creationId xmlns:a16="http://schemas.microsoft.com/office/drawing/2014/main" xmlns="" id="{06179AC7-10A1-40DB-8DFC-96531FFAD0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5498920" y="2605876"/>
              <a:ext cx="448632" cy="448632"/>
            </a:xfrm>
            <a:prstGeom prst="rect">
              <a:avLst/>
            </a:prstGeom>
          </p:spPr>
        </p:pic>
      </p:grpSp>
      <p:pic>
        <p:nvPicPr>
          <p:cNvPr id="48" name="Картинка 4">
            <a:extLst>
              <a:ext uri="{FF2B5EF4-FFF2-40B4-BE49-F238E27FC236}">
                <a16:creationId xmlns:a16="http://schemas.microsoft.com/office/drawing/2014/main" xmlns="" id="{00FD7F83-0D56-4A0D-9430-D53371D2AAB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91207" y="2476125"/>
            <a:ext cx="733628" cy="8559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7" name="Текст 8">
            <a:extLst>
              <a:ext uri="{FF2B5EF4-FFF2-40B4-BE49-F238E27FC236}">
                <a16:creationId xmlns:a16="http://schemas.microsoft.com/office/drawing/2014/main" xmlns="" id="{8C3882B3-82C8-4584-9EDF-4600EEB98513}"/>
              </a:ext>
            </a:extLst>
          </p:cNvPr>
          <p:cNvSpPr txBox="1">
            <a:spLocks/>
          </p:cNvSpPr>
          <p:nvPr/>
        </p:nvSpPr>
        <p:spPr>
          <a:xfrm>
            <a:off x="7824626" y="3929439"/>
            <a:ext cx="582380" cy="30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ГИА</a:t>
            </a:r>
            <a:endParaRPr lang="ru-RU" sz="1400" b="1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400" b="1" dirty="0">
              <a:solidFill>
                <a:srgbClr val="342A28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4" name="Рисунок 43" descr="Академическая шапочка">
            <a:extLst>
              <a:ext uri="{FF2B5EF4-FFF2-40B4-BE49-F238E27FC236}">
                <a16:creationId xmlns:a16="http://schemas.microsoft.com/office/drawing/2014/main" xmlns="" id="{9B35E179-F0B7-40D6-9670-5698B0AEBD1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7824626" y="2677390"/>
            <a:ext cx="400582" cy="400582"/>
          </a:xfrm>
          <a:prstGeom prst="rect">
            <a:avLst/>
          </a:prstGeom>
        </p:spPr>
      </p:pic>
      <p:sp>
        <p:nvSpPr>
          <p:cNvPr id="59" name="Текст 9">
            <a:extLst>
              <a:ext uri="{FF2B5EF4-FFF2-40B4-BE49-F238E27FC236}">
                <a16:creationId xmlns:a16="http://schemas.microsoft.com/office/drawing/2014/main" xmlns="" id="{4E10F2FB-83E4-4E6F-BC58-4DDE508300C2}"/>
              </a:ext>
            </a:extLst>
          </p:cNvPr>
          <p:cNvSpPr txBox="1">
            <a:spLocks/>
          </p:cNvSpPr>
          <p:nvPr/>
        </p:nvSpPr>
        <p:spPr>
          <a:xfrm>
            <a:off x="7384273" y="4465041"/>
            <a:ext cx="1724427" cy="821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ea typeface="+mn-ea"/>
                <a:cs typeface="+mn-cs"/>
              </a:rPr>
              <a:t>Проведение с соблюдением особых условий</a:t>
            </a:r>
          </a:p>
        </p:txBody>
      </p:sp>
      <p:sp>
        <p:nvSpPr>
          <p:cNvPr id="28" name="Текст 4">
            <a:extLst>
              <a:ext uri="{FF2B5EF4-FFF2-40B4-BE49-F238E27FC236}">
                <a16:creationId xmlns:a16="http://schemas.microsoft.com/office/drawing/2014/main" xmlns="" id="{B4C89D2D-1613-4701-A2A8-76359A9468DC}"/>
              </a:ext>
            </a:extLst>
          </p:cNvPr>
          <p:cNvSpPr txBox="1">
            <a:spLocks/>
          </p:cNvSpPr>
          <p:nvPr/>
        </p:nvSpPr>
        <p:spPr>
          <a:xfrm>
            <a:off x="5357818" y="3714752"/>
            <a:ext cx="1724428" cy="35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Май 2020 г.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342A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9546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507288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/>
              <a:t>6 этап.</a:t>
            </a:r>
            <a:br>
              <a:rPr lang="ru-RU" dirty="0"/>
            </a:br>
            <a:r>
              <a:rPr lang="en-US" dirty="0"/>
              <a:t>Total Digital Edu </a:t>
            </a:r>
            <a:r>
              <a:rPr lang="ru-RU" dirty="0"/>
              <a:t> </a:t>
            </a:r>
            <a:r>
              <a:rPr lang="en-US" sz="4000" dirty="0"/>
              <a:t>(</a:t>
            </a:r>
            <a:r>
              <a:rPr lang="ru-RU" sz="4000" dirty="0"/>
              <a:t>Электронный колледж)</a:t>
            </a:r>
          </a:p>
        </p:txBody>
      </p:sp>
      <p:pic>
        <p:nvPicPr>
          <p:cNvPr id="16" name="Рисунок 15" descr="Синхронизация облака">
            <a:extLst>
              <a:ext uri="{FF2B5EF4-FFF2-40B4-BE49-F238E27FC236}">
                <a16:creationId xmlns:a16="http://schemas.microsoft.com/office/drawing/2014/main" xmlns="" id="{BB04EF2A-98CC-4ACD-A49F-81BFA49837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223073" y="2700876"/>
            <a:ext cx="410036" cy="410036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769034" y="2455887"/>
            <a:ext cx="188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LMS</a:t>
            </a:r>
            <a:r>
              <a:rPr lang="ru-RU" dirty="0"/>
              <a:t> </a:t>
            </a:r>
            <a:r>
              <a:rPr lang="en-US" dirty="0"/>
              <a:t>Moodle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3744520" y="4027668"/>
            <a:ext cx="38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Собственное облачное хранилище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24948" y="3506409"/>
            <a:ext cx="415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42A28"/>
                </a:solidFill>
              </a:rPr>
              <a:t>Единая система аутентификации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3724948" y="5471751"/>
            <a:ext cx="371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42A28"/>
                </a:solidFill>
              </a:rPr>
              <a:t>Едина</a:t>
            </a:r>
            <a:r>
              <a:rPr lang="ru-RU" dirty="0" smtClean="0">
                <a:solidFill>
                  <a:srgbClr val="342A28"/>
                </a:solidFill>
              </a:rPr>
              <a:t>я</a:t>
            </a:r>
            <a:r>
              <a:rPr lang="ru-RU" dirty="0" smtClean="0">
                <a:solidFill>
                  <a:srgbClr val="342A28"/>
                </a:solidFill>
              </a:rPr>
              <a:t> </a:t>
            </a:r>
            <a:r>
              <a:rPr lang="ru-RU" dirty="0">
                <a:solidFill>
                  <a:srgbClr val="342A28"/>
                </a:solidFill>
              </a:rPr>
              <a:t>почтовая служба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744520" y="4489080"/>
            <a:ext cx="479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42A28"/>
                </a:solidFill>
              </a:rPr>
              <a:t>Собственный корпоративный мессенджер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24948" y="5010339"/>
            <a:ext cx="27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42A28"/>
                </a:solidFill>
              </a:rPr>
              <a:t>Удалённый помощник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12409E3-8276-4AAD-BF08-ED5CCEC4308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459" y="2959877"/>
            <a:ext cx="396871" cy="3989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E2BEBC-565E-403D-B150-A5D6183B27C2}"/>
              </a:ext>
            </a:extLst>
          </p:cNvPr>
          <p:cNvSpPr txBox="1"/>
          <p:nvPr/>
        </p:nvSpPr>
        <p:spPr>
          <a:xfrm>
            <a:off x="3734141" y="2982259"/>
            <a:ext cx="3160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Система Веб-конференции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315353A-2D57-48DE-BDCF-A3670AA2382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48467" y="3414107"/>
            <a:ext cx="1498403" cy="120161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5036DB0-BEB3-4108-A731-A1C1A5CB8E2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80865" y="2465613"/>
            <a:ext cx="481189" cy="355821"/>
          </a:xfrm>
          <a:prstGeom prst="rect">
            <a:avLst/>
          </a:prstGeom>
        </p:spPr>
      </p:pic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C71BD8AA-1382-4B0B-BC02-B0D296AD66A8}"/>
              </a:ext>
            </a:extLst>
          </p:cNvPr>
          <p:cNvSpPr txBox="1">
            <a:spLocks/>
          </p:cNvSpPr>
          <p:nvPr/>
        </p:nvSpPr>
        <p:spPr>
          <a:xfrm>
            <a:off x="683568" y="4760087"/>
            <a:ext cx="2365984" cy="35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rgbClr val="342A28"/>
                </a:solidFill>
                <a:latin typeface="+mn-lt"/>
              </a:rPr>
              <a:t>Электронный колледж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342A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 descr="Синхронизация облака">
            <a:extLst>
              <a:ext uri="{FF2B5EF4-FFF2-40B4-BE49-F238E27FC236}">
                <a16:creationId xmlns:a16="http://schemas.microsoft.com/office/drawing/2014/main" xmlns="" id="{0C630302-11F9-423B-8A25-130366BB34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68185" y="4061637"/>
            <a:ext cx="410036" cy="410036"/>
          </a:xfrm>
          <a:prstGeom prst="rect">
            <a:avLst/>
          </a:prstGeom>
        </p:spPr>
      </p:pic>
      <p:pic>
        <p:nvPicPr>
          <p:cNvPr id="10" name="Рисунок 9" descr="Всплывающее окно чата">
            <a:extLst>
              <a:ext uri="{FF2B5EF4-FFF2-40B4-BE49-F238E27FC236}">
                <a16:creationId xmlns:a16="http://schemas.microsoft.com/office/drawing/2014/main" xmlns="" id="{7B6D487C-EFC0-47A7-9A7F-B028B39BF66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131405" y="4525065"/>
            <a:ext cx="412629" cy="412629"/>
          </a:xfrm>
          <a:prstGeom prst="rect">
            <a:avLst/>
          </a:prstGeom>
        </p:spPr>
      </p:pic>
      <p:sp>
        <p:nvSpPr>
          <p:cNvPr id="11" name="Левая фигурная скобка 10">
            <a:extLst>
              <a:ext uri="{FF2B5EF4-FFF2-40B4-BE49-F238E27FC236}">
                <a16:creationId xmlns:a16="http://schemas.microsoft.com/office/drawing/2014/main" xmlns="" id="{B2333A0F-C1DB-41D7-B86D-4D03CBFC26BA}"/>
              </a:ext>
            </a:extLst>
          </p:cNvPr>
          <p:cNvSpPr/>
          <p:nvPr/>
        </p:nvSpPr>
        <p:spPr>
          <a:xfrm>
            <a:off x="2636925" y="2276872"/>
            <a:ext cx="494480" cy="3744415"/>
          </a:xfrm>
          <a:prstGeom prst="leftBrac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Глаз">
            <a:extLst>
              <a:ext uri="{FF2B5EF4-FFF2-40B4-BE49-F238E27FC236}">
                <a16:creationId xmlns:a16="http://schemas.microsoft.com/office/drawing/2014/main" xmlns="" id="{C1FFCEA4-259A-4D16-BCB3-8CF70C24039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125659" y="3544934"/>
            <a:ext cx="395781" cy="395781"/>
          </a:xfrm>
          <a:prstGeom prst="rect">
            <a:avLst/>
          </a:prstGeom>
        </p:spPr>
      </p:pic>
      <p:pic>
        <p:nvPicPr>
          <p:cNvPr id="18" name="Рисунок 17" descr="Поднятая рука">
            <a:extLst>
              <a:ext uri="{FF2B5EF4-FFF2-40B4-BE49-F238E27FC236}">
                <a16:creationId xmlns:a16="http://schemas.microsoft.com/office/drawing/2014/main" xmlns="" id="{258BDF98-66A1-4BA1-93B3-71DC6688C59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115701" y="4988690"/>
            <a:ext cx="412629" cy="412629"/>
          </a:xfrm>
          <a:prstGeom prst="rect">
            <a:avLst/>
          </a:prstGeom>
        </p:spPr>
      </p:pic>
      <p:pic>
        <p:nvPicPr>
          <p:cNvPr id="22" name="Рисунок 21" descr="Конверт">
            <a:extLst>
              <a:ext uri="{FF2B5EF4-FFF2-40B4-BE49-F238E27FC236}">
                <a16:creationId xmlns:a16="http://schemas.microsoft.com/office/drawing/2014/main" xmlns="" id="{1D12802E-D437-4DA8-9021-829DCEA12E5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3151149" y="5526041"/>
            <a:ext cx="353255" cy="353255"/>
          </a:xfrm>
          <a:prstGeom prst="rect">
            <a:avLst/>
          </a:prstGeom>
        </p:spPr>
      </p:pic>
      <p:sp>
        <p:nvSpPr>
          <p:cNvPr id="27" name="Правая фигурная скобка 26">
            <a:extLst>
              <a:ext uri="{FF2B5EF4-FFF2-40B4-BE49-F238E27FC236}">
                <a16:creationId xmlns:a16="http://schemas.microsoft.com/office/drawing/2014/main" xmlns="" id="{87E8E99D-E77A-484B-95C5-AEF608525746}"/>
              </a:ext>
            </a:extLst>
          </p:cNvPr>
          <p:cNvSpPr/>
          <p:nvPr/>
        </p:nvSpPr>
        <p:spPr>
          <a:xfrm>
            <a:off x="6705270" y="2323134"/>
            <a:ext cx="189736" cy="1137235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 descr="Круговая стрелка">
            <a:extLst>
              <a:ext uri="{FF2B5EF4-FFF2-40B4-BE49-F238E27FC236}">
                <a16:creationId xmlns:a16="http://schemas.microsoft.com/office/drawing/2014/main" xmlns="" id="{9A2F7369-D7AE-45D4-9AEA-F707B4CDD3D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6998158" y="2634000"/>
            <a:ext cx="518139" cy="5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1474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266</Words>
  <Application>Microsoft Office PowerPoint</Application>
  <PresentationFormat>Экран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Дистанционное образование  как импульс  цифрового развития колледжа</vt:lpstr>
      <vt:lpstr>1 этап. Формирование цифровой среды</vt:lpstr>
      <vt:lpstr>2 этап. Формирование ИТ инфраструктуры</vt:lpstr>
      <vt:lpstr>3 этап. Развитие среды LMS</vt:lpstr>
      <vt:lpstr>Анализ состояния. Total Digital Edu (на 25.03.2020 г.)</vt:lpstr>
      <vt:lpstr>4 этап. Total Digital Edu (начало)</vt:lpstr>
      <vt:lpstr>5 этап. Total Digital Edu (продолжение)</vt:lpstr>
      <vt:lpstr> 6 этап. Total Digital Edu  (Электронный колледж)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ЗАГОЛОВОК ЗАГОЛОВОК</dc:title>
  <dc:creator>User</dc:creator>
  <cp:lastModifiedBy>iats</cp:lastModifiedBy>
  <cp:revision>79</cp:revision>
  <dcterms:created xsi:type="dcterms:W3CDTF">2020-08-05T06:28:16Z</dcterms:created>
  <dcterms:modified xsi:type="dcterms:W3CDTF">2020-08-14T03:16:56Z</dcterms:modified>
</cp:coreProperties>
</file>