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5" r:id="rId6"/>
    <p:sldId id="269" r:id="rId7"/>
    <p:sldId id="264" r:id="rId8"/>
    <p:sldId id="271" r:id="rId9"/>
    <p:sldId id="258" r:id="rId10"/>
    <p:sldId id="266" r:id="rId11"/>
    <p:sldId id="27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0060"/>
    <a:srgbClr val="050042"/>
    <a:srgbClr val="8AAD29"/>
    <a:srgbClr val="F9F9F9"/>
    <a:srgbClr val="32B5D3"/>
    <a:srgbClr val="A0C82F"/>
    <a:srgbClr val="ED7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32FF8-D0E4-4772-A26C-CC0F6406C9C7}" type="datetimeFigureOut">
              <a:rPr lang="ru-RU" smtClean="0"/>
              <a:pPr/>
              <a:t>21.08.2020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61EAB-7C07-4281-AEE8-30B9734690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#/document/99/56390625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p.1obraz.ru/#/document/99/563906252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504" y="1268760"/>
            <a:ext cx="6778624" cy="3024336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Обновление содержания общего образования в </a:t>
            </a:r>
            <a:r>
              <a:rPr lang="ru-RU" sz="4800" b="1" dirty="0" smtClean="0"/>
              <a:t>2020-2021 </a:t>
            </a:r>
            <a:r>
              <a:rPr lang="ru-RU" sz="4800" b="1" dirty="0"/>
              <a:t>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767" y="4653136"/>
            <a:ext cx="76328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 smtClean="0"/>
          </a:p>
          <a:p>
            <a:r>
              <a:rPr lang="ru-RU" b="1" dirty="0" smtClean="0"/>
              <a:t>ПАНОВА </a:t>
            </a:r>
            <a:r>
              <a:rPr lang="ru-RU" b="1" dirty="0"/>
              <a:t>ЕЛЕНА </a:t>
            </a:r>
            <a:r>
              <a:rPr lang="ru-RU" b="1" dirty="0" smtClean="0"/>
              <a:t>ВЛАДИМИРОВНА</a:t>
            </a:r>
            <a:endParaRPr lang="ru-RU" b="1" dirty="0"/>
          </a:p>
          <a:p>
            <a:r>
              <a:rPr lang="ru-RU" dirty="0"/>
              <a:t>к.п.н., </a:t>
            </a:r>
            <a:r>
              <a:rPr lang="ru-RU" dirty="0" smtClean="0"/>
              <a:t>проректор </a:t>
            </a:r>
            <a:r>
              <a:rPr lang="ru-RU" dirty="0"/>
              <a:t>по учебно-методической и организационной </a:t>
            </a:r>
            <a:r>
              <a:rPr lang="ru-RU" dirty="0" smtClean="0"/>
              <a:t>работе ТОИПКРО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07368" y="2000701"/>
            <a:ext cx="2310405" cy="3189849"/>
            <a:chOff x="-3831" y="-2129707"/>
            <a:chExt cx="3077636" cy="500216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0" y="-2129707"/>
              <a:ext cx="3073805" cy="500216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4" name="TextBox 3"/>
            <p:cNvSpPr txBox="1"/>
            <p:nvPr/>
          </p:nvSpPr>
          <p:spPr>
            <a:xfrm>
              <a:off x="-3831" y="-1639172"/>
              <a:ext cx="3073805" cy="4263218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algn="ctr"/>
              <a:r>
                <a:rPr lang="ru-RU" sz="2400" b="1" dirty="0"/>
                <a:t>Реализация курсов внеурочной деятельности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936790" y="2000702"/>
            <a:ext cx="293171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РЕАЛИЗАЦИЯ КУРСОВ ВНЕУРОЧНОЙ деятельности относится</a:t>
            </a:r>
          </a:p>
          <a:p>
            <a:pPr algn="just"/>
            <a:r>
              <a:rPr lang="ru-RU" sz="1600" dirty="0" smtClean="0"/>
              <a:t> к ЧАСТИ, ФОРМИРУЕМОЙ УЧАСТНИКАМИ ОБРАЗОВАТЕЛЬНЫХ ОТНОШЕНИЙ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9976" y="1772816"/>
            <a:ext cx="619268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/>
              <a:t>Федеральным законом от 29 декабря 2012 г. N 273-ФЗ "Об образовании в Российской Федерации" (Собрание законодательства Российской Федерации, 2012, N 53, ст. 7598; 2020, N 9, ст. 1137</a:t>
            </a:r>
            <a:r>
              <a:rPr lang="ru-RU" sz="1400" dirty="0" smtClean="0"/>
              <a:t>);</a:t>
            </a:r>
          </a:p>
          <a:p>
            <a:pPr marL="28575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/>
              <a:t>П</a:t>
            </a:r>
            <a:r>
              <a:rPr lang="ru-RU" sz="1400" dirty="0" smtClean="0"/>
              <a:t>орядком </a:t>
            </a:r>
            <a:r>
              <a:rPr lang="ru-RU" sz="1400" dirty="0"/>
              <a:t>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программ, утвержденным приказом Министерства образования и науки Российской Федерации от 23 августа 2017 г. N 816 (зарегистрирован Министерством юстиции Российской Федерации 18 сентября 2017 г., регистрационный N 48226</a:t>
            </a:r>
            <a:r>
              <a:rPr lang="ru-RU" sz="1400" dirty="0" smtClean="0"/>
              <a:t>);</a:t>
            </a:r>
          </a:p>
          <a:p>
            <a:pPr marL="28575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 smtClean="0"/>
              <a:t>Приказом </a:t>
            </a:r>
            <a:r>
              <a:rPr lang="ru-RU" sz="1400" dirty="0"/>
              <a:t>Министерства просвещения Российской Федерации от 9 ноября 2018 г. N 196 "Об 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sz="1400" dirty="0" smtClean="0"/>
              <a:t>программам«;</a:t>
            </a:r>
          </a:p>
          <a:p>
            <a:pPr marL="285750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ü"/>
            </a:pPr>
            <a:r>
              <a:rPr lang="ru-RU" sz="1400" dirty="0" smtClean="0"/>
              <a:t>Письмом </a:t>
            </a:r>
            <a:r>
              <a:rPr lang="ru-RU" sz="1400" dirty="0"/>
              <a:t>Министерства образования и науки Российской Федерации от 18 августа 2017 г. N 09-1672 "О направлении методических рекомендаций по уточнению понятия и содержания внеурочной деятельности в рамках реализации основных общеобразовательных программ, в том числе в части проектной деятельности".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4910" y="5274952"/>
            <a:ext cx="810838" cy="877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68008" y="1403484"/>
            <a:ext cx="156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Регулируется: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6790" y="4005064"/>
            <a:ext cx="294318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Возможен зачет результата других образовательных результатов, его форма разрабатывается на федеральном уровне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7348" y="803280"/>
            <a:ext cx="11305256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dirty="0"/>
              <a:t>Разъяснения по Методическим рекомендациям формирования учебных планов на 2020-2021 </a:t>
            </a:r>
            <a:r>
              <a:rPr lang="ru-RU" sz="2400" b="1" dirty="0" err="1"/>
              <a:t>уч.год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196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504" y="1268760"/>
            <a:ext cx="6778624" cy="3024336"/>
          </a:xfrm>
        </p:spPr>
        <p:txBody>
          <a:bodyPr>
            <a:noAutofit/>
          </a:bodyPr>
          <a:lstStyle/>
          <a:p>
            <a:pPr algn="l"/>
            <a:r>
              <a:rPr lang="ru-RU" sz="4800" b="1" dirty="0"/>
              <a:t>Обновление содержания общего образования в </a:t>
            </a:r>
            <a:r>
              <a:rPr lang="ru-RU" sz="4800" b="1" dirty="0" smtClean="0"/>
              <a:t>2020-2021 </a:t>
            </a:r>
            <a:r>
              <a:rPr lang="ru-RU" sz="4800" b="1" dirty="0"/>
              <a:t>учебном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8767" y="4653136"/>
            <a:ext cx="76328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b="1" dirty="0" smtClean="0"/>
          </a:p>
          <a:p>
            <a:r>
              <a:rPr lang="ru-RU" b="1" dirty="0" smtClean="0"/>
              <a:t>ПАНОВА </a:t>
            </a:r>
            <a:r>
              <a:rPr lang="ru-RU" b="1" dirty="0"/>
              <a:t>ЕЛЕНА </a:t>
            </a:r>
            <a:r>
              <a:rPr lang="ru-RU" b="1" dirty="0" smtClean="0"/>
              <a:t>ВЛАДИМИРОВНА</a:t>
            </a:r>
            <a:endParaRPr lang="ru-RU" b="1" dirty="0"/>
          </a:p>
          <a:p>
            <a:r>
              <a:rPr lang="ru-RU" dirty="0"/>
              <a:t>к.п.н., </a:t>
            </a:r>
            <a:r>
              <a:rPr lang="ru-RU" dirty="0" smtClean="0"/>
              <a:t>проректор </a:t>
            </a:r>
            <a:r>
              <a:rPr lang="ru-RU" dirty="0"/>
              <a:t>по учебно-методической и организационной </a:t>
            </a:r>
            <a:r>
              <a:rPr lang="ru-RU" dirty="0" smtClean="0"/>
              <a:t>работе ТОИПКРО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2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32904" y="150862"/>
            <a:ext cx="8489340" cy="534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Образовательная деятельность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634479" y="3294112"/>
            <a:ext cx="112941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Практика и практическая подготовка: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в любых образовательных </a:t>
            </a:r>
          </a:p>
          <a:p>
            <a:pPr algn="just"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организациях и с любого возраста при соблюдении условий</a:t>
            </a:r>
          </a:p>
          <a:p>
            <a:pPr algn="just"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организации и безопасности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604046" y="4540994"/>
            <a:ext cx="11294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Требование к сайту ОО: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должен быть дополнен полным названием структурных подразделений и филиалов 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904" y="966161"/>
            <a:ext cx="1115767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800" dirty="0" smtClean="0">
                <a:solidFill>
                  <a:srgbClr val="385723"/>
                </a:solidFill>
                <a:latin typeface="Helvetica" panose="020B0604020202020204" pitchFamily="34" charset="0"/>
                <a:cs typeface="Times New Roman" panose="02020603050405020304" pitchFamily="18" charset="0"/>
                <a:hlinkClick r:id="rId3"/>
              </a:rPr>
              <a:t>Федеральный закон от 02.12.2019 № 403-ФЗ</a:t>
            </a:r>
            <a:r>
              <a:rPr lang="ru-RU" altLang="ru-RU" sz="2800" dirty="0" smtClean="0">
                <a:solidFill>
                  <a:srgbClr val="38572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вступает в силу с 1 июля 2020 г. «О внесении изменений в Федеральный закон «Об образовании в Российской Федерации»: вводится понятие практической подготовки обучающихся и закрепляются нормы ее организации</a:t>
            </a:r>
            <a:endParaRPr lang="ru-RU" altLang="ru-RU" sz="2800" dirty="0" smtClean="0">
              <a:solidFill>
                <a:srgbClr val="385723"/>
              </a:solidFill>
            </a:endParaRPr>
          </a:p>
        </p:txBody>
      </p:sp>
      <p:pic>
        <p:nvPicPr>
          <p:cNvPr id="10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3710"/>
            <a:ext cx="928338" cy="72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34479" y="5480099"/>
            <a:ext cx="112941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Федеральный перечень учебников: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применяются учебники из ФПУ, пока Министерство Просвещения не утвердит новый ФПУ 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0" y="7937"/>
            <a:ext cx="8403435" cy="5349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Образовательная деятельность</a:t>
            </a:r>
            <a:endParaRPr lang="ru-RU" sz="3600" b="1" dirty="0">
              <a:solidFill>
                <a:schemeClr val="tx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AutoShape 5" descr="save image"/>
          <p:cNvSpPr>
            <a:spLocks noChangeAspect="1" noChangeArrowheads="1"/>
          </p:cNvSpPr>
          <p:nvPr/>
        </p:nvSpPr>
        <p:spPr bwMode="auto">
          <a:xfrm>
            <a:off x="144462" y="-144463"/>
            <a:ext cx="413284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ru-RU" altLang="ru-RU" sz="2000"/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493228" y="797243"/>
            <a:ext cx="11479385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Сетевая форма: </a:t>
            </a:r>
          </a:p>
          <a:p>
            <a:pPr>
              <a:defRPr/>
            </a:pPr>
            <a:endParaRPr lang="ru-RU" altLang="ru-RU" sz="1100" b="1" dirty="0" smtClean="0">
              <a:solidFill>
                <a:srgbClr val="0000FF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положение и сетевая форма договора утверждается Федеральным органом исполнительной власти; </a:t>
            </a:r>
          </a:p>
          <a:p>
            <a:pPr>
              <a:defRPr/>
            </a:pPr>
            <a:endParaRPr lang="ru-RU" alt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сетевая форма реализации ООП может быть, в том числе, и на отдельный модуль рабочей программы;</a:t>
            </a:r>
          </a:p>
          <a:p>
            <a:pPr>
              <a:defRPr/>
            </a:pP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адреса проведения практики не вносятся в лицензию ОО;</a:t>
            </a:r>
          </a:p>
          <a:p>
            <a:pPr>
              <a:defRPr/>
            </a:pP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реализация образовательных программ в сетевой форме осуществляется безвозмездно (если иное не установлено) и без торгов, </a:t>
            </a:r>
          </a:p>
          <a:p>
            <a:pPr>
              <a:defRPr/>
            </a:pP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ответственность за безопасность реализации образовательных программ в сетевой форме несет руководитель ОО, в которую обучающиеся зачислены. </a:t>
            </a:r>
          </a:p>
        </p:txBody>
      </p:sp>
      <p:sp>
        <p:nvSpPr>
          <p:cNvPr id="5" name="Прямоугольник 9"/>
          <p:cNvSpPr>
            <a:spLocks noChangeArrowheads="1"/>
          </p:cNvSpPr>
          <p:nvPr/>
        </p:nvSpPr>
        <p:spPr bwMode="auto">
          <a:xfrm>
            <a:off x="585785" y="5483544"/>
            <a:ext cx="112942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Зачет результатов практики: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будет разработан федеральный порядок и формы документов 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-96688" y="0"/>
            <a:ext cx="8606261" cy="534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Образовательная деятельность</a:t>
            </a:r>
            <a:endParaRPr lang="ru-RU" sz="4000" b="1" dirty="0">
              <a:solidFill>
                <a:schemeClr val="tx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558786" y="2852936"/>
            <a:ext cx="1146647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В 2019-2020 учебном году в штатном режиме все ОО на уровне среднего общего образования переходят на ФГОС</a:t>
            </a:r>
          </a:p>
          <a:p>
            <a:pPr algn="just">
              <a:defRPr/>
            </a:pPr>
            <a:endParaRPr lang="ru-RU" altLang="ru-RU" sz="2400" b="1" dirty="0" smtClean="0">
              <a:solidFill>
                <a:srgbClr val="0000FF"/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Таким образом в штатном режиме у ОО должно быть разработано 2 ООП:</a:t>
            </a:r>
          </a:p>
          <a:p>
            <a:pPr algn="just">
              <a:defRPr/>
            </a:pPr>
            <a:endParaRPr lang="ru-RU" alt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ООП на основе ФГОС (1-10 классы)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ru-RU" alt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alt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ООП на основе БУП (11 классы, кроме пилотного режима)</a:t>
            </a:r>
            <a:r>
              <a:rPr lang="ru-RU" alt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424" y="956933"/>
            <a:ext cx="11076411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ru-RU" sz="32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Распоряжение </a:t>
            </a:r>
            <a:r>
              <a:rPr lang="ru-RU" altLang="ru-RU" sz="3200" dirty="0">
                <a:solidFill>
                  <a:srgbClr val="10253F"/>
                </a:solidFill>
                <a:cs typeface="Times New Roman" panose="02020603050405020304" pitchFamily="18" charset="0"/>
              </a:rPr>
              <a:t>Правительства РФ от 07.09.10 №1507-р «О плане действий по модернизации общего </a:t>
            </a:r>
            <a:r>
              <a:rPr lang="ru-RU" altLang="ru-RU" sz="32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образования</a:t>
            </a:r>
            <a:r>
              <a:rPr lang="en-US" altLang="ru-RU" sz="32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sz="32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на </a:t>
            </a:r>
            <a:r>
              <a:rPr lang="ru-RU" altLang="ru-RU" sz="3200" dirty="0">
                <a:solidFill>
                  <a:srgbClr val="10253F"/>
                </a:solidFill>
                <a:cs typeface="Times New Roman" panose="02020603050405020304" pitchFamily="18" charset="0"/>
              </a:rPr>
              <a:t>2011/15 </a:t>
            </a:r>
            <a:r>
              <a:rPr lang="ru-RU" altLang="ru-RU" sz="32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годы»</a:t>
            </a:r>
            <a:endParaRPr lang="ru-RU" altLang="ru-RU" sz="3200" dirty="0" smtClean="0">
              <a:solidFill>
                <a:srgbClr val="385723"/>
              </a:solidFill>
            </a:endParaRPr>
          </a:p>
        </p:txBody>
      </p:sp>
      <p:pic>
        <p:nvPicPr>
          <p:cNvPr id="5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2" y="1923338"/>
            <a:ext cx="1054089" cy="81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9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>
            <a:spLocks noGrp="1"/>
          </p:cNvSpPr>
          <p:nvPr>
            <p:ph type="title"/>
          </p:nvPr>
        </p:nvSpPr>
        <p:spPr>
          <a:xfrm>
            <a:off x="11221" y="11374"/>
            <a:ext cx="8509891" cy="5349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charset="0"/>
              </a:rPr>
              <a:t>Образовательная деятельность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  <a:cs typeface="Arial" charset="0"/>
            </a:endParaRPr>
          </a:p>
        </p:txBody>
      </p:sp>
      <p:sp>
        <p:nvSpPr>
          <p:cNvPr id="3" name="Прямоугольник 5"/>
          <p:cNvSpPr>
            <a:spLocks noChangeArrowheads="1"/>
          </p:cNvSpPr>
          <p:nvPr/>
        </p:nvSpPr>
        <p:spPr bwMode="auto">
          <a:xfrm>
            <a:off x="1125530" y="2829854"/>
            <a:ext cx="1100560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000" b="1" dirty="0" smtClean="0">
                <a:solidFill>
                  <a:srgbClr val="0000FF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Мониторинг системы образования  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представляет собой систематическое стандартизированное наблюдение за состоянием образования и динамикой изменений его результатов, в </a:t>
            </a:r>
            <a:r>
              <a:rPr lang="ru-RU" altLang="ru-RU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тч</a:t>
            </a:r>
            <a:r>
              <a:rPr lang="ru-RU" alt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в рамках оценки качества образования (статья 97)</a:t>
            </a:r>
            <a:endParaRPr lang="ru-RU" altLang="ru-RU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343" y="954728"/>
            <a:ext cx="10949455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ru-RU" altLang="ru-RU" sz="2400" dirty="0" smtClean="0">
                <a:solidFill>
                  <a:srgbClr val="385723"/>
                </a:solidFill>
                <a:latin typeface="Helvetica" panose="020B0604020202020204" pitchFamily="34" charset="0"/>
                <a:cs typeface="Times New Roman" panose="02020603050405020304" pitchFamily="18" charset="0"/>
                <a:hlinkClick r:id="rId3"/>
              </a:rPr>
              <a:t>Федеральный закон от 02.12.2019 № 403-ФЗ</a:t>
            </a:r>
            <a:r>
              <a:rPr lang="ru-RU" altLang="ru-RU" sz="2400" dirty="0" smtClean="0">
                <a:solidFill>
                  <a:srgbClr val="385723"/>
                </a:solidFill>
                <a:latin typeface="Helvetica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вступает в силу с 1 июля 2020 г. «О внесении изменений в Федеральный закон «Об образовании в Российской Федерации»: вводится понятие практической подготовки обучающихся и закрепляются нормы ее организации</a:t>
            </a:r>
            <a:endParaRPr lang="ru-RU" altLang="ru-RU" sz="2400" dirty="0" smtClean="0">
              <a:solidFill>
                <a:srgbClr val="385723"/>
              </a:solidFill>
            </a:endParaRPr>
          </a:p>
        </p:txBody>
      </p:sp>
      <p:pic>
        <p:nvPicPr>
          <p:cNvPr id="5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112553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33343" y="4133259"/>
            <a:ext cx="10949455" cy="1673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defRPr/>
            </a:pPr>
            <a:r>
              <a:rPr lang="ru-RU" altLang="ru-RU" sz="24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Приказ </a:t>
            </a:r>
            <a:r>
              <a:rPr lang="ru-RU" altLang="ru-RU" sz="2400" dirty="0" err="1">
                <a:solidFill>
                  <a:srgbClr val="10253F"/>
                </a:solidFill>
                <a:cs typeface="Times New Roman" panose="02020603050405020304" pitchFamily="18" charset="0"/>
              </a:rPr>
              <a:t>Рособрнадзора</a:t>
            </a:r>
            <a:r>
              <a:rPr lang="ru-RU" altLang="ru-RU" sz="2400" dirty="0">
                <a:solidFill>
                  <a:srgbClr val="10253F"/>
                </a:solidFill>
                <a:cs typeface="Times New Roman" panose="02020603050405020304" pitchFamily="18" charset="0"/>
              </a:rPr>
              <a:t> № </a:t>
            </a:r>
            <a:r>
              <a:rPr lang="ru-RU" altLang="ru-RU" sz="24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590 , </a:t>
            </a:r>
            <a:r>
              <a:rPr lang="ru-RU" altLang="ru-RU" sz="2400" dirty="0" err="1">
                <a:solidFill>
                  <a:srgbClr val="10253F"/>
                </a:solidFill>
                <a:cs typeface="Times New Roman" panose="02020603050405020304" pitchFamily="18" charset="0"/>
              </a:rPr>
              <a:t>Минпросвещения</a:t>
            </a:r>
            <a:r>
              <a:rPr lang="ru-RU" altLang="ru-RU" sz="2400" dirty="0">
                <a:solidFill>
                  <a:srgbClr val="10253F"/>
                </a:solidFill>
                <a:cs typeface="Times New Roman" panose="02020603050405020304" pitchFamily="18" charset="0"/>
              </a:rPr>
              <a:t> России № 219  от </a:t>
            </a:r>
            <a:r>
              <a:rPr lang="ru-RU" altLang="ru-RU" sz="2400" dirty="0" smtClean="0">
                <a:solidFill>
                  <a:srgbClr val="10253F"/>
                </a:solidFill>
                <a:cs typeface="Times New Roman" panose="02020603050405020304" pitchFamily="18" charset="0"/>
              </a:rPr>
              <a:t>06.05.2019 </a:t>
            </a:r>
            <a:r>
              <a:rPr lang="ru-RU" altLang="ru-RU" sz="2400" dirty="0">
                <a:solidFill>
                  <a:srgbClr val="10253F"/>
                </a:solidFill>
                <a:cs typeface="Times New Roman" panose="02020603050405020304" pitchFamily="18" charset="0"/>
              </a:rPr>
              <a:t>Методология и критерии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</a:t>
            </a:r>
          </a:p>
        </p:txBody>
      </p:sp>
      <p:pic>
        <p:nvPicPr>
          <p:cNvPr id="7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47"/>
            <a:ext cx="112553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4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18620"/>
            <a:ext cx="10548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Разъяснения по вопросам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изучения второго </a:t>
            </a: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иностранного языка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39416" y="1196752"/>
            <a:ext cx="10864316" cy="459291"/>
          </a:xfrm>
          <a:prstGeom prst="rect">
            <a:avLst/>
          </a:prstGeom>
          <a:solidFill>
            <a:srgbClr val="E5F5F7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>
                <a:cs typeface="Times New Roman" panose="02020603050405020304" pitchFamily="18" charset="0"/>
              </a:rPr>
              <a:t>Письмо Министерство просвещения России от 23 сентября 2019 г. № ТС-2291/04 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034" y="1859374"/>
            <a:ext cx="111136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r>
              <a:rPr lang="ru-RU" sz="1600" dirty="0">
                <a:cs typeface="Times New Roman" panose="02020603050405020304" pitchFamily="18" charset="0"/>
              </a:rPr>
              <a:t>«В соответствии с ФГОС ООО формирование учебного плана образовательной программы основного общего образования осуществляется с учетом обязательных для изучения учебных предметов «Иностранный язык» и «Второй иностранный язык» предметной области «Иностранные языки». При этом необходимо иметь в виду, что образовательная организация, обладая </a:t>
            </a:r>
            <a:r>
              <a:rPr lang="ru-RU" sz="1600" b="1" dirty="0">
                <a:cs typeface="Times New Roman" panose="02020603050405020304" pitchFamily="18" charset="0"/>
              </a:rPr>
              <a:t>на основании статьи 28 Федерального </a:t>
            </a:r>
            <a:r>
              <a:rPr lang="ru-RU" sz="1600" b="1" dirty="0" smtClean="0">
                <a:cs typeface="Times New Roman" panose="02020603050405020304" pitchFamily="18" charset="0"/>
              </a:rPr>
              <a:t>закона №273 «Об образовании в РФ» </a:t>
            </a:r>
            <a:r>
              <a:rPr lang="ru-RU" sz="1600" dirty="0">
                <a:cs typeface="Times New Roman" panose="02020603050405020304" pitchFamily="18" charset="0"/>
              </a:rPr>
              <a:t>автономией в осуществлении образовательной деятельности, </a:t>
            </a:r>
            <a:r>
              <a:rPr lang="ru-RU" sz="1600" b="1" dirty="0">
                <a:cs typeface="Times New Roman" panose="02020603050405020304" pitchFamily="18" charset="0"/>
              </a:rPr>
              <a:t>самостоятельно определяет объем часов на изучение учебного предмета «Иностранный язык» и «Второй иностранный язык», </a:t>
            </a:r>
            <a:r>
              <a:rPr lang="ru-RU" sz="1600" dirty="0">
                <a:cs typeface="Times New Roman" panose="02020603050405020304" pitchFamily="18" charset="0"/>
              </a:rPr>
              <a:t>а также их распределение по годам обучения в пределах указанного уровня образования, а также иностранные языки, которые будут изучаться в рамках образовательной программы основного общего образования, исходя из специфики образовательной организации, ее материально-технических, кадровых и иных </a:t>
            </a:r>
            <a:r>
              <a:rPr lang="ru-RU" sz="1600" dirty="0" smtClean="0">
                <a:cs typeface="Times New Roman" panose="02020603050405020304" pitchFamily="18" charset="0"/>
              </a:rPr>
              <a:t>возможностей»</a:t>
            </a:r>
          </a:p>
          <a:p>
            <a:pPr marL="171450" indent="-1714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endParaRPr lang="ru-RU" sz="700" dirty="0" smtClean="0"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endParaRPr lang="ru-RU" sz="500" dirty="0" smtClean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С </a:t>
            </a:r>
            <a:r>
              <a:rPr lang="ru-RU" sz="1600" dirty="0">
                <a:cs typeface="Times New Roman" panose="02020603050405020304" pitchFamily="18" charset="0"/>
              </a:rPr>
              <a:t>учетом примерной основной общеобразовательной программы </a:t>
            </a:r>
            <a:r>
              <a:rPr lang="ru-RU" sz="1600" dirty="0" smtClean="0"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cs typeface="Times New Roman" panose="02020603050405020304" pitchFamily="18" charset="0"/>
              </a:rPr>
              <a:t>выделить 2 часа в неделю на второй иностранный язык в 5–9-х классах. Обязательный минимум на 20</a:t>
            </a:r>
            <a:r>
              <a:rPr lang="en-US" sz="1600" dirty="0">
                <a:cs typeface="Times New Roman" panose="02020603050405020304" pitchFamily="18" charset="0"/>
              </a:rPr>
              <a:t>20</a:t>
            </a:r>
            <a:r>
              <a:rPr lang="ru-RU" sz="1600" dirty="0">
                <a:cs typeface="Times New Roman" panose="02020603050405020304" pitchFamily="18" charset="0"/>
              </a:rPr>
              <a:t>–202</a:t>
            </a:r>
            <a:r>
              <a:rPr lang="en-US" sz="1600" dirty="0">
                <a:cs typeface="Times New Roman" panose="02020603050405020304" pitchFamily="18" charset="0"/>
              </a:rPr>
              <a:t>1</a:t>
            </a:r>
            <a:r>
              <a:rPr lang="ru-RU" sz="1600" dirty="0">
                <a:cs typeface="Times New Roman" panose="02020603050405020304" pitchFamily="18" charset="0"/>
              </a:rPr>
              <a:t> учебный год – 1 час в 9-х </a:t>
            </a:r>
            <a:r>
              <a:rPr lang="ru-RU" sz="1600" dirty="0" smtClean="0">
                <a:cs typeface="Times New Roman" panose="02020603050405020304" pitchFamily="18" charset="0"/>
              </a:rPr>
              <a:t>классах</a:t>
            </a:r>
          </a:p>
          <a:p>
            <a:pPr marL="171450" indent="-1714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endParaRPr lang="ru-RU" sz="700" dirty="0" smtClean="0">
              <a:cs typeface="Times New Roman" panose="02020603050405020304" pitchFamily="18" charset="0"/>
            </a:endParaRPr>
          </a:p>
          <a:p>
            <a:pPr marL="171450" indent="-1714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endParaRPr lang="ru-RU" sz="700" dirty="0" smtClean="0"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0F9BB2"/>
              </a:buClr>
              <a:buSzPct val="127000"/>
              <a:buFont typeface="Wingdings" panose="05000000000000000000" pitchFamily="2" charset="2"/>
              <a:buChar char="§"/>
            </a:pPr>
            <a:r>
              <a:rPr lang="ru-RU" sz="1600" dirty="0" smtClean="0">
                <a:cs typeface="Times New Roman" panose="02020603050405020304" pitchFamily="18" charset="0"/>
              </a:rPr>
              <a:t>В </a:t>
            </a:r>
            <a:r>
              <a:rPr lang="ru-RU" sz="1600" dirty="0">
                <a:cs typeface="Times New Roman" panose="02020603050405020304" pitchFamily="18" charset="0"/>
              </a:rPr>
              <a:t>учебные планы 10-11 классов должны входить </a:t>
            </a:r>
            <a:r>
              <a:rPr lang="ru-RU" sz="1600" dirty="0" smtClean="0">
                <a:cs typeface="Times New Roman" panose="02020603050405020304" pitchFamily="18" charset="0"/>
              </a:rPr>
              <a:t>11-12 </a:t>
            </a:r>
            <a:r>
              <a:rPr lang="ru-RU" sz="1600" dirty="0">
                <a:cs typeface="Times New Roman" panose="02020603050405020304" pitchFamily="18" charset="0"/>
              </a:rPr>
              <a:t>учебных предметов, 8 из них обязательны, второй язык указан в предметной области «Иностранный язык», но не установлен как обязательный (п. 18.3.1 ФГОС СОО</a:t>
            </a:r>
            <a:r>
              <a:rPr lang="ru-RU" sz="1600" dirty="0" smtClean="0">
                <a:cs typeface="Times New Roman" panose="02020603050405020304" pitchFamily="18" charset="0"/>
              </a:rPr>
              <a:t>)</a:t>
            </a:r>
            <a:endParaRPr lang="ru-RU" sz="1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2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2564" y="121851"/>
            <a:ext cx="9248143" cy="917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Разъяснения по вопросам изучения ОБЖ</a:t>
            </a:r>
            <a:b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077251"/>
              </p:ext>
            </p:extLst>
          </p:nvPr>
        </p:nvGraphicFramePr>
        <p:xfrm>
          <a:off x="398729" y="983403"/>
          <a:ext cx="607035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43">
                  <a:extLst>
                    <a:ext uri="{9D8B030D-6E8A-4147-A177-3AD203B41FA5}">
                      <a16:colId xmlns:a16="http://schemas.microsoft.com/office/drawing/2014/main" val="3060761208"/>
                    </a:ext>
                  </a:extLst>
                </a:gridCol>
                <a:gridCol w="3174714">
                  <a:extLst>
                    <a:ext uri="{9D8B030D-6E8A-4147-A177-3AD203B41FA5}">
                      <a16:colId xmlns:a16="http://schemas.microsoft.com/office/drawing/2014/main" val="4142147595"/>
                    </a:ext>
                  </a:extLst>
                </a:gridCol>
              </a:tblGrid>
              <a:tr h="3082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ФГОС ООО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ФГОС СОО</a:t>
                      </a:r>
                      <a:endParaRPr lang="ru-RU" sz="1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24234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Обязательная часть: 8-9 классы</a:t>
                      </a:r>
                    </a:p>
                    <a:p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ЧФУОО: 5-7 классы </a:t>
                      </a:r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n-lt"/>
                          <a:cs typeface="Times New Roman" panose="02020603050405020304" pitchFamily="18" charset="0"/>
                        </a:rPr>
                        <a:t>Обязательная часть:  10-11 классы</a:t>
                      </a:r>
                    </a:p>
                    <a:p>
                      <a:endParaRPr lang="ru-RU" sz="16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472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5159" t="36133" r="75518" b="28559"/>
          <a:stretch/>
        </p:blipFill>
        <p:spPr>
          <a:xfrm>
            <a:off x="398729" y="2004449"/>
            <a:ext cx="1785895" cy="2150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983" t="36150" r="75596" b="27360"/>
          <a:stretch/>
        </p:blipFill>
        <p:spPr>
          <a:xfrm>
            <a:off x="2507656" y="1990587"/>
            <a:ext cx="1852501" cy="21842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5282" t="35350" r="75968" b="29596"/>
          <a:stretch/>
        </p:blipFill>
        <p:spPr>
          <a:xfrm>
            <a:off x="4741086" y="2004449"/>
            <a:ext cx="1728000" cy="2146154"/>
          </a:xfrm>
          <a:prstGeom prst="rect">
            <a:avLst/>
          </a:prstGeom>
        </p:spPr>
      </p:pic>
      <p:sp>
        <p:nvSpPr>
          <p:cNvPr id="8" name="Левая фигурная скобка 7"/>
          <p:cNvSpPr/>
          <p:nvPr/>
        </p:nvSpPr>
        <p:spPr>
          <a:xfrm rot="16200000">
            <a:off x="3300119" y="1340182"/>
            <a:ext cx="418046" cy="6393156"/>
          </a:xfrm>
          <a:prstGeom prst="leftBrace">
            <a:avLst>
              <a:gd name="adj1" fmla="val 8333"/>
              <a:gd name="adj2" fmla="val 501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1140" y="4184952"/>
            <a:ext cx="5086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 smtClean="0">
                <a:cs typeface="Arial" panose="020B0604020202020204" pitchFamily="34" charset="0"/>
              </a:rPr>
              <a:t>Н.Ф.Виноградова</a:t>
            </a:r>
            <a:r>
              <a:rPr lang="ru-RU" sz="1400" dirty="0" smtClean="0">
                <a:cs typeface="Arial" panose="020B0604020202020204" pitchFamily="34" charset="0"/>
              </a:rPr>
              <a:t>, </a:t>
            </a:r>
            <a:r>
              <a:rPr lang="ru-RU" sz="1400" dirty="0" err="1" smtClean="0">
                <a:cs typeface="Arial" panose="020B0604020202020204" pitchFamily="34" charset="0"/>
              </a:rPr>
              <a:t>Д.В.Смирнов</a:t>
            </a:r>
            <a:r>
              <a:rPr lang="ru-RU" sz="1400" dirty="0" smtClean="0">
                <a:cs typeface="Arial" panose="020B0604020202020204" pitchFamily="34" charset="0"/>
              </a:rPr>
              <a:t>, </a:t>
            </a:r>
            <a:r>
              <a:rPr lang="ru-RU" sz="1400" dirty="0" err="1">
                <a:cs typeface="Arial" panose="020B0604020202020204" pitchFamily="34" charset="0"/>
              </a:rPr>
              <a:t>Л.В.Сидоренко</a:t>
            </a:r>
            <a:r>
              <a:rPr lang="ru-RU" sz="1400" dirty="0">
                <a:cs typeface="Arial" panose="020B0604020202020204" pitchFamily="34" charset="0"/>
              </a:rPr>
              <a:t>, </a:t>
            </a:r>
            <a:r>
              <a:rPr lang="ru-RU" sz="1400" dirty="0" err="1">
                <a:cs typeface="Arial" panose="020B0604020202020204" pitchFamily="34" charset="0"/>
              </a:rPr>
              <a:t>А.Б.Таранин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          </a:t>
            </a:r>
            <a:endParaRPr lang="ru-RU" sz="1400" dirty="0">
              <a:cs typeface="Arial" panose="020B0604020202020204" pitchFamily="34" charset="0"/>
            </a:endParaRPr>
          </a:p>
          <a:p>
            <a:r>
              <a:rPr lang="ru-RU" sz="1400" dirty="0" smtClean="0">
                <a:cs typeface="Arial" panose="020B0604020202020204" pitchFamily="34" charset="0"/>
              </a:rPr>
              <a:t>     </a:t>
            </a:r>
            <a:endParaRPr lang="ru-RU" sz="1400" dirty="0"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6878" y="4179248"/>
            <a:ext cx="18446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С.В. Ким,  </a:t>
            </a:r>
            <a:r>
              <a:rPr lang="ru-RU" sz="1400" dirty="0" err="1">
                <a:cs typeface="Times New Roman" panose="02020603050405020304" pitchFamily="18" charset="0"/>
              </a:rPr>
              <a:t>В.А.Горский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4678" y="4746976"/>
            <a:ext cx="38331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Федеральный перечень учебников 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077" y="5559028"/>
            <a:ext cx="160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cs typeface="Times New Roman" panose="02020603050405020304" pitchFamily="18" charset="0"/>
              </a:rPr>
              <a:t>Использовали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88234" y="5292554"/>
            <a:ext cx="57763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cs typeface="Times New Roman" panose="02020603050405020304" pitchFamily="18" charset="0"/>
              </a:rPr>
              <a:t>В.В. Поляков, М.М. Кузнецов, В.В. Марков, В.Н. </a:t>
            </a:r>
            <a:r>
              <a:rPr lang="ru-RU" sz="1400" dirty="0" err="1">
                <a:cs typeface="Times New Roman" panose="02020603050405020304" pitchFamily="18" charset="0"/>
              </a:rPr>
              <a:t>Латчук</a:t>
            </a:r>
            <a:endParaRPr lang="ru-RU" sz="1400" dirty="0">
              <a:cs typeface="Times New Roman" panose="02020603050405020304" pitchFamily="18" charset="0"/>
            </a:endParaRPr>
          </a:p>
          <a:p>
            <a:r>
              <a:rPr lang="ru-RU" sz="1400" dirty="0">
                <a:cs typeface="Times New Roman" panose="02020603050405020304" pitchFamily="18" charset="0"/>
              </a:rPr>
              <a:t>А.Г. Маслов, В.В. Марков, В.Н. </a:t>
            </a:r>
            <a:r>
              <a:rPr lang="ru-RU" sz="1400" dirty="0" err="1">
                <a:cs typeface="Times New Roman" panose="02020603050405020304" pitchFamily="18" charset="0"/>
              </a:rPr>
              <a:t>Латчук</a:t>
            </a:r>
            <a:r>
              <a:rPr lang="ru-RU" sz="1400" dirty="0">
                <a:cs typeface="Times New Roman" panose="02020603050405020304" pitchFamily="18" charset="0"/>
              </a:rPr>
              <a:t>, М.И. Кузнецов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С.Н. </a:t>
            </a:r>
            <a:r>
              <a:rPr lang="ru-RU" sz="1400" dirty="0" err="1">
                <a:cs typeface="Times New Roman" panose="02020603050405020304" pitchFamily="18" charset="0"/>
              </a:rPr>
              <a:t>Вангородский</a:t>
            </a:r>
            <a:r>
              <a:rPr lang="ru-RU" sz="1400" dirty="0">
                <a:cs typeface="Times New Roman" panose="02020603050405020304" pitchFamily="18" charset="0"/>
              </a:rPr>
              <a:t>, М.И. Кузнецов, В.Н. </a:t>
            </a:r>
            <a:r>
              <a:rPr lang="ru-RU" sz="1400" dirty="0" err="1">
                <a:cs typeface="Times New Roman" panose="02020603050405020304" pitchFamily="18" charset="0"/>
              </a:rPr>
              <a:t>Латчук</a:t>
            </a:r>
            <a:r>
              <a:rPr lang="ru-RU" sz="1400" dirty="0">
                <a:cs typeface="Times New Roman" panose="02020603050405020304" pitchFamily="18" charset="0"/>
              </a:rPr>
              <a:t>, В.В. Марков</a:t>
            </a:r>
          </a:p>
          <a:p>
            <a:r>
              <a:rPr lang="ru-RU" sz="1400" dirty="0">
                <a:cs typeface="Times New Roman" panose="02020603050405020304" pitchFamily="18" charset="0"/>
              </a:rPr>
              <a:t>А.Т. Смирнов, Б.О. Хренников</a:t>
            </a: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1814007" y="5258814"/>
            <a:ext cx="292552" cy="969760"/>
          </a:xfrm>
          <a:prstGeom prst="leftBrace">
            <a:avLst>
              <a:gd name="adj1" fmla="val 11909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46563"/>
              </p:ext>
            </p:extLst>
          </p:nvPr>
        </p:nvGraphicFramePr>
        <p:xfrm>
          <a:off x="6747144" y="867150"/>
          <a:ext cx="5317771" cy="490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965">
                  <a:extLst>
                    <a:ext uri="{9D8B030D-6E8A-4147-A177-3AD203B41FA5}">
                      <a16:colId xmlns:a16="http://schemas.microsoft.com/office/drawing/2014/main" val="3060761208"/>
                    </a:ext>
                  </a:extLst>
                </a:gridCol>
                <a:gridCol w="4489806">
                  <a:extLst>
                    <a:ext uri="{9D8B030D-6E8A-4147-A177-3AD203B41FA5}">
                      <a16:colId xmlns:a16="http://schemas.microsoft.com/office/drawing/2014/main" val="4142147595"/>
                    </a:ext>
                  </a:extLst>
                </a:gridCol>
              </a:tblGrid>
              <a:tr h="3082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7 класс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Безопасность и защита человека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в опасных и чрезвычайных ситуациях.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824234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400" b="1" baseline="0" dirty="0" smtClean="0">
                          <a:latin typeface="+mn-lt"/>
                          <a:cs typeface="Times New Roman" panose="02020603050405020304" pitchFamily="18" charset="0"/>
                        </a:rPr>
                        <a:t>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Раздел I.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личной безопасности в повседневной жизни.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334472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Раздел I.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в России, в современном мире.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200" b="0" dirty="0" smtClean="0">
                          <a:latin typeface="+mn-lt"/>
                          <a:cs typeface="Times New Roman" panose="02020603050405020304" pitchFamily="18" charset="0"/>
                        </a:rPr>
                        <a:t>II.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Чрезвычайные ситуации</a:t>
                      </a:r>
                      <a:r>
                        <a:rPr lang="ru-RU" sz="12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мирного и военного времени и национальная безопасность России.</a:t>
                      </a:r>
                      <a:endParaRPr lang="en-US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Раздел </a:t>
                      </a:r>
                      <a:r>
                        <a:rPr lang="en-US" sz="1200" b="0" dirty="0" smtClean="0">
                          <a:latin typeface="+mn-lt"/>
                          <a:cs typeface="Times New Roman" panose="02020603050405020304" pitchFamily="18" charset="0"/>
                        </a:rPr>
                        <a:t>III.</a:t>
                      </a:r>
                      <a:endParaRPr lang="ru-RU" sz="1200" b="0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Организационные основы по защите населения</a:t>
                      </a:r>
                      <a:r>
                        <a:rPr lang="ru-RU" sz="1200" b="0" baseline="0" dirty="0" smtClean="0">
                          <a:latin typeface="+mn-lt"/>
                          <a:cs typeface="Times New Roman" panose="02020603050405020304" pitchFamily="18" charset="0"/>
                        </a:rPr>
                        <a:t> страны от чрезвычайных ситуаций мирного и военного времени.</a:t>
                      </a:r>
                      <a:endParaRPr lang="ru-RU" sz="1200" b="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433438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10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Научные основы обеспечения безопасности жизнедеятельности человека в современной среде обитания.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Законодательные основы обеспечения безопасности личности, общества, государства.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Организационные основы защиты населения и территорий России в чрезвычайных ситуациях.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Чрезвычайные ситуации военного характера и безопасность.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326801"/>
                  </a:ext>
                </a:extLst>
              </a:tr>
              <a:tr h="519361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+mn-lt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4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Научные основы формирования культуры безопасности жизнедеятельности человека в современной среде обитания.</a:t>
                      </a:r>
                    </a:p>
                    <a:p>
                      <a:pPr algn="just"/>
                      <a:r>
                        <a:rPr lang="ru-RU" sz="1200" b="0" dirty="0" smtClean="0">
                          <a:latin typeface="+mn-lt"/>
                          <a:cs typeface="Times New Roman" panose="02020603050405020304" pitchFamily="18" charset="0"/>
                        </a:rPr>
                        <a:t>Комплекс мер взаимной ответственности личности, общества, государства по обеспечению безопасности.</a:t>
                      </a:r>
                    </a:p>
                  </a:txBody>
                  <a:tcPr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3186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6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00744" y="44624"/>
            <a:ext cx="97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Разъяснения по вопросам изучения информатики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890766"/>
              </p:ext>
            </p:extLst>
          </p:nvPr>
        </p:nvGraphicFramePr>
        <p:xfrm>
          <a:off x="479376" y="1052736"/>
          <a:ext cx="11410981" cy="4462572"/>
        </p:xfrm>
        <a:graphic>
          <a:graphicData uri="http://schemas.openxmlformats.org/drawingml/2006/table">
            <a:tbl>
              <a:tblPr firstRow="1" bandRow="1"/>
              <a:tblGrid>
                <a:gridCol w="3561525">
                  <a:extLst>
                    <a:ext uri="{9D8B030D-6E8A-4147-A177-3AD203B41FA5}">
                      <a16:colId xmlns:a16="http://schemas.microsoft.com/office/drawing/2014/main" val="659866664"/>
                    </a:ext>
                  </a:extLst>
                </a:gridCol>
                <a:gridCol w="4037744">
                  <a:extLst>
                    <a:ext uri="{9D8B030D-6E8A-4147-A177-3AD203B41FA5}">
                      <a16:colId xmlns:a16="http://schemas.microsoft.com/office/drawing/2014/main" val="429568645"/>
                    </a:ext>
                  </a:extLst>
                </a:gridCol>
                <a:gridCol w="3811712">
                  <a:extLst>
                    <a:ext uri="{9D8B030D-6E8A-4147-A177-3AD203B41FA5}">
                      <a16:colId xmlns:a16="http://schemas.microsoft.com/office/drawing/2014/main" val="4031446254"/>
                    </a:ext>
                  </a:extLst>
                </a:gridCol>
              </a:tblGrid>
              <a:tr h="358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24892"/>
                  </a:ext>
                </a:extLst>
              </a:tr>
              <a:tr h="408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Нет в обязательной части учебного плана</a:t>
                      </a:r>
                    </a:p>
                    <a:p>
                      <a:endParaRPr lang="ru-RU" sz="2000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Возможно:</a:t>
                      </a:r>
                    </a:p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2-4 классы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 счет часов части учебного плана, формируемой участниками образовательных отношений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5-6 классы - </a:t>
                      </a:r>
                      <a:r>
                        <a:rPr lang="ru-RU" sz="200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Нет в обязательной части учебного плана</a:t>
                      </a:r>
                    </a:p>
                    <a:p>
                      <a:endParaRPr lang="ru-RU" sz="2000" dirty="0" smtClean="0">
                        <a:solidFill>
                          <a:srgbClr val="0070C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Возможно: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за счет часов части учебного плана, формируемой участниками образовательных отношений</a:t>
                      </a:r>
                    </a:p>
                    <a:p>
                      <a:endParaRPr lang="ru-RU" sz="2000" b="1" dirty="0" smtClean="0"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7-9 классы по 1 часу в неделю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Проблема!!!</a:t>
                      </a:r>
                    </a:p>
                    <a:p>
                      <a:r>
                        <a:rPr lang="ru-RU" sz="2000" b="1" dirty="0" smtClean="0">
                          <a:latin typeface="+mn-lt"/>
                          <a:cs typeface="Times New Roman" panose="02020603050405020304" pitchFamily="18" charset="0"/>
                        </a:rPr>
                        <a:t> 9 класс 1 час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Изменение структуры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и содержания КИМ ОГЭ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fontAlgn="base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- базовый уровень – 1 час в неделю;</a:t>
                      </a:r>
                    </a:p>
                    <a:p>
                      <a:pPr marL="0" indent="0">
                        <a:buFontTx/>
                        <a:buChar char="-"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углубленный уровень – 4 часа в неделю.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20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20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Профили: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ru-RU" sz="1100" b="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естественно-научный,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социально-экономический,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технологический,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гуманитарный,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Char char="•"/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универсальный</a:t>
                      </a:r>
                      <a:endParaRPr lang="ru-RU" sz="2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2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3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60784" y="14854"/>
            <a:ext cx="9747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Разъяснения по вопросам изучения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физики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72066"/>
              </p:ext>
            </p:extLst>
          </p:nvPr>
        </p:nvGraphicFramePr>
        <p:xfrm>
          <a:off x="479376" y="1052736"/>
          <a:ext cx="11410981" cy="4678680"/>
        </p:xfrm>
        <a:graphic>
          <a:graphicData uri="http://schemas.openxmlformats.org/drawingml/2006/table">
            <a:tbl>
              <a:tblPr firstRow="1" bandRow="1"/>
              <a:tblGrid>
                <a:gridCol w="1978110">
                  <a:extLst>
                    <a:ext uri="{9D8B030D-6E8A-4147-A177-3AD203B41FA5}">
                      <a16:colId xmlns:a16="http://schemas.microsoft.com/office/drawing/2014/main" val="659866664"/>
                    </a:ext>
                  </a:extLst>
                </a:gridCol>
                <a:gridCol w="3257847">
                  <a:extLst>
                    <a:ext uri="{9D8B030D-6E8A-4147-A177-3AD203B41FA5}">
                      <a16:colId xmlns:a16="http://schemas.microsoft.com/office/drawing/2014/main" val="429568645"/>
                    </a:ext>
                  </a:extLst>
                </a:gridCol>
                <a:gridCol w="6175024">
                  <a:extLst>
                    <a:ext uri="{9D8B030D-6E8A-4147-A177-3AD203B41FA5}">
                      <a16:colId xmlns:a16="http://schemas.microsoft.com/office/drawing/2014/main" val="4031446254"/>
                    </a:ext>
                  </a:extLst>
                </a:gridCol>
              </a:tblGrid>
              <a:tr h="3584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НОО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ООО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СОО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624892"/>
                  </a:ext>
                </a:extLst>
              </a:tr>
              <a:tr h="40891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начальной школе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изучение элементов физики должно являться частью учебного предмета «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Окружающий мир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 </a:t>
                      </a:r>
                    </a:p>
                    <a:p>
                      <a:endParaRPr lang="ru-RU" sz="2000" dirty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5-6 классах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– часть интегрированного предмета «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Естествознание»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endParaRPr lang="ru-RU" sz="16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i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7-9 классах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изучается систематических курс физики  с рекомендуемым объемом учебной нагрузки </a:t>
                      </a: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 часа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неделю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7 классе </a:t>
                      </a: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 часа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неделю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8 классе </a:t>
                      </a: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 часа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неделю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9 классе</a:t>
                      </a:r>
                    </a:p>
                    <a:p>
                      <a:pPr lvl="0" algn="just">
                        <a:buClr>
                          <a:srgbClr val="93A299"/>
                        </a:buClr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algn="just">
                        <a:buClr>
                          <a:srgbClr val="93A299"/>
                        </a:buClr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Уровневый подход к изучению физики:</a:t>
                      </a:r>
                    </a:p>
                    <a:p>
                      <a:pPr indent="-342900" algn="just">
                        <a:buClr>
                          <a:srgbClr val="93A299"/>
                        </a:buClr>
                        <a:buFontTx/>
                        <a:buChar char="-"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Для классов гуманитарной направленности предусмотрено изучение интегрированного курса естествознания, в рамках которого содержание физики занимает ведущую позицию</a:t>
                      </a:r>
                    </a:p>
                    <a:p>
                      <a:pPr indent="-342900" algn="just">
                        <a:buClr>
                          <a:srgbClr val="93A299"/>
                        </a:buClr>
                        <a:buFontTx/>
                        <a:buChar char="-"/>
                        <a:defRPr/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Для классов, где физика не выбирается в качестве одного из профильных предметов, но является необходимым условием получения качественного образования и востребована при получении будущей профессии (например, в химико-биологических, медицинских, спортивных классах) </a:t>
                      </a: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изучается базовый курс физики с рекомендуемым объемом учебной нагрузки </a:t>
                      </a: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 часа в неделю в 10 и 11 классах</a:t>
                      </a:r>
                      <a:endParaRPr lang="ru-RU" sz="1600" b="1" u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buClr>
                          <a:srgbClr val="93A299"/>
                        </a:buClr>
                        <a:buFontTx/>
                        <a:buNone/>
                        <a:defRPr/>
                      </a:pPr>
                      <a:endParaRPr lang="ru-RU" sz="1600" u="none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buClr>
                          <a:srgbClr val="93A299"/>
                        </a:buClr>
                        <a:buFontTx/>
                        <a:buNone/>
                        <a:defRPr/>
                      </a:pP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 профильных классах:</a:t>
                      </a:r>
                    </a:p>
                    <a:p>
                      <a:pPr indent="-342900" algn="just">
                        <a:buClr>
                          <a:srgbClr val="93A299"/>
                        </a:buClr>
                        <a:buFontTx/>
                        <a:buChar char="-"/>
                        <a:defRPr/>
                      </a:pPr>
                      <a:r>
                        <a:rPr lang="ru-RU" sz="1600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(физико-математических или технологических), где физика выбирается обучающимися как предмет для получения дальнейшей профессии, изучается углубленный курс физики с объемом учебной нагрузки </a:t>
                      </a:r>
                      <a:r>
                        <a:rPr lang="ru-RU" sz="1800" b="1" u="none" dirty="0" smtClean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не менее </a:t>
                      </a:r>
                      <a:r>
                        <a:rPr lang="ru-RU" sz="1800" b="1" u="none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 часов в неделю в 10 и 11 классах</a:t>
                      </a:r>
                      <a:endParaRPr lang="ru-RU" sz="18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9206" marR="89206" marT="34290" marB="34290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062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39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1339</Words>
  <Application>Microsoft Office PowerPoint</Application>
  <PresentationFormat>Широкоэкранный</PresentationFormat>
  <Paragraphs>142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</vt:lpstr>
      <vt:lpstr>Times New Roman</vt:lpstr>
      <vt:lpstr>Wingdings</vt:lpstr>
      <vt:lpstr>Тема Office</vt:lpstr>
      <vt:lpstr>Обновление содержания общего образования в 2020-2021 учебном году</vt:lpstr>
      <vt:lpstr>Образовательная деятельность</vt:lpstr>
      <vt:lpstr>Образовательная деятельность</vt:lpstr>
      <vt:lpstr>Образовательная деятельность</vt:lpstr>
      <vt:lpstr>Образовательная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Обновление содержания общего образования в 2020-2021 учебном году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ЗАГОЛОВОК ЗАГОЛОВОК</dc:title>
  <dc:creator>User</dc:creator>
  <cp:lastModifiedBy>Слушатель</cp:lastModifiedBy>
  <cp:revision>31</cp:revision>
  <dcterms:created xsi:type="dcterms:W3CDTF">2020-08-05T06:28:16Z</dcterms:created>
  <dcterms:modified xsi:type="dcterms:W3CDTF">2020-08-21T02:19:08Z</dcterms:modified>
</cp:coreProperties>
</file>