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257" r:id="rId4"/>
    <p:sldId id="279" r:id="rId5"/>
    <p:sldId id="278" r:id="rId6"/>
    <p:sldId id="258" r:id="rId7"/>
    <p:sldId id="294" r:id="rId8"/>
    <p:sldId id="259" r:id="rId9"/>
    <p:sldId id="260" r:id="rId10"/>
    <p:sldId id="264" r:id="rId11"/>
    <p:sldId id="262" r:id="rId12"/>
    <p:sldId id="263" r:id="rId13"/>
    <p:sldId id="261" r:id="rId14"/>
    <p:sldId id="265" r:id="rId15"/>
    <p:sldId id="295" r:id="rId16"/>
    <p:sldId id="266" r:id="rId17"/>
    <p:sldId id="267" r:id="rId18"/>
    <p:sldId id="270" r:id="rId19"/>
    <p:sldId id="268" r:id="rId20"/>
    <p:sldId id="269" r:id="rId21"/>
    <p:sldId id="272" r:id="rId22"/>
    <p:sldId id="273" r:id="rId23"/>
    <p:sldId id="276" r:id="rId24"/>
    <p:sldId id="275" r:id="rId25"/>
    <p:sldId id="277" r:id="rId26"/>
    <p:sldId id="274" r:id="rId27"/>
    <p:sldId id="280" r:id="rId28"/>
    <p:sldId id="281" r:id="rId29"/>
    <p:sldId id="286" r:id="rId30"/>
    <p:sldId id="284" r:id="rId31"/>
    <p:sldId id="283" r:id="rId32"/>
    <p:sldId id="282" r:id="rId33"/>
    <p:sldId id="289" r:id="rId34"/>
    <p:sldId id="288" r:id="rId35"/>
    <p:sldId id="297" r:id="rId36"/>
    <p:sldId id="298" r:id="rId37"/>
    <p:sldId id="304" r:id="rId38"/>
    <p:sldId id="305" r:id="rId39"/>
    <p:sldId id="29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5"/>
    <a:srgbClr val="00AE88"/>
    <a:srgbClr val="0076A0"/>
    <a:srgbClr val="FFC15D"/>
    <a:srgbClr val="76C0D4"/>
    <a:srgbClr val="53B0C9"/>
    <a:srgbClr val="FFFFFF"/>
    <a:srgbClr val="73B54B"/>
    <a:srgbClr val="F69800"/>
    <a:srgbClr val="359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477302683803031E-2"/>
          <c:y val="7.0224439552370482E-2"/>
          <c:w val="0.75068045797073624"/>
          <c:h val="0.75850458023081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00AE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499</c:v>
                </c:pt>
                <c:pt idx="1">
                  <c:v>487</c:v>
                </c:pt>
                <c:pt idx="2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7-4FAF-B0EA-C1C1169923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solidFill>
              <a:srgbClr val="F996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479</c:v>
                </c:pt>
                <c:pt idx="1">
                  <c:v>488</c:v>
                </c:pt>
                <c:pt idx="2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A7-4FAF-B0EA-C1C1169923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ОЭСР</c:v>
                </c:pt>
              </c:strCache>
            </c:strRef>
          </c:tx>
          <c:spPr>
            <a:solidFill>
              <a:srgbClr val="3592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487</c:v>
                </c:pt>
                <c:pt idx="1">
                  <c:v>489</c:v>
                </c:pt>
                <c:pt idx="2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A7-4FAF-B0EA-C1C116992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820267168"/>
        <c:axId val="820255520"/>
      </c:barChart>
      <c:catAx>
        <c:axId val="82026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0255520"/>
        <c:crosses val="autoZero"/>
        <c:auto val="1"/>
        <c:lblAlgn val="ctr"/>
        <c:lblOffset val="100"/>
        <c:noMultiLvlLbl val="0"/>
      </c:catAx>
      <c:valAx>
        <c:axId val="82025552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026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9881344449080105"/>
          <c:y val="0.68642916206126769"/>
          <c:w val="0.18663242770991595"/>
          <c:h val="0.140545969015687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6757160573141E-2"/>
          <c:y val="6.1317916655766865E-2"/>
          <c:w val="0.90937037756428452"/>
          <c:h val="0.6519053722935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Нижние 25% ESCS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BC-48BD-AEA9-2FBE4C33E10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FBC-48BD-AEA9-2FBE4C33E10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FBC-48BD-AEA9-2FBE4C33E101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FBC-48BD-AEA9-2FBE4C33E10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FBC-48BD-AEA9-2FBE4C33E10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FBC-48BD-AEA9-2FBE4C33E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Томская область</c:v>
                </c:pt>
                <c:pt idx="1">
                  <c:v>Россия</c:v>
                </c:pt>
                <c:pt idx="2">
                  <c:v>Томская область</c:v>
                </c:pt>
                <c:pt idx="3">
                  <c:v>Россия</c:v>
                </c:pt>
                <c:pt idx="4">
                  <c:v>Томская область</c:v>
                </c:pt>
                <c:pt idx="5">
                  <c:v>Россия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483</c:v>
                </c:pt>
                <c:pt idx="1">
                  <c:v>466</c:v>
                </c:pt>
                <c:pt idx="2">
                  <c:v>472</c:v>
                </c:pt>
                <c:pt idx="3">
                  <c:v>463</c:v>
                </c:pt>
                <c:pt idx="4">
                  <c:v>468</c:v>
                </c:pt>
                <c:pt idx="5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C-48BD-AEA9-2FBE4C33E1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Верхние 25% ESCS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FBC-48BD-AEA9-2FBE4C33E10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FBC-48BD-AEA9-2FBE4C33E10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FBC-48BD-AEA9-2FBE4C33E1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Томская область</c:v>
                </c:pt>
                <c:pt idx="1">
                  <c:v>Россия</c:v>
                </c:pt>
                <c:pt idx="2">
                  <c:v>Томская область</c:v>
                </c:pt>
                <c:pt idx="3">
                  <c:v>Россия</c:v>
                </c:pt>
                <c:pt idx="4">
                  <c:v>Томская область</c:v>
                </c:pt>
                <c:pt idx="5">
                  <c:v>Россия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514</c:v>
                </c:pt>
                <c:pt idx="1">
                  <c:v>495</c:v>
                </c:pt>
                <c:pt idx="2">
                  <c:v>499</c:v>
                </c:pt>
                <c:pt idx="3">
                  <c:v>493</c:v>
                </c:pt>
                <c:pt idx="4">
                  <c:v>496</c:v>
                </c:pt>
                <c:pt idx="5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BC-48BD-AEA9-2FBE4C33E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48412047"/>
        <c:axId val="1848411631"/>
      </c:barChart>
      <c:catAx>
        <c:axId val="184841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48411631"/>
        <c:crosses val="autoZero"/>
        <c:auto val="1"/>
        <c:lblAlgn val="ctr"/>
        <c:lblOffset val="100"/>
        <c:noMultiLvlLbl val="0"/>
      </c:catAx>
      <c:valAx>
        <c:axId val="1848411631"/>
        <c:scaling>
          <c:orientation val="minMax"/>
          <c:max val="520"/>
          <c:min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48412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90185121546715E-2"/>
          <c:y val="5.8388050330917976E-4"/>
          <c:w val="0.86753201153461146"/>
          <c:h val="4.2605488267454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>
                <a:solidFill>
                  <a:schemeClr val="tx1"/>
                </a:solidFill>
              </a:rPr>
              <a:t>Доля </a:t>
            </a:r>
            <a:r>
              <a:rPr lang="ru-RU" sz="1400" dirty="0" err="1">
                <a:solidFill>
                  <a:schemeClr val="tx1"/>
                </a:solidFill>
              </a:rPr>
              <a:t>резильентных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ОО среди всех российских ОО, участвовавших в региональных оценках</a:t>
            </a:r>
            <a:r>
              <a:rPr lang="ru-RU" sz="1400" baseline="0" dirty="0" smtClean="0">
                <a:solidFill>
                  <a:schemeClr val="tx1"/>
                </a:solidFill>
              </a:rPr>
              <a:t> </a:t>
            </a:r>
            <a:r>
              <a:rPr lang="en-US" sz="1400" baseline="0" dirty="0" smtClean="0">
                <a:solidFill>
                  <a:schemeClr val="tx1"/>
                </a:solidFill>
              </a:rPr>
              <a:t>PISA </a:t>
            </a:r>
            <a:r>
              <a:rPr lang="ru-RU" sz="1400" baseline="0" dirty="0" smtClean="0">
                <a:solidFill>
                  <a:schemeClr val="tx1"/>
                </a:solidFill>
              </a:rPr>
              <a:t>в 2019 году</a:t>
            </a:r>
            <a:endParaRPr lang="ru-RU" sz="1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5.0858177003440842E-2"/>
          <c:y val="3.1859663599873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резильентных ОО</c:v>
                </c:pt>
              </c:strCache>
            </c:strRef>
          </c:tx>
          <c:spPr>
            <a:solidFill>
              <a:srgbClr val="0076A0"/>
            </a:solidFill>
          </c:spPr>
          <c:dPt>
            <c:idx val="0"/>
            <c:bubble3D val="0"/>
            <c:spPr>
              <a:solidFill>
                <a:srgbClr val="DE3F5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F59-458D-A3F3-B8D4F66FDF22}"/>
              </c:ext>
            </c:extLst>
          </c:dPt>
          <c:dPt>
            <c:idx val="1"/>
            <c:bubble3D val="0"/>
            <c:spPr>
              <a:solidFill>
                <a:srgbClr val="C6DA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59-458D-A3F3-B8D4F66FDF22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59-458D-A3F3-B8D4F66FDF22}"/>
              </c:ext>
            </c:extLst>
          </c:dPt>
          <c:dLbls>
            <c:dLbl>
              <c:idx val="0"/>
              <c:layout>
                <c:manualLayout>
                  <c:x val="0"/>
                  <c:y val="1.896220027218969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F59-458D-A3F3-B8D4F66FDF22}"/>
                </c:ext>
              </c:extLst>
            </c:dLbl>
            <c:dLbl>
              <c:idx val="1"/>
              <c:layout>
                <c:manualLayout>
                  <c:x val="-1.1175227389479283E-2"/>
                  <c:y val="0.230320409707639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F59-458D-A3F3-B8D4F66FDF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Резильентные ОО</c:v>
                </c:pt>
                <c:pt idx="1">
                  <c:v>Нерезильентные ОО</c:v>
                </c:pt>
                <c:pt idx="2">
                  <c:v>Остальные ОО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  <c:pt idx="1">
                  <c:v>31</c:v>
                </c:pt>
                <c:pt idx="2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9-458D-A3F3-B8D4F66FDF2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210988302013765"/>
          <c:y val="0.29987302065101135"/>
          <c:w val="0.35447398908629052"/>
          <c:h val="0.20138774778953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93330367903015E-2"/>
          <c:y val="0.16775169369077719"/>
          <c:w val="0.86695648575817608"/>
          <c:h val="0.64738986250746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00AE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Резильентные ОО</c:v>
                </c:pt>
                <c:pt idx="1">
                  <c:v>Нерезильентные ОО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486</c:v>
                </c:pt>
                <c:pt idx="1">
                  <c:v>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C9-459D-85EF-63C2A11976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996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Резильентные ОО</c:v>
                </c:pt>
                <c:pt idx="1">
                  <c:v>Нерезильентные ОО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489</c:v>
                </c:pt>
                <c:pt idx="1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C9-459D-85EF-63C2A11976C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Резильентные ОО</c:v>
                </c:pt>
                <c:pt idx="1">
                  <c:v>Нерезильентные ОО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482</c:v>
                </c:pt>
                <c:pt idx="1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C9-459D-85EF-63C2A11976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57958528"/>
        <c:axId val="457972256"/>
      </c:barChart>
      <c:catAx>
        <c:axId val="4579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57972256"/>
        <c:crosses val="autoZero"/>
        <c:auto val="1"/>
        <c:lblAlgn val="ctr"/>
        <c:lblOffset val="100"/>
        <c:noMultiLvlLbl val="0"/>
      </c:catAx>
      <c:valAx>
        <c:axId val="457972256"/>
        <c:scaling>
          <c:orientation val="minMax"/>
          <c:max val="490"/>
          <c:min val="4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5795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602763367280614E-2"/>
          <c:y val="0.85567463780616038"/>
          <c:w val="0.97898406426018547"/>
          <c:h val="0.106506992888742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52829724409447E-2"/>
          <c:y val="4.1449308473836828E-2"/>
          <c:w val="0.69934387303149603"/>
          <c:h val="0.67805964114620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Хорошая дисциплина</c:v>
                </c:pt>
              </c:strCache>
            </c:strRef>
          </c:tx>
          <c:spPr>
            <a:solidFill>
              <a:srgbClr val="73B5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506</c:v>
                </c:pt>
                <c:pt idx="1">
                  <c:v>494</c:v>
                </c:pt>
                <c:pt idx="2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3-4563-978F-3D882EE552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Плохая дисциплина</c:v>
                </c:pt>
              </c:strCache>
            </c:strRef>
          </c:tx>
          <c:spPr>
            <a:solidFill>
              <a:srgbClr val="DF21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473</c:v>
                </c:pt>
                <c:pt idx="1">
                  <c:v>463</c:v>
                </c:pt>
                <c:pt idx="2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83-4563-978F-3D882EE55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94448"/>
        <c:axId val="106694864"/>
      </c:barChart>
      <c:catAx>
        <c:axId val="10669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694864"/>
        <c:crosses val="autoZero"/>
        <c:auto val="1"/>
        <c:lblAlgn val="ctr"/>
        <c:lblOffset val="100"/>
        <c:noMultiLvlLbl val="0"/>
      </c:catAx>
      <c:valAx>
        <c:axId val="10669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69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0052878561001436E-2"/>
          <c:y val="0.80168473311452071"/>
          <c:w val="0.82285337476740328"/>
          <c:h val="0.118721492253279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52829724409447E-2"/>
          <c:y val="4.1449308473836828E-2"/>
          <c:w val="0.62880073483964016"/>
          <c:h val="0.87166660273380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Учащиеся, подвергавшиеся агрессивным формам травли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471</c:v>
                </c:pt>
                <c:pt idx="1">
                  <c:v>471</c:v>
                </c:pt>
                <c:pt idx="2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3-4563-978F-3D882EE552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Учащиеся, подвергавшиеся социальным формам травли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482</c:v>
                </c:pt>
                <c:pt idx="1">
                  <c:v>474</c:v>
                </c:pt>
                <c:pt idx="2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83-4563-978F-3D882EE552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Учащиеся, не подвергавшиеся регулярной травле</c:v>
                </c:pt>
              </c:strCache>
            </c:strRef>
          </c:tx>
          <c:spPr>
            <a:solidFill>
              <a:srgbClr val="73B5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507</c:v>
                </c:pt>
                <c:pt idx="1">
                  <c:v>493</c:v>
                </c:pt>
                <c:pt idx="2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F1-4412-8825-BDD083895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94448"/>
        <c:axId val="106694864"/>
      </c:barChart>
      <c:catAx>
        <c:axId val="10669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694864"/>
        <c:crosses val="autoZero"/>
        <c:auto val="1"/>
        <c:lblAlgn val="ctr"/>
        <c:lblOffset val="100"/>
        <c:noMultiLvlLbl val="0"/>
      </c:catAx>
      <c:valAx>
        <c:axId val="106694864"/>
        <c:scaling>
          <c:orientation val="minMax"/>
          <c:max val="5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69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94195110225941"/>
          <c:y val="0.25008216982426001"/>
          <c:w val="0.32605808707993311"/>
          <c:h val="0.60588978949898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71271097075738E-2"/>
          <c:y val="0.15013706602140986"/>
          <c:w val="0.5414162801877721"/>
          <c:h val="0.67434250971932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с высокой мотивацией</c:v>
                </c:pt>
              </c:strCache>
            </c:strRef>
          </c:tx>
          <c:spPr>
            <a:solidFill>
              <a:srgbClr val="E0E0E0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Томская область</c:v>
                </c:pt>
                <c:pt idx="1">
                  <c:v>Россия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510</c:v>
                </c:pt>
                <c:pt idx="1">
                  <c:v>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5-41E1-A70E-36A54F315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41497360"/>
        <c:axId val="341497776"/>
      </c:barChart>
      <c:catAx>
        <c:axId val="34149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41497776"/>
        <c:crosses val="autoZero"/>
        <c:auto val="1"/>
        <c:lblAlgn val="ctr"/>
        <c:lblOffset val="100"/>
        <c:noMultiLvlLbl val="0"/>
      </c:catAx>
      <c:valAx>
        <c:axId val="341497776"/>
        <c:scaling>
          <c:orientation val="minMax"/>
          <c:min val="4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4149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402670946213449"/>
          <c:y val="0.46245791208959491"/>
          <c:w val="0.31801616141620948"/>
          <c:h val="6.5840259561257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35162401574805E-2"/>
          <c:y val="1.9799421828897549E-2"/>
          <c:w val="0.71027497117483585"/>
          <c:h val="0.888985877811681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483</c:v>
                </c:pt>
                <c:pt idx="1">
                  <c:v>471</c:v>
                </c:pt>
                <c:pt idx="2">
                  <c:v>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C3-4FDC-8F78-AFC03E20E0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3A2C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C3-4FDC-8F78-AFC03E20E06C}"/>
              </c:ext>
            </c:extLst>
          </c:dPt>
          <c:dPt>
            <c:idx val="1"/>
            <c:invertIfNegative val="0"/>
            <c:bubble3D val="0"/>
            <c:spPr>
              <a:solidFill>
                <a:srgbClr val="43A2C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C3-4FDC-8F78-AFC03E20E06C}"/>
              </c:ext>
            </c:extLst>
          </c:dPt>
          <c:dPt>
            <c:idx val="2"/>
            <c:invertIfNegative val="0"/>
            <c:bubble3D val="0"/>
            <c:spPr>
              <a:solidFill>
                <a:srgbClr val="43A2C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C3-4FDC-8F78-AFC03E20E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460</c:v>
                </c:pt>
                <c:pt idx="1">
                  <c:v>472</c:v>
                </c:pt>
                <c:pt idx="2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C3-4FDC-8F78-AFC03E20E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56273007"/>
        <c:axId val="1756289231"/>
      </c:barChart>
      <c:catAx>
        <c:axId val="1756273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289231"/>
        <c:crosses val="autoZero"/>
        <c:auto val="1"/>
        <c:lblAlgn val="ctr"/>
        <c:lblOffset val="100"/>
        <c:noMultiLvlLbl val="0"/>
      </c:catAx>
      <c:valAx>
        <c:axId val="1756289231"/>
        <c:scaling>
          <c:orientation val="minMax"/>
          <c:max val="55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273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07077153671147E-2"/>
          <c:y val="0.13374494134309242"/>
          <c:w val="0.58519118322673425"/>
          <c:h val="0.74119132119347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ОО без углубленного изучения </c:v>
                </c:pt>
                <c:pt idx="1">
                  <c:v>ОО с углубленным изучением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484</c:v>
                </c:pt>
                <c:pt idx="1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A0-42A2-9934-19A83A7190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ОО без углубленного изучения </c:v>
                </c:pt>
                <c:pt idx="1">
                  <c:v>ОО с углубленным изучением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472</c:v>
                </c:pt>
                <c:pt idx="1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A0-42A2-9934-19A83A7190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ОО без углубленного изучения </c:v>
                </c:pt>
                <c:pt idx="1">
                  <c:v>ОО с углубленным изучением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473</c:v>
                </c:pt>
                <c:pt idx="1">
                  <c:v>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A0-42A2-9934-19A83A719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56286319"/>
        <c:axId val="1756278831"/>
      </c:barChart>
      <c:catAx>
        <c:axId val="1756286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278831"/>
        <c:crosses val="autoZero"/>
        <c:auto val="1"/>
        <c:lblAlgn val="ctr"/>
        <c:lblOffset val="100"/>
        <c:noMultiLvlLbl val="0"/>
      </c:catAx>
      <c:valAx>
        <c:axId val="175627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6286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82544788644735"/>
          <c:y val="0.63413681724844106"/>
          <c:w val="0.35186810009970937"/>
          <c:h val="0.24660566311396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122662401574806E-2"/>
          <c:y val="3.4452739214913979E-2"/>
          <c:w val="0.92687733759842517"/>
          <c:h val="0.79842593989492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4-4788-BB4F-0C982E1DB34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14-4788-BB4F-0C982E1DB34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4-4788-BB4F-0C982E1DB34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14-4788-BB4F-0C982E1DB34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14-4788-BB4F-0C982E1DB34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Столбец6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14-4788-BB4F-0C982E1DB34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Столбец7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14-4788-BB4F-0C982E1DB34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Столбец8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14-4788-BB4F-0C982E1DB34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Столбец9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14-4788-BB4F-0C982E1DB346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Столбец10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C14-4788-BB4F-0C982E1DB346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Столбец11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C14-4788-BB4F-0C982E1DB346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Столбец12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  <c:pt idx="0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C14-4788-BB4F-0C982E1DB346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Столбец13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14-4788-BB4F-0C982E1DB346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Столбец14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  <c:pt idx="0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C14-4788-BB4F-0C982E1DB346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Столбец15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Лист1!$P$2</c:f>
              <c:numCache>
                <c:formatCode>General</c:formatCode>
                <c:ptCount val="1"/>
                <c:pt idx="0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C14-4788-BB4F-0C982E1DB346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Столбец16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Лист1!$Q$2</c:f>
              <c:numCache>
                <c:formatCode>General</c:formatCode>
                <c:ptCount val="1"/>
                <c:pt idx="0">
                  <c:v>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C14-4788-BB4F-0C982E1DB346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Столбец17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Лист1!$R$2</c:f>
              <c:numCache>
                <c:formatCode>General</c:formatCode>
                <c:ptCount val="1"/>
                <c:pt idx="0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C14-4788-BB4F-0C982E1DB346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Столбец18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Лист1!$S$2</c:f>
              <c:numCache>
                <c:formatCode>General</c:formatCode>
                <c:ptCount val="1"/>
                <c:pt idx="0">
                  <c:v>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C14-4788-BB4F-0C982E1DB346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Столбец19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Лист1!$T$2</c:f>
              <c:numCache>
                <c:formatCode>General</c:formatCode>
                <c:ptCount val="1"/>
                <c:pt idx="0">
                  <c:v>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C14-4788-BB4F-0C982E1DB346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Столбец20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Лист1!$U$2</c:f>
              <c:numCache>
                <c:formatCode>General</c:formatCode>
                <c:ptCount val="1"/>
                <c:pt idx="0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C14-4788-BB4F-0C982E1DB346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Столбец21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Лист1!$V$2</c:f>
              <c:numCache>
                <c:formatCode>General</c:formatCode>
                <c:ptCount val="1"/>
                <c:pt idx="0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C14-4788-BB4F-0C982E1DB346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Столбец22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Лист1!$W$2</c:f>
              <c:numCache>
                <c:formatCode>General</c:formatCode>
                <c:ptCount val="1"/>
                <c:pt idx="0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C14-4788-BB4F-0C982E1DB346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Столбец23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Лист1!$X$2</c:f>
              <c:numCache>
                <c:formatCode>General</c:formatCode>
                <c:ptCount val="1"/>
                <c:pt idx="0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C14-4788-BB4F-0C982E1DB346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Столбец24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Лист1!$Y$2</c:f>
              <c:numCache>
                <c:formatCode>General</c:formatCode>
                <c:ptCount val="1"/>
                <c:pt idx="0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0C14-4788-BB4F-0C982E1DB346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Столбец25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Лист1!$Z$2</c:f>
              <c:numCache>
                <c:formatCode>General</c:formatCode>
                <c:ptCount val="1"/>
                <c:pt idx="0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C14-4788-BB4F-0C982E1DB346}"/>
            </c:ext>
          </c:extLst>
        </c:ser>
        <c:ser>
          <c:idx val="25"/>
          <c:order val="25"/>
          <c:tx>
            <c:strRef>
              <c:f>Лист1!$AA$1</c:f>
              <c:strCache>
                <c:ptCount val="1"/>
                <c:pt idx="0">
                  <c:v>Столбец26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Лист1!$AA$2</c:f>
              <c:numCache>
                <c:formatCode>General</c:formatCode>
                <c:ptCount val="1"/>
                <c:pt idx="0">
                  <c:v>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C14-4788-BB4F-0C982E1DB346}"/>
            </c:ext>
          </c:extLst>
        </c:ser>
        <c:ser>
          <c:idx val="26"/>
          <c:order val="26"/>
          <c:tx>
            <c:strRef>
              <c:f>Лист1!$AB$1</c:f>
              <c:strCache>
                <c:ptCount val="1"/>
                <c:pt idx="0">
                  <c:v>Столбец27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Лист1!$AB$2</c:f>
              <c:numCache>
                <c:formatCode>General</c:formatCode>
                <c:ptCount val="1"/>
                <c:pt idx="0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0C14-4788-BB4F-0C982E1DB346}"/>
            </c:ext>
          </c:extLst>
        </c:ser>
        <c:ser>
          <c:idx val="27"/>
          <c:order val="27"/>
          <c:tx>
            <c:strRef>
              <c:f>Лист1!$AC$1</c:f>
              <c:strCache>
                <c:ptCount val="1"/>
                <c:pt idx="0">
                  <c:v>Столбец28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Лист1!$AC$2</c:f>
              <c:numCache>
                <c:formatCode>General</c:formatCode>
                <c:ptCount val="1"/>
                <c:pt idx="0">
                  <c:v>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C14-4788-BB4F-0C982E1DB346}"/>
            </c:ext>
          </c:extLst>
        </c:ser>
        <c:ser>
          <c:idx val="28"/>
          <c:order val="28"/>
          <c:tx>
            <c:strRef>
              <c:f>Лист1!$AD$1</c:f>
              <c:strCache>
                <c:ptCount val="1"/>
                <c:pt idx="0">
                  <c:v>Столбец29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Лист1!$AD$2</c:f>
              <c:numCache>
                <c:formatCode>General</c:formatCode>
                <c:ptCount val="1"/>
                <c:pt idx="0">
                  <c:v>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C14-4788-BB4F-0C982E1DB346}"/>
            </c:ext>
          </c:extLst>
        </c:ser>
        <c:ser>
          <c:idx val="29"/>
          <c:order val="29"/>
          <c:tx>
            <c:strRef>
              <c:f>Лист1!$AE$1</c:f>
              <c:strCache>
                <c:ptCount val="1"/>
                <c:pt idx="0">
                  <c:v>Столбец30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Лист1!$AE$2</c:f>
              <c:numCache>
                <c:formatCode>General</c:formatCode>
                <c:ptCount val="1"/>
                <c:pt idx="0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C14-4788-BB4F-0C982E1DB346}"/>
            </c:ext>
          </c:extLst>
        </c:ser>
        <c:ser>
          <c:idx val="30"/>
          <c:order val="30"/>
          <c:tx>
            <c:strRef>
              <c:f>Лист1!$AF$1</c:f>
              <c:strCache>
                <c:ptCount val="1"/>
                <c:pt idx="0">
                  <c:v>Столбец31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Лист1!$AF$2</c:f>
              <c:numCache>
                <c:formatCode>General</c:formatCode>
                <c:ptCount val="1"/>
                <c:pt idx="0">
                  <c:v>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0C14-4788-BB4F-0C982E1DB346}"/>
            </c:ext>
          </c:extLst>
        </c:ser>
        <c:ser>
          <c:idx val="31"/>
          <c:order val="31"/>
          <c:tx>
            <c:strRef>
              <c:f>Лист1!$AG$1</c:f>
              <c:strCache>
                <c:ptCount val="1"/>
                <c:pt idx="0">
                  <c:v>Столбец32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Лист1!$AG$2</c:f>
              <c:numCache>
                <c:formatCode>General</c:formatCode>
                <c:ptCount val="1"/>
                <c:pt idx="0">
                  <c:v>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0C14-4788-BB4F-0C982E1DB346}"/>
            </c:ext>
          </c:extLst>
        </c:ser>
        <c:ser>
          <c:idx val="32"/>
          <c:order val="32"/>
          <c:tx>
            <c:strRef>
              <c:f>Лист1!$AH$1</c:f>
              <c:strCache>
                <c:ptCount val="1"/>
                <c:pt idx="0">
                  <c:v>Столбец33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Лист1!$AH$2</c:f>
              <c:numCache>
                <c:formatCode>General</c:formatCode>
                <c:ptCount val="1"/>
                <c:pt idx="0">
                  <c:v>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0C14-4788-BB4F-0C982E1DB346}"/>
            </c:ext>
          </c:extLst>
        </c:ser>
        <c:ser>
          <c:idx val="33"/>
          <c:order val="33"/>
          <c:tx>
            <c:strRef>
              <c:f>Лист1!$AI$1</c:f>
              <c:strCache>
                <c:ptCount val="1"/>
                <c:pt idx="0">
                  <c:v>Столбец34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Лист1!$AI$2</c:f>
              <c:numCache>
                <c:formatCode>General</c:formatCode>
                <c:ptCount val="1"/>
                <c:pt idx="0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0C14-4788-BB4F-0C982E1DB346}"/>
            </c:ext>
          </c:extLst>
        </c:ser>
        <c:ser>
          <c:idx val="34"/>
          <c:order val="34"/>
          <c:tx>
            <c:strRef>
              <c:f>Лист1!$AJ$1</c:f>
              <c:strCache>
                <c:ptCount val="1"/>
                <c:pt idx="0">
                  <c:v>Столбец35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Лист1!$AJ$2</c:f>
              <c:numCache>
                <c:formatCode>General</c:formatCode>
                <c:ptCount val="1"/>
                <c:pt idx="0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0C14-4788-BB4F-0C982E1DB346}"/>
            </c:ext>
          </c:extLst>
        </c:ser>
        <c:ser>
          <c:idx val="35"/>
          <c:order val="35"/>
          <c:tx>
            <c:strRef>
              <c:f>Лист1!$AK$1</c:f>
              <c:strCache>
                <c:ptCount val="1"/>
                <c:pt idx="0">
                  <c:v>Столбец36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Лист1!$AK$2</c:f>
              <c:numCache>
                <c:formatCode>General</c:formatCode>
                <c:ptCount val="1"/>
                <c:pt idx="0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0C14-4788-BB4F-0C982E1DB346}"/>
            </c:ext>
          </c:extLst>
        </c:ser>
        <c:ser>
          <c:idx val="36"/>
          <c:order val="36"/>
          <c:tx>
            <c:strRef>
              <c:f>Лист1!$AL$1</c:f>
              <c:strCache>
                <c:ptCount val="1"/>
                <c:pt idx="0">
                  <c:v>Столбец37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Лист1!$AL$2</c:f>
              <c:numCache>
                <c:formatCode>General</c:formatCode>
                <c:ptCount val="1"/>
                <c:pt idx="0">
                  <c:v>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0C14-4788-BB4F-0C982E1DB346}"/>
            </c:ext>
          </c:extLst>
        </c:ser>
        <c:ser>
          <c:idx val="37"/>
          <c:order val="37"/>
          <c:tx>
            <c:strRef>
              <c:f>Лист1!$AM$1</c:f>
              <c:strCache>
                <c:ptCount val="1"/>
                <c:pt idx="0">
                  <c:v>Столбец38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Лист1!$AM$2</c:f>
              <c:numCache>
                <c:formatCode>General</c:formatCode>
                <c:ptCount val="1"/>
                <c:pt idx="0">
                  <c:v>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0C14-4788-BB4F-0C982E1DB346}"/>
            </c:ext>
          </c:extLst>
        </c:ser>
        <c:ser>
          <c:idx val="38"/>
          <c:order val="38"/>
          <c:tx>
            <c:strRef>
              <c:f>Лист1!$AN$1</c:f>
              <c:strCache>
                <c:ptCount val="1"/>
                <c:pt idx="0">
                  <c:v>Столбец39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Лист1!$AN$2</c:f>
              <c:numCache>
                <c:formatCode>General</c:formatCode>
                <c:ptCount val="1"/>
                <c:pt idx="0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0C14-4788-BB4F-0C982E1DB346}"/>
            </c:ext>
          </c:extLst>
        </c:ser>
        <c:ser>
          <c:idx val="39"/>
          <c:order val="39"/>
          <c:tx>
            <c:strRef>
              <c:f>Лист1!$AO$1</c:f>
              <c:strCache>
                <c:ptCount val="1"/>
                <c:pt idx="0">
                  <c:v>Столбец40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Лист1!$AO$2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0C14-4788-BB4F-0C982E1DB346}"/>
            </c:ext>
          </c:extLst>
        </c:ser>
        <c:ser>
          <c:idx val="40"/>
          <c:order val="40"/>
          <c:tx>
            <c:strRef>
              <c:f>Лист1!$AP$1</c:f>
              <c:strCache>
                <c:ptCount val="1"/>
                <c:pt idx="0">
                  <c:v>Столбец41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Лист1!$AP$2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0C14-4788-BB4F-0C982E1DB346}"/>
            </c:ext>
          </c:extLst>
        </c:ser>
        <c:ser>
          <c:idx val="41"/>
          <c:order val="41"/>
          <c:tx>
            <c:strRef>
              <c:f>Лист1!$AQ$1</c:f>
              <c:strCache>
                <c:ptCount val="1"/>
                <c:pt idx="0">
                  <c:v>Столбец42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Лист1!$AQ$2</c:f>
              <c:numCache>
                <c:formatCode>General</c:formatCode>
                <c:ptCount val="1"/>
                <c:pt idx="0">
                  <c:v>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0C14-4788-BB4F-0C982E1DB346}"/>
            </c:ext>
          </c:extLst>
        </c:ser>
        <c:ser>
          <c:idx val="42"/>
          <c:order val="42"/>
          <c:tx>
            <c:strRef>
              <c:f>Лист1!$AR$1</c:f>
              <c:strCache>
                <c:ptCount val="1"/>
                <c:pt idx="0">
                  <c:v>Столбец43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Лист1!$AR$2</c:f>
              <c:numCache>
                <c:formatCode>General</c:formatCode>
                <c:ptCount val="1"/>
                <c:pt idx="0">
                  <c:v>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0C14-4788-BB4F-0C982E1DB346}"/>
            </c:ext>
          </c:extLst>
        </c:ser>
        <c:ser>
          <c:idx val="43"/>
          <c:order val="43"/>
          <c:tx>
            <c:strRef>
              <c:f>Лист1!$AS$1</c:f>
              <c:strCache>
                <c:ptCount val="1"/>
                <c:pt idx="0">
                  <c:v>Столбец44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Лист1!$AS$2</c:f>
              <c:numCache>
                <c:formatCode>General</c:formatCode>
                <c:ptCount val="1"/>
                <c:pt idx="0">
                  <c:v>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0C14-4788-BB4F-0C982E1DB346}"/>
            </c:ext>
          </c:extLst>
        </c:ser>
        <c:ser>
          <c:idx val="44"/>
          <c:order val="44"/>
          <c:tx>
            <c:strRef>
              <c:f>Лист1!$AT$1</c:f>
              <c:strCache>
                <c:ptCount val="1"/>
                <c:pt idx="0">
                  <c:v>Столбец45</c:v>
                </c:pt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E3F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0C14-4788-BB4F-0C982E1DB346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Лист1!$AT$2</c:f>
              <c:numCache>
                <c:formatCode>General</c:formatCode>
                <c:ptCount val="1"/>
                <c:pt idx="0">
                  <c:v>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0C14-4788-BB4F-0C982E1DB346}"/>
            </c:ext>
          </c:extLst>
        </c:ser>
        <c:ser>
          <c:idx val="45"/>
          <c:order val="45"/>
          <c:tx>
            <c:strRef>
              <c:f>Лист1!$AU$1</c:f>
              <c:strCache>
                <c:ptCount val="1"/>
                <c:pt idx="0">
                  <c:v>Столбец46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Лист1!$AU$2</c:f>
              <c:numCache>
                <c:formatCode>General</c:formatCode>
                <c:ptCount val="1"/>
                <c:pt idx="0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0C14-4788-BB4F-0C982E1DB346}"/>
            </c:ext>
          </c:extLst>
        </c:ser>
        <c:ser>
          <c:idx val="46"/>
          <c:order val="46"/>
          <c:tx>
            <c:strRef>
              <c:f>Лист1!$AV$1</c:f>
              <c:strCache>
                <c:ptCount val="1"/>
                <c:pt idx="0">
                  <c:v>Столбец47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Лист1!$AV$2</c:f>
              <c:numCache>
                <c:formatCode>General</c:formatCode>
                <c:ptCount val="1"/>
                <c:pt idx="0">
                  <c:v>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0C14-4788-BB4F-0C982E1DB346}"/>
            </c:ext>
          </c:extLst>
        </c:ser>
        <c:ser>
          <c:idx val="47"/>
          <c:order val="47"/>
          <c:tx>
            <c:strRef>
              <c:f>Лист1!$AW$1</c:f>
              <c:strCache>
                <c:ptCount val="1"/>
                <c:pt idx="0">
                  <c:v>Столбец48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Лист1!$AW$2</c:f>
              <c:numCache>
                <c:formatCode>General</c:formatCode>
                <c:ptCount val="1"/>
                <c:pt idx="0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0C14-4788-BB4F-0C982E1DB346}"/>
            </c:ext>
          </c:extLst>
        </c:ser>
        <c:ser>
          <c:idx val="48"/>
          <c:order val="48"/>
          <c:tx>
            <c:strRef>
              <c:f>Лист1!$AX$1</c:f>
              <c:strCache>
                <c:ptCount val="1"/>
                <c:pt idx="0">
                  <c:v>Столбец49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Лист1!$AX$2</c:f>
              <c:numCache>
                <c:formatCode>General</c:formatCode>
                <c:ptCount val="1"/>
                <c:pt idx="0">
                  <c:v>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0C14-4788-BB4F-0C982E1DB346}"/>
            </c:ext>
          </c:extLst>
        </c:ser>
        <c:ser>
          <c:idx val="49"/>
          <c:order val="49"/>
          <c:tx>
            <c:strRef>
              <c:f>Лист1!$AY$1</c:f>
              <c:strCache>
                <c:ptCount val="1"/>
                <c:pt idx="0">
                  <c:v>Столбец50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E4A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0-0C14-4788-BB4F-0C982E1DB346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Лист1!$AY$2</c:f>
              <c:numCache>
                <c:formatCode>General</c:formatCode>
                <c:ptCount val="1"/>
                <c:pt idx="0">
                  <c:v>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0C14-4788-BB4F-0C982E1DB346}"/>
            </c:ext>
          </c:extLst>
        </c:ser>
        <c:ser>
          <c:idx val="50"/>
          <c:order val="50"/>
          <c:tx>
            <c:strRef>
              <c:f>Лист1!$AZ$1</c:f>
              <c:strCache>
                <c:ptCount val="1"/>
                <c:pt idx="0">
                  <c:v>Столбец51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Лист1!$AZ$2</c:f>
              <c:numCache>
                <c:formatCode>General</c:formatCode>
                <c:ptCount val="1"/>
                <c:pt idx="0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0C14-4788-BB4F-0C982E1DB346}"/>
            </c:ext>
          </c:extLst>
        </c:ser>
        <c:ser>
          <c:idx val="51"/>
          <c:order val="51"/>
          <c:tx>
            <c:strRef>
              <c:f>Лист1!$BA$1</c:f>
              <c:strCache>
                <c:ptCount val="1"/>
                <c:pt idx="0">
                  <c:v>Столбец52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Лист1!$BA$2</c:f>
              <c:numCache>
                <c:formatCode>General</c:formatCode>
                <c:ptCount val="1"/>
                <c:pt idx="0">
                  <c:v>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0C14-4788-BB4F-0C982E1DB346}"/>
            </c:ext>
          </c:extLst>
        </c:ser>
        <c:ser>
          <c:idx val="52"/>
          <c:order val="52"/>
          <c:tx>
            <c:strRef>
              <c:f>Лист1!$BB$1</c:f>
              <c:strCache>
                <c:ptCount val="1"/>
                <c:pt idx="0">
                  <c:v>Столбец53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Лист1!$BB$2</c:f>
              <c:numCache>
                <c:formatCode>General</c:formatCode>
                <c:ptCount val="1"/>
                <c:pt idx="0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0C14-4788-BB4F-0C982E1DB346}"/>
            </c:ext>
          </c:extLst>
        </c:ser>
        <c:ser>
          <c:idx val="53"/>
          <c:order val="53"/>
          <c:tx>
            <c:strRef>
              <c:f>Лист1!$BC$1</c:f>
              <c:strCache>
                <c:ptCount val="1"/>
                <c:pt idx="0">
                  <c:v>Столбец54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Лист1!$BC$2</c:f>
              <c:numCache>
                <c:formatCode>General</c:formatCode>
                <c:ptCount val="1"/>
                <c:pt idx="0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0C14-4788-BB4F-0C982E1DB346}"/>
            </c:ext>
          </c:extLst>
        </c:ser>
        <c:ser>
          <c:idx val="54"/>
          <c:order val="54"/>
          <c:tx>
            <c:strRef>
              <c:f>Лист1!$BD$1</c:f>
              <c:strCache>
                <c:ptCount val="1"/>
                <c:pt idx="0">
                  <c:v>Столбец55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Лист1!$BD$2</c:f>
              <c:numCache>
                <c:formatCode>General</c:formatCode>
                <c:ptCount val="1"/>
                <c:pt idx="0">
                  <c:v>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0C14-4788-BB4F-0C982E1DB346}"/>
            </c:ext>
          </c:extLst>
        </c:ser>
        <c:ser>
          <c:idx val="55"/>
          <c:order val="55"/>
          <c:tx>
            <c:strRef>
              <c:f>Лист1!$BE$1</c:f>
              <c:strCache>
                <c:ptCount val="1"/>
                <c:pt idx="0">
                  <c:v>Столбец56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Лист1!$BE$2</c:f>
              <c:numCache>
                <c:formatCode>General</c:formatCode>
                <c:ptCount val="1"/>
                <c:pt idx="0">
                  <c:v>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0C14-4788-BB4F-0C982E1DB346}"/>
            </c:ext>
          </c:extLst>
        </c:ser>
        <c:ser>
          <c:idx val="56"/>
          <c:order val="56"/>
          <c:tx>
            <c:strRef>
              <c:f>Лист1!$BF$1</c:f>
              <c:strCache>
                <c:ptCount val="1"/>
                <c:pt idx="0">
                  <c:v>Столбец57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Лист1!$BF$2</c:f>
              <c:numCache>
                <c:formatCode>General</c:formatCode>
                <c:ptCount val="1"/>
                <c:pt idx="0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0C14-4788-BB4F-0C982E1DB346}"/>
            </c:ext>
          </c:extLst>
        </c:ser>
        <c:ser>
          <c:idx val="57"/>
          <c:order val="57"/>
          <c:tx>
            <c:strRef>
              <c:f>Лист1!$BG$1</c:f>
              <c:strCache>
                <c:ptCount val="1"/>
                <c:pt idx="0">
                  <c:v>Столбец58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Лист1!$BG$2</c:f>
              <c:numCache>
                <c:formatCode>General</c:formatCode>
                <c:ptCount val="1"/>
                <c:pt idx="0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0C14-4788-BB4F-0C982E1DB346}"/>
            </c:ext>
          </c:extLst>
        </c:ser>
        <c:ser>
          <c:idx val="58"/>
          <c:order val="58"/>
          <c:tx>
            <c:strRef>
              <c:f>Лист1!$BH$1</c:f>
              <c:strCache>
                <c:ptCount val="1"/>
                <c:pt idx="0">
                  <c:v>Столбец59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Лист1!$BH$2</c:f>
              <c:numCache>
                <c:formatCode>General</c:formatCode>
                <c:ptCount val="1"/>
                <c:pt idx="0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0C14-4788-BB4F-0C982E1DB346}"/>
            </c:ext>
          </c:extLst>
        </c:ser>
        <c:ser>
          <c:idx val="59"/>
          <c:order val="59"/>
          <c:tx>
            <c:strRef>
              <c:f>Лист1!$BI$1</c:f>
              <c:strCache>
                <c:ptCount val="1"/>
                <c:pt idx="0">
                  <c:v>Столбец60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Лист1!$BI$2</c:f>
              <c:numCache>
                <c:formatCode>General</c:formatCode>
                <c:ptCount val="1"/>
                <c:pt idx="0">
                  <c:v>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0C14-4788-BB4F-0C982E1DB346}"/>
            </c:ext>
          </c:extLst>
        </c:ser>
        <c:ser>
          <c:idx val="60"/>
          <c:order val="60"/>
          <c:tx>
            <c:strRef>
              <c:f>Лист1!$BJ$1</c:f>
              <c:strCache>
                <c:ptCount val="1"/>
                <c:pt idx="0">
                  <c:v>Столбец61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Лист1!$BJ$2</c:f>
              <c:numCache>
                <c:formatCode>General</c:formatCode>
                <c:ptCount val="1"/>
                <c:pt idx="0">
                  <c:v>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0C14-4788-BB4F-0C982E1DB346}"/>
            </c:ext>
          </c:extLst>
        </c:ser>
        <c:ser>
          <c:idx val="61"/>
          <c:order val="61"/>
          <c:tx>
            <c:strRef>
              <c:f>Лист1!$BK$1</c:f>
              <c:strCache>
                <c:ptCount val="1"/>
                <c:pt idx="0">
                  <c:v>Столбец62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Лист1!$BK$2</c:f>
              <c:numCache>
                <c:formatCode>General</c:formatCode>
                <c:ptCount val="1"/>
                <c:pt idx="0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0C14-4788-BB4F-0C982E1DB346}"/>
            </c:ext>
          </c:extLst>
        </c:ser>
        <c:ser>
          <c:idx val="62"/>
          <c:order val="62"/>
          <c:tx>
            <c:strRef>
              <c:f>Лист1!$BL$1</c:f>
              <c:strCache>
                <c:ptCount val="1"/>
                <c:pt idx="0">
                  <c:v>Столбец63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Лист1!$BL$2</c:f>
              <c:numCache>
                <c:formatCode>General</c:formatCode>
                <c:ptCount val="1"/>
                <c:pt idx="0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0C14-4788-BB4F-0C982E1DB346}"/>
            </c:ext>
          </c:extLst>
        </c:ser>
        <c:ser>
          <c:idx val="63"/>
          <c:order val="63"/>
          <c:tx>
            <c:strRef>
              <c:f>Лист1!$BM$1</c:f>
              <c:strCache>
                <c:ptCount val="1"/>
                <c:pt idx="0">
                  <c:v>Столбец64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Лист1!$BM$2</c:f>
              <c:numCache>
                <c:formatCode>General</c:formatCode>
                <c:ptCount val="1"/>
                <c:pt idx="0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0C14-4788-BB4F-0C982E1DB346}"/>
            </c:ext>
          </c:extLst>
        </c:ser>
        <c:ser>
          <c:idx val="64"/>
          <c:order val="64"/>
          <c:tx>
            <c:strRef>
              <c:f>Лист1!$BN$1</c:f>
              <c:strCache>
                <c:ptCount val="1"/>
                <c:pt idx="0">
                  <c:v>Столбец65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Лист1!$BN$2</c:f>
              <c:numCache>
                <c:formatCode>General</c:formatCode>
                <c:ptCount val="1"/>
                <c:pt idx="0">
                  <c:v>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0C14-4788-BB4F-0C982E1DB346}"/>
            </c:ext>
          </c:extLst>
        </c:ser>
        <c:ser>
          <c:idx val="65"/>
          <c:order val="65"/>
          <c:tx>
            <c:strRef>
              <c:f>Лист1!$BO$1</c:f>
              <c:strCache>
                <c:ptCount val="1"/>
                <c:pt idx="0">
                  <c:v>Столбец66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Лист1!$BO$2</c:f>
              <c:numCache>
                <c:formatCode>General</c:formatCode>
                <c:ptCount val="1"/>
                <c:pt idx="0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0C14-4788-BB4F-0C982E1DB346}"/>
            </c:ext>
          </c:extLst>
        </c:ser>
        <c:ser>
          <c:idx val="66"/>
          <c:order val="66"/>
          <c:tx>
            <c:strRef>
              <c:f>Лист1!$BP$1</c:f>
              <c:strCache>
                <c:ptCount val="1"/>
                <c:pt idx="0">
                  <c:v>Столбец67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Лист1!$BP$2</c:f>
              <c:numCache>
                <c:formatCode>General</c:formatCode>
                <c:ptCount val="1"/>
                <c:pt idx="0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0C14-4788-BB4F-0C982E1DB346}"/>
            </c:ext>
          </c:extLst>
        </c:ser>
        <c:ser>
          <c:idx val="67"/>
          <c:order val="67"/>
          <c:tx>
            <c:strRef>
              <c:f>Лист1!$BQ$1</c:f>
              <c:strCache>
                <c:ptCount val="1"/>
                <c:pt idx="0">
                  <c:v>Столбец68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Лист1!$BQ$2</c:f>
              <c:numCache>
                <c:formatCode>General</c:formatCode>
                <c:ptCount val="1"/>
                <c:pt idx="0">
                  <c:v>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0C14-4788-BB4F-0C982E1DB346}"/>
            </c:ext>
          </c:extLst>
        </c:ser>
        <c:ser>
          <c:idx val="68"/>
          <c:order val="68"/>
          <c:tx>
            <c:strRef>
              <c:f>Лист1!$BR$1</c:f>
              <c:strCache>
                <c:ptCount val="1"/>
                <c:pt idx="0">
                  <c:v>Столбец69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Лист1!$BR$2</c:f>
              <c:numCache>
                <c:formatCode>General</c:formatCode>
                <c:ptCount val="1"/>
                <c:pt idx="0">
                  <c:v>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0C14-4788-BB4F-0C982E1DB346}"/>
            </c:ext>
          </c:extLst>
        </c:ser>
        <c:ser>
          <c:idx val="69"/>
          <c:order val="69"/>
          <c:tx>
            <c:strRef>
              <c:f>Лист1!$BS$1</c:f>
              <c:strCache>
                <c:ptCount val="1"/>
                <c:pt idx="0">
                  <c:v>Столбец70</c:v>
                </c:pt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Лист1!$BS$2</c:f>
              <c:numCache>
                <c:formatCode>General</c:formatCode>
                <c:ptCount val="1"/>
                <c:pt idx="0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0C14-4788-BB4F-0C982E1DB346}"/>
            </c:ext>
          </c:extLst>
        </c:ser>
        <c:ser>
          <c:idx val="70"/>
          <c:order val="70"/>
          <c:tx>
            <c:strRef>
              <c:f>Лист1!$BT$1</c:f>
              <c:strCache>
                <c:ptCount val="1"/>
                <c:pt idx="0">
                  <c:v>Столбец71</c:v>
                </c:pt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Лист1!$BT$2</c:f>
              <c:numCache>
                <c:formatCode>General</c:formatCode>
                <c:ptCount val="1"/>
                <c:pt idx="0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0C14-4788-BB4F-0C982E1DB346}"/>
            </c:ext>
          </c:extLst>
        </c:ser>
        <c:ser>
          <c:idx val="71"/>
          <c:order val="71"/>
          <c:tx>
            <c:strRef>
              <c:f>Лист1!$BU$1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Лист1!$BU$2</c:f>
              <c:numCache>
                <c:formatCode>General</c:formatCode>
                <c:ptCount val="1"/>
                <c:pt idx="0">
                  <c:v>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0C14-4788-BB4F-0C982E1DB346}"/>
            </c:ext>
          </c:extLst>
        </c:ser>
        <c:ser>
          <c:idx val="72"/>
          <c:order val="72"/>
          <c:tx>
            <c:strRef>
              <c:f>Лист1!$BV$1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Лист1!$BV$2</c:f>
              <c:numCache>
                <c:formatCode>General</c:formatCode>
                <c:ptCount val="1"/>
                <c:pt idx="0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0C14-4788-BB4F-0C982E1DB346}"/>
            </c:ext>
          </c:extLst>
        </c:ser>
        <c:ser>
          <c:idx val="73"/>
          <c:order val="73"/>
          <c:tx>
            <c:strRef>
              <c:f>Лист1!$BW$1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Лист1!$BW$2</c:f>
              <c:numCache>
                <c:formatCode>General</c:formatCode>
                <c:ptCount val="1"/>
                <c:pt idx="0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0C14-4788-BB4F-0C982E1DB346}"/>
            </c:ext>
          </c:extLst>
        </c:ser>
        <c:ser>
          <c:idx val="74"/>
          <c:order val="74"/>
          <c:tx>
            <c:strRef>
              <c:f>Лист1!$BX$1</c:f>
              <c:strCache>
                <c:ptCount val="1"/>
              </c:strCache>
            </c:strRef>
          </c:tx>
          <c:spPr>
            <a:solidFill>
              <a:srgbClr val="DE3F5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Лист1!$BX$2</c:f>
              <c:numCache>
                <c:formatCode>General</c:formatCode>
                <c:ptCount val="1"/>
                <c:pt idx="0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0C14-4788-BB4F-0C982E1DB346}"/>
            </c:ext>
          </c:extLst>
        </c:ser>
        <c:ser>
          <c:idx val="75"/>
          <c:order val="75"/>
          <c:tx>
            <c:strRef>
              <c:f>Лист1!$BY$1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Лист1!$BY$2</c:f>
              <c:numCache>
                <c:formatCode>General</c:formatCode>
                <c:ptCount val="1"/>
                <c:pt idx="0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0C14-4788-BB4F-0C982E1DB346}"/>
            </c:ext>
          </c:extLst>
        </c:ser>
        <c:ser>
          <c:idx val="76"/>
          <c:order val="76"/>
          <c:tx>
            <c:strRef>
              <c:f>Лист1!$BZ$1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Лист1!$BZ$2</c:f>
              <c:numCache>
                <c:formatCode>General</c:formatCode>
                <c:ptCount val="1"/>
                <c:pt idx="0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0C14-4788-BB4F-0C982E1DB346}"/>
            </c:ext>
          </c:extLst>
        </c:ser>
        <c:ser>
          <c:idx val="77"/>
          <c:order val="77"/>
          <c:tx>
            <c:strRef>
              <c:f>Лист1!$CA$1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Лист1!$CA$2</c:f>
              <c:numCache>
                <c:formatCode>General</c:formatCode>
                <c:ptCount val="1"/>
                <c:pt idx="0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0C14-4788-BB4F-0C982E1DB346}"/>
            </c:ext>
          </c:extLst>
        </c:ser>
        <c:ser>
          <c:idx val="78"/>
          <c:order val="78"/>
          <c:tx>
            <c:strRef>
              <c:f>Лист1!$CB$1</c:f>
              <c:strCache>
                <c:ptCount val="1"/>
              </c:strCache>
            </c:strRef>
          </c:tx>
          <c:spPr>
            <a:solidFill>
              <a:srgbClr val="1E4A99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Лист1!$CB$2</c:f>
              <c:numCache>
                <c:formatCode>General</c:formatCode>
                <c:ptCount val="1"/>
                <c:pt idx="0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0C14-4788-BB4F-0C982E1DB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1348895"/>
        <c:axId val="1801350559"/>
      </c:barChart>
      <c:catAx>
        <c:axId val="18013488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01350559"/>
        <c:crosses val="autoZero"/>
        <c:auto val="1"/>
        <c:lblAlgn val="ctr"/>
        <c:lblOffset val="100"/>
        <c:noMultiLvlLbl val="0"/>
      </c:catAx>
      <c:valAx>
        <c:axId val="1801350559"/>
        <c:scaling>
          <c:orientation val="minMax"/>
          <c:max val="600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0134889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93599736986761E-2"/>
          <c:y val="5.215270042464204E-2"/>
          <c:w val="0.91184886056658043"/>
          <c:h val="0.75849245673559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доля педагогов высшей категории (58% ОО)</c:v>
                </c:pt>
                <c:pt idx="1">
                  <c:v>Средняя доля педагогов высшей категории (38% ОО)</c:v>
                </c:pt>
                <c:pt idx="2">
                  <c:v>Высокая доля педагогов высшей категории (4% ОО)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480</c:v>
                </c:pt>
                <c:pt idx="1">
                  <c:v>503</c:v>
                </c:pt>
                <c:pt idx="2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D-4E72-BB5F-3408C67A6B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доля педагогов высшей категории (58% ОО)</c:v>
                </c:pt>
                <c:pt idx="1">
                  <c:v>Средняя доля педагогов высшей категории (38% ОО)</c:v>
                </c:pt>
                <c:pt idx="2">
                  <c:v>Высокая доля педагогов высшей категории (4% ОО)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469</c:v>
                </c:pt>
                <c:pt idx="1">
                  <c:v>488</c:v>
                </c:pt>
                <c:pt idx="2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D-4E72-BB5F-3408C67A6B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доля педагогов высшей категории (58% ОО)</c:v>
                </c:pt>
                <c:pt idx="1">
                  <c:v>Средняя доля педагогов высшей категории (38% ОО)</c:v>
                </c:pt>
                <c:pt idx="2">
                  <c:v>Высокая доля педагогов высшей категории (4% ОО)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470</c:v>
                </c:pt>
                <c:pt idx="1">
                  <c:v>486</c:v>
                </c:pt>
                <c:pt idx="2">
                  <c:v>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BD-4E72-BB5F-3408C67A6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98239"/>
        <c:axId val="1682605311"/>
      </c:barChart>
      <c:catAx>
        <c:axId val="16825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5311"/>
        <c:crosses val="autoZero"/>
        <c:auto val="1"/>
        <c:lblAlgn val="ctr"/>
        <c:lblOffset val="100"/>
        <c:noMultiLvlLbl val="0"/>
      </c:catAx>
      <c:valAx>
        <c:axId val="168260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98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330415675566431E-3"/>
          <c:y val="0.92521964022789838"/>
          <c:w val="0.98563818858422692"/>
          <c:h val="4.6596040779876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64296882172649E-2"/>
          <c:y val="3.7955284378177863E-2"/>
          <c:w val="0.91583663031255891"/>
          <c:h val="0.76884311065551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00AE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Естественно-научная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499</c:v>
                </c:pt>
                <c:pt idx="1">
                  <c:v>487</c:v>
                </c:pt>
                <c:pt idx="2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7-4FAF-B0EA-C1C1169923B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solidFill>
              <a:srgbClr val="F996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Естественно-научная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479</c:v>
                </c:pt>
                <c:pt idx="1">
                  <c:v>488</c:v>
                </c:pt>
                <c:pt idx="2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A7-4FAF-B0EA-C1C1169923B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ОЭСР</c:v>
                </c:pt>
              </c:strCache>
            </c:strRef>
          </c:tx>
          <c:spPr>
            <a:solidFill>
              <a:srgbClr val="3592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Естественно-научная грамотность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487</c:v>
                </c:pt>
                <c:pt idx="1">
                  <c:v>489</c:v>
                </c:pt>
                <c:pt idx="2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A7-4FAF-B0EA-C1C116992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820267168"/>
        <c:axId val="820255520"/>
      </c:barChart>
      <c:catAx>
        <c:axId val="82026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0255520"/>
        <c:crosses val="autoZero"/>
        <c:auto val="1"/>
        <c:lblAlgn val="ctr"/>
        <c:lblOffset val="100"/>
        <c:noMultiLvlLbl val="0"/>
      </c:catAx>
      <c:valAx>
        <c:axId val="82025552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026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63612752928216"/>
          <c:y val="0.91153093816050879"/>
          <c:w val="0.80809811386174246"/>
          <c:h val="6.24835032625175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36291530139734E-2"/>
          <c:y val="8.6841047308110889E-2"/>
          <c:w val="0.51617560797149942"/>
          <c:h val="0.70645993641038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кадровых ресурсов ОО менее 50%</c:v>
                </c:pt>
                <c:pt idx="1">
                  <c:v>Индекс кадровых ресурсов ОО более 60%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488</c:v>
                </c:pt>
                <c:pt idx="1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D-4E72-BB5F-3408C67A6B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кадровых ресурсов ОО менее 50%</c:v>
                </c:pt>
                <c:pt idx="1">
                  <c:v>Индекс кадровых ресурсов ОО более 60%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471</c:v>
                </c:pt>
                <c:pt idx="1">
                  <c:v>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D-4E72-BB5F-3408C67A6B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кадровых ресурсов ОО менее 50%</c:v>
                </c:pt>
                <c:pt idx="1">
                  <c:v>Индекс кадровых ресурсов ОО более 60%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470</c:v>
                </c:pt>
                <c:pt idx="1">
                  <c:v>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BD-4E72-BB5F-3408C67A6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98239"/>
        <c:axId val="1682605311"/>
      </c:barChart>
      <c:catAx>
        <c:axId val="16825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5311"/>
        <c:crosses val="autoZero"/>
        <c:auto val="1"/>
        <c:lblAlgn val="ctr"/>
        <c:lblOffset val="100"/>
        <c:noMultiLvlLbl val="0"/>
      </c:catAx>
      <c:valAx>
        <c:axId val="1682605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98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181269737692613E-3"/>
          <c:y val="0.88402722830377911"/>
          <c:w val="0.68149293686312817"/>
          <c:h val="4.65960779292832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893599736986761E-2"/>
          <c:y val="5.215270042464204E-2"/>
          <c:w val="0.91184886056658043"/>
          <c:h val="0.75849245673559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олимпиадная активность</c:v>
                </c:pt>
                <c:pt idx="1">
                  <c:v>Средняя олимпиадная активность</c:v>
                </c:pt>
                <c:pt idx="2">
                  <c:v>Высокая олимпиадная активность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456</c:v>
                </c:pt>
                <c:pt idx="1">
                  <c:v>476</c:v>
                </c:pt>
                <c:pt idx="2">
                  <c:v>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D-4E72-BB5F-3408C67A6B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олимпиадная активность</c:v>
                </c:pt>
                <c:pt idx="1">
                  <c:v>Средняя олимпиадная активность</c:v>
                </c:pt>
                <c:pt idx="2">
                  <c:v>Высокая олимпиадная активность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435</c:v>
                </c:pt>
                <c:pt idx="1">
                  <c:v>466</c:v>
                </c:pt>
                <c:pt idx="2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BD-4E72-BB5F-3408C67A6B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Низкая олимпиадная активность</c:v>
                </c:pt>
                <c:pt idx="1">
                  <c:v>Средняя олимпиадная активность</c:v>
                </c:pt>
                <c:pt idx="2">
                  <c:v>Высокая олимпиадная активность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454</c:v>
                </c:pt>
                <c:pt idx="1">
                  <c:v>477</c:v>
                </c:pt>
                <c:pt idx="2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BD-4E72-BB5F-3408C67A6B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98239"/>
        <c:axId val="1682605311"/>
      </c:barChart>
      <c:catAx>
        <c:axId val="16825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5311"/>
        <c:crosses val="autoZero"/>
        <c:auto val="1"/>
        <c:lblAlgn val="ctr"/>
        <c:lblOffset val="100"/>
        <c:noMultiLvlLbl val="0"/>
      </c:catAx>
      <c:valAx>
        <c:axId val="1682605311"/>
        <c:scaling>
          <c:orientation val="minMax"/>
          <c:max val="510"/>
          <c:min val="4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98239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011828481783465E-4"/>
          <c:y val="0.91871557518724789"/>
          <c:w val="0.98563818858422692"/>
          <c:h val="4.6596040779876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53846098595451E-2"/>
          <c:y val="8.4513188820518573E-2"/>
          <c:w val="0.89108047735508222"/>
          <c:h val="0.66758810730606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ОО реализованы не все направления профориентации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474</c:v>
                </c:pt>
                <c:pt idx="1">
                  <c:v>473</c:v>
                </c:pt>
                <c:pt idx="2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C7-40A7-9DC7-249D0BD0CB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ОО реализованы все направления профориентации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483</c:v>
                </c:pt>
                <c:pt idx="1">
                  <c:v>480</c:v>
                </c:pt>
                <c:pt idx="2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C7-40A7-9DC7-249D0BD0C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12737215"/>
        <c:axId val="1712737631"/>
      </c:barChart>
      <c:catAx>
        <c:axId val="171273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12737631"/>
        <c:crosses val="autoZero"/>
        <c:auto val="1"/>
        <c:lblAlgn val="ctr"/>
        <c:lblOffset val="100"/>
        <c:noMultiLvlLbl val="0"/>
      </c:catAx>
      <c:valAx>
        <c:axId val="1712737631"/>
        <c:scaling>
          <c:orientation val="minMax"/>
          <c:max val="5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12737215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611554264684046E-2"/>
          <c:y val="9.0176854391649908E-2"/>
          <c:w val="0.91184886056658043"/>
          <c:h val="0.6385705632670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Нет экскурсий на предприятия</c:v>
                </c:pt>
                <c:pt idx="1">
                  <c:v>Есть экскурсии на предприятия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451</c:v>
                </c:pt>
                <c:pt idx="1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2C-4E80-981C-951380B154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49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Нет экскурсий на предприятия</c:v>
                </c:pt>
                <c:pt idx="1">
                  <c:v>Есть экскурсии на предприятия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464</c:v>
                </c:pt>
                <c:pt idx="1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2C-4E80-981C-951380B154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Нет экскурсий на предприятия</c:v>
                </c:pt>
                <c:pt idx="1">
                  <c:v>Есть экскурсии на предприятия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458</c:v>
                </c:pt>
                <c:pt idx="1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2C-4E80-981C-951380B15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98239"/>
        <c:axId val="1682605311"/>
      </c:barChart>
      <c:catAx>
        <c:axId val="1682598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5311"/>
        <c:crosses val="autoZero"/>
        <c:auto val="1"/>
        <c:lblAlgn val="ctr"/>
        <c:lblOffset val="100"/>
        <c:noMultiLvlLbl val="0"/>
      </c:catAx>
      <c:valAx>
        <c:axId val="1682605311"/>
        <c:scaling>
          <c:orientation val="minMax"/>
          <c:max val="5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9823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190876575817063E-3"/>
          <c:y val="0.81341827134562739"/>
          <c:w val="0.99053456578797217"/>
          <c:h val="7.83594619057160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34397842396813E-2"/>
          <c:y val="5.1554700775080453E-2"/>
          <c:w val="0.60134332951289693"/>
          <c:h val="0.819216151296786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индекс вовлеченности родителей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Нижний</c:v>
                </c:pt>
                <c:pt idx="1">
                  <c:v>Второй</c:v>
                </c:pt>
                <c:pt idx="2">
                  <c:v>Третий</c:v>
                </c:pt>
                <c:pt idx="3">
                  <c:v>Верхний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443</c:v>
                </c:pt>
                <c:pt idx="1">
                  <c:v>479</c:v>
                </c:pt>
                <c:pt idx="2">
                  <c:v>493</c:v>
                </c:pt>
                <c:pt idx="3">
                  <c:v>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7-4A59-B200-4556FAD3AD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индекс вовлеченности родителей</c:v>
                </c:pt>
              </c:strCache>
            </c:strRef>
          </c:tx>
          <c:spPr>
            <a:solidFill>
              <a:srgbClr val="F69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Нижний</c:v>
                </c:pt>
                <c:pt idx="1">
                  <c:v>Второй</c:v>
                </c:pt>
                <c:pt idx="2">
                  <c:v>Третий</c:v>
                </c:pt>
                <c:pt idx="3">
                  <c:v>Верхний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452</c:v>
                </c:pt>
                <c:pt idx="1">
                  <c:v>481</c:v>
                </c:pt>
                <c:pt idx="2">
                  <c:v>499</c:v>
                </c:pt>
                <c:pt idx="3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7-4A59-B200-4556FAD3AD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индекс вовлеченности родителей</c:v>
                </c:pt>
              </c:strCache>
            </c:strRef>
          </c:tx>
          <c:spPr>
            <a:solidFill>
              <a:srgbClr val="43A2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Нижний</c:v>
                </c:pt>
                <c:pt idx="1">
                  <c:v>Второй</c:v>
                </c:pt>
                <c:pt idx="2">
                  <c:v>Третий</c:v>
                </c:pt>
                <c:pt idx="3">
                  <c:v>Верхний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456</c:v>
                </c:pt>
                <c:pt idx="1">
                  <c:v>487</c:v>
                </c:pt>
                <c:pt idx="2">
                  <c:v>504</c:v>
                </c:pt>
                <c:pt idx="3">
                  <c:v>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A7-4A59-B200-4556FAD3A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92831"/>
        <c:axId val="1682606975"/>
      </c:barChart>
      <c:catAx>
        <c:axId val="168259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6975"/>
        <c:crosses val="autoZero"/>
        <c:auto val="1"/>
        <c:lblAlgn val="ctr"/>
        <c:lblOffset val="100"/>
        <c:noMultiLvlLbl val="0"/>
      </c:catAx>
      <c:valAx>
        <c:axId val="168260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92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483381450164714"/>
          <c:y val="0.82164346742071814"/>
          <c:w val="0.31166087621803618"/>
          <c:h val="0.178356532579281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935162401574805E-2"/>
          <c:y val="7.4879553544101043E-2"/>
          <c:w val="0.84718983759842514"/>
          <c:h val="0.6813020180316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 с недостаточным количеством устройств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480</c:v>
                </c:pt>
                <c:pt idx="1">
                  <c:v>473</c:v>
                </c:pt>
                <c:pt idx="2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0-49EF-A809-85A4FBC9351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 с достаточным количеством устройств</c:v>
                </c:pt>
              </c:strCache>
            </c:strRef>
          </c:tx>
          <c:spPr>
            <a:solidFill>
              <a:srgbClr val="F69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504</c:v>
                </c:pt>
                <c:pt idx="1">
                  <c:v>492</c:v>
                </c:pt>
                <c:pt idx="2">
                  <c:v>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30-49EF-A809-85A4FBC93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682583679"/>
        <c:axId val="1682603231"/>
      </c:barChart>
      <c:catAx>
        <c:axId val="168258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603231"/>
        <c:crosses val="autoZero"/>
        <c:auto val="1"/>
        <c:lblAlgn val="ctr"/>
        <c:lblOffset val="100"/>
        <c:noMultiLvlLbl val="0"/>
      </c:catAx>
      <c:valAx>
        <c:axId val="1682603231"/>
        <c:scaling>
          <c:orientation val="minMax"/>
          <c:min val="4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8258367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402007761257193E-3"/>
          <c:y val="0.91780406547895554"/>
          <c:w val="0.9250070689347818"/>
          <c:h val="6.32598303107137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65789481835735E-2"/>
          <c:y val="8.1701020551579531E-2"/>
          <c:w val="0.74005791880245875"/>
          <c:h val="0.679251291751234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3592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материальных ресурсов ОО менее 50%</c:v>
                </c:pt>
                <c:pt idx="1">
                  <c:v>Индекс материальных ресурсов более 70%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</c:v>
                </c:pt>
                <c:pt idx="1">
                  <c:v>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A-4DB7-A2A0-FDBCABC51F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69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материальных ресурсов ОО менее 50%</c:v>
                </c:pt>
                <c:pt idx="1">
                  <c:v>Индекс материальных ресурсов более 70%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477</c:v>
                </c:pt>
                <c:pt idx="1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2A-4DB7-A2A0-FDBCABC51F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73B5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Индекс материальных ресурсов ОО менее 50%</c:v>
                </c:pt>
                <c:pt idx="1">
                  <c:v>Индекс материальных ресурсов более 70%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469</c:v>
                </c:pt>
                <c:pt idx="1">
                  <c:v>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2A-4DB7-A2A0-FDBCABC51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28372815"/>
        <c:axId val="528376975"/>
      </c:barChart>
      <c:catAx>
        <c:axId val="528372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28376975"/>
        <c:crosses val="autoZero"/>
        <c:auto val="1"/>
        <c:lblAlgn val="ctr"/>
        <c:lblOffset val="100"/>
        <c:noMultiLvlLbl val="0"/>
      </c:catAx>
      <c:valAx>
        <c:axId val="52837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283728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447828148689576"/>
          <c:w val="0.86512261761244313"/>
          <c:h val="7.87936681286779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83208363135912E-2"/>
          <c:y val="7.283246327446552E-2"/>
          <c:w val="0.83631774343836751"/>
          <c:h val="0.55277302982059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индекс материальных ресурсов ОО + Нет углубленного изучения предметов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482</c:v>
                </c:pt>
                <c:pt idx="1">
                  <c:v>475</c:v>
                </c:pt>
                <c:pt idx="2">
                  <c:v>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D-4D0D-A57A-6F848D677C9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Низкий индекс материальных ресурсов ОО + Есть углубленное изучение предметов</c:v>
                </c:pt>
              </c:strCache>
            </c:strRef>
          </c:tx>
          <c:spPr>
            <a:solidFill>
              <a:srgbClr val="93C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493</c:v>
                </c:pt>
                <c:pt idx="1">
                  <c:v>477</c:v>
                </c:pt>
                <c:pt idx="2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0D-4D0D-A57A-6F848D677C9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индекс материальных ресурсов ОО + Нет углубленного изучения предметов</c:v>
                </c:pt>
              </c:strCache>
            </c:strRef>
          </c:tx>
          <c:spPr>
            <a:solidFill>
              <a:srgbClr val="6DAB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503</c:v>
                </c:pt>
                <c:pt idx="1">
                  <c:v>499</c:v>
                </c:pt>
                <c:pt idx="2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0D-4D0D-A57A-6F848D677C9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Высокий индекс материальных ресурсов ОО + Есть углубленное изучение предметов</c:v>
                </c:pt>
              </c:strCache>
            </c:strRef>
          </c:tx>
          <c:spPr>
            <a:solidFill>
              <a:srgbClr val="5A8E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Читательская грамотность</c:v>
                </c:pt>
                <c:pt idx="1">
                  <c:v>Математическая грамотность</c:v>
                </c:pt>
                <c:pt idx="2">
                  <c:v>Естественнонаучная грамотность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528</c:v>
                </c:pt>
                <c:pt idx="1">
                  <c:v>510</c:v>
                </c:pt>
                <c:pt idx="2">
                  <c:v>510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0D-4D0D-A57A-6F848D677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14578735"/>
        <c:axId val="414565423"/>
      </c:barChart>
      <c:catAx>
        <c:axId val="414578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14565423"/>
        <c:crosses val="autoZero"/>
        <c:auto val="1"/>
        <c:lblAlgn val="ctr"/>
        <c:lblOffset val="100"/>
        <c:noMultiLvlLbl val="0"/>
      </c:catAx>
      <c:valAx>
        <c:axId val="414565423"/>
        <c:scaling>
          <c:orientation val="minMax"/>
          <c:min val="4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14578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8010830484559024"/>
          <c:w val="1"/>
          <c:h val="0.21989169515440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332230205754513E-2"/>
          <c:y val="7.25550308901E-2"/>
          <c:w val="0.70629075473018976"/>
          <c:h val="0.73271216089141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Читательская грамотность</c:v>
                </c:pt>
              </c:strCache>
            </c:strRef>
          </c:tx>
          <c:spPr>
            <a:solidFill>
              <a:srgbClr val="3592A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Не входят в список ШНОР</c:v>
                </c:pt>
                <c:pt idx="1">
                  <c:v>Входят в список ШНОР</c:v>
                </c:pt>
                <c:pt idx="2">
                  <c:v>Не входят в список ШНОР</c:v>
                </c:pt>
                <c:pt idx="3">
                  <c:v>Входят в список ШНОР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492</c:v>
                </c:pt>
                <c:pt idx="1">
                  <c:v>451</c:v>
                </c:pt>
                <c:pt idx="2">
                  <c:v>503</c:v>
                </c:pt>
                <c:pt idx="3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E-437E-AC7E-CC1CA18314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Математическая грамотность</c:v>
                </c:pt>
              </c:strCache>
            </c:strRef>
          </c:tx>
          <c:spPr>
            <a:solidFill>
              <a:srgbClr val="F698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Не входят в список ШНОР</c:v>
                </c:pt>
                <c:pt idx="1">
                  <c:v>Входят в список ШНОР</c:v>
                </c:pt>
                <c:pt idx="2">
                  <c:v>Не входят в список ШНОР</c:v>
                </c:pt>
                <c:pt idx="3">
                  <c:v>Входят в список ШНОР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488</c:v>
                </c:pt>
                <c:pt idx="1">
                  <c:v>448</c:v>
                </c:pt>
                <c:pt idx="2">
                  <c:v>492</c:v>
                </c:pt>
                <c:pt idx="3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EE-437E-AC7E-CC1CA18314A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Естественнонаучная грамотность</c:v>
                </c:pt>
              </c:strCache>
            </c:strRef>
          </c:tx>
          <c:spPr>
            <a:solidFill>
              <a:srgbClr val="73B5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Не входят в список ШНОР</c:v>
                </c:pt>
                <c:pt idx="1">
                  <c:v>Входят в список ШНОР</c:v>
                </c:pt>
                <c:pt idx="2">
                  <c:v>Не входят в список ШНОР</c:v>
                </c:pt>
                <c:pt idx="3">
                  <c:v>Входят в список ШНОР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483</c:v>
                </c:pt>
                <c:pt idx="1">
                  <c:v>449</c:v>
                </c:pt>
                <c:pt idx="2">
                  <c:v>488</c:v>
                </c:pt>
                <c:pt idx="3">
                  <c:v>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EE-437E-AC7E-CC1CA183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54264272"/>
        <c:axId val="1754250128"/>
      </c:barChart>
      <c:catAx>
        <c:axId val="17542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4250128"/>
        <c:crosses val="autoZero"/>
        <c:auto val="1"/>
        <c:lblAlgn val="ctr"/>
        <c:lblOffset val="100"/>
        <c:noMultiLvlLbl val="0"/>
      </c:catAx>
      <c:valAx>
        <c:axId val="1754250128"/>
        <c:scaling>
          <c:orientation val="minMax"/>
          <c:max val="51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7542642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436957319569691"/>
          <c:y val="0.52817237788046401"/>
          <c:w val="0.16826149214976227"/>
          <c:h val="0.27906996026249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86108762104687E-2"/>
          <c:y val="6.3363369625776975E-2"/>
          <c:w val="0.81991898944098773"/>
          <c:h val="0.83545547272050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обучающихся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3B0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A0-4368-9C51-36ED008670A6}"/>
              </c:ext>
            </c:extLst>
          </c:dPt>
          <c:dPt>
            <c:idx val="1"/>
            <c:invertIfNegative val="0"/>
            <c:bubble3D val="0"/>
            <c:spPr>
              <a:solidFill>
                <a:srgbClr val="5EAF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3A0-4368-9C51-36ED008670A6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E0CEBDD-D93A-4915-B294-99BBEFE6B995}" type="VALUE">
                      <a:rPr lang="en-US" sz="1800" b="1" smtClean="0"/>
                      <a:pPr>
                        <a:defRPr sz="1800" b="1"/>
                      </a:pPr>
                      <a:t>[ЗНАЧЕНИЕ]</a:t>
                    </a:fld>
                    <a:r>
                      <a:rPr lang="en-US" sz="1800" b="1" dirty="0" smtClean="0"/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A0-4368-9C51-36ED008670A6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F79D2B2-4B59-46E8-9756-202B9BCC281B}" type="VALUE">
                      <a:rPr lang="en-US" sz="1800" b="1" smtClean="0"/>
                      <a:pPr>
                        <a:defRPr sz="1800" b="1"/>
                      </a:pPr>
                      <a:t>[ЗНАЧЕНИЕ]</a:t>
                    </a:fld>
                    <a:r>
                      <a:rPr lang="en-US" sz="1800" b="1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3A0-4368-9C51-36ED008670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Конец 2019 г.</c:v>
                </c:pt>
                <c:pt idx="1">
                  <c:v>Прогнозное значение на конец 2020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A0-4368-9C51-36ED008670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80855279"/>
        <c:axId val="280865679"/>
      </c:barChart>
      <c:catAx>
        <c:axId val="28085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0865679"/>
        <c:crosses val="autoZero"/>
        <c:auto val="1"/>
        <c:lblAlgn val="ctr"/>
        <c:lblOffset val="100"/>
        <c:noMultiLvlLbl val="0"/>
      </c:catAx>
      <c:valAx>
        <c:axId val="280865679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80855279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55793233999447E-2"/>
          <c:y val="4.0962655528357532E-2"/>
          <c:w val="0.89651664167457479"/>
          <c:h val="0.612842797915636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Читательская грамотность</c:v>
                </c:pt>
                <c:pt idx="1">
                  <c:v>Умение находить и извлекать информацию</c:v>
                </c:pt>
                <c:pt idx="2">
                  <c:v>Умение интегрировать и интерпретировать информацию</c:v>
                </c:pt>
                <c:pt idx="3">
                  <c:v>Умение осмыслять и оценивать информацию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488</c:v>
                </c:pt>
                <c:pt idx="1">
                  <c:v>490</c:v>
                </c:pt>
                <c:pt idx="2">
                  <c:v>485</c:v>
                </c:pt>
                <c:pt idx="3">
                  <c:v>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E0-453B-987A-4AF38559C2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Превышение российского результата</c:v>
                </c:pt>
              </c:strCache>
            </c:strRef>
          </c:tx>
          <c:spPr>
            <a:solidFill>
              <a:srgbClr val="F9960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Читательская грамотность</c:v>
                </c:pt>
                <c:pt idx="1">
                  <c:v>Умение находить и извлекать информацию</c:v>
                </c:pt>
                <c:pt idx="2">
                  <c:v>Умение интегрировать и интерпретировать информацию</c:v>
                </c:pt>
                <c:pt idx="3">
                  <c:v>Умение осмыслять и оценивать информацию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</c:v>
                </c:pt>
                <c:pt idx="1">
                  <c:v>11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E0-453B-987A-4AF38559C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679810991"/>
        <c:axId val="1679797679"/>
      </c:barChart>
      <c:catAx>
        <c:axId val="167981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797679"/>
        <c:crosses val="autoZero"/>
        <c:auto val="1"/>
        <c:lblAlgn val="ctr"/>
        <c:lblOffset val="100"/>
        <c:noMultiLvlLbl val="0"/>
      </c:catAx>
      <c:valAx>
        <c:axId val="1679797679"/>
        <c:scaling>
          <c:orientation val="minMax"/>
          <c:min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81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1542998069049003"/>
          <c:y val="0.89326310536040099"/>
          <c:w val="0.79367317748892663"/>
          <c:h val="6.64823081524614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86123238206437E-2"/>
          <c:y val="0.15528348188516267"/>
          <c:w val="0.88889973083923612"/>
          <c:h val="0.791720961348896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21-4420-AC89-37F427CCF9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21-4420-AC89-37F427CCF93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21-4420-AC89-37F427CCF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5166079"/>
        <c:axId val="1975164831"/>
      </c:lineChart>
      <c:catAx>
        <c:axId val="19751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4831"/>
        <c:crosses val="autoZero"/>
        <c:auto val="1"/>
        <c:lblAlgn val="ctr"/>
        <c:lblOffset val="100"/>
        <c:noMultiLvlLbl val="0"/>
      </c:catAx>
      <c:valAx>
        <c:axId val="1975164831"/>
        <c:scaling>
          <c:orientation val="minMax"/>
          <c:max val="540"/>
          <c:min val="4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607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547187664418114E-2"/>
          <c:y val="0.14007319553972541"/>
          <c:w val="0.77721438245523489"/>
          <c:h val="0.546341454467899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01BCF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Математическая грамотность</c:v>
                </c:pt>
                <c:pt idx="1">
                  <c:v>Умение формулировать задачу математически</c:v>
                </c:pt>
                <c:pt idx="2">
                  <c:v>Умение применять математический аппарат</c:v>
                </c:pt>
                <c:pt idx="3">
                  <c:v>Умение интерпретировать полученные результаты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483</c:v>
                </c:pt>
                <c:pt idx="1">
                  <c:v>485</c:v>
                </c:pt>
                <c:pt idx="2">
                  <c:v>479</c:v>
                </c:pt>
                <c:pt idx="3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E0-453B-987A-4AF38559C2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Превышение российского результата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Математическая грамотность</c:v>
                </c:pt>
                <c:pt idx="1">
                  <c:v>Умение формулировать задачу математически</c:v>
                </c:pt>
                <c:pt idx="2">
                  <c:v>Умение применять математический аппарат</c:v>
                </c:pt>
                <c:pt idx="3">
                  <c:v>Умение интерпретировать полученные результаты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E0-453B-987A-4AF38559C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679810991"/>
        <c:axId val="1679797679"/>
      </c:barChart>
      <c:catAx>
        <c:axId val="167981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797679"/>
        <c:crosses val="autoZero"/>
        <c:auto val="1"/>
        <c:lblAlgn val="ctr"/>
        <c:lblOffset val="100"/>
        <c:noMultiLvlLbl val="0"/>
      </c:catAx>
      <c:valAx>
        <c:axId val="1679797679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81099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932834882649784E-2"/>
          <c:y val="0.8892728813355042"/>
          <c:w val="0.8890018691900633"/>
          <c:h val="6.4141469454958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86123238206437E-2"/>
          <c:y val="0.15528348188516267"/>
          <c:w val="0.88889973083923612"/>
          <c:h val="0.791720961348896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54-4F9B-8290-F1A6117ADE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54-4F9B-8290-F1A6117ADE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754-4F9B-8290-F1A6117AD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5166079"/>
        <c:axId val="1975164831"/>
      </c:lineChart>
      <c:catAx>
        <c:axId val="19751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4831"/>
        <c:crosses val="autoZero"/>
        <c:auto val="1"/>
        <c:lblAlgn val="ctr"/>
        <c:lblOffset val="100"/>
        <c:noMultiLvlLbl val="0"/>
      </c:catAx>
      <c:valAx>
        <c:axId val="1975164831"/>
        <c:scaling>
          <c:orientation val="minMax"/>
          <c:max val="55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6079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13982264232423E-2"/>
          <c:y val="4.3737763226031394E-2"/>
          <c:w val="0.92154974721177618"/>
          <c:h val="0.682162920810186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Томская область</c:v>
                </c:pt>
              </c:strCache>
            </c:strRef>
          </c:tx>
          <c:spPr>
            <a:solidFill>
              <a:srgbClr val="C6DA5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Естественнонаучная грамотность</c:v>
                </c:pt>
                <c:pt idx="1">
                  <c:v>Умение объяснять явления</c:v>
                </c:pt>
                <c:pt idx="2">
                  <c:v>Умение оценивать и применять методы научного познания</c:v>
                </c:pt>
                <c:pt idx="3">
                  <c:v>Умение научно интерпретировать данные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479</c:v>
                </c:pt>
                <c:pt idx="1">
                  <c:v>478</c:v>
                </c:pt>
                <c:pt idx="2">
                  <c:v>477</c:v>
                </c:pt>
                <c:pt idx="3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E0-453B-987A-4AF38559C2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Превышение российского результата</c:v>
                </c:pt>
              </c:strCache>
            </c:strRef>
          </c:tx>
          <c:spPr>
            <a:solidFill>
              <a:srgbClr val="73B5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Естественнонаучная грамотность</c:v>
                </c:pt>
                <c:pt idx="1">
                  <c:v>Умение объяснять явления</c:v>
                </c:pt>
                <c:pt idx="2">
                  <c:v>Умение оценивать и применять методы научного познания</c:v>
                </c:pt>
                <c:pt idx="3">
                  <c:v>Умение научно интерпретировать данные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E0-453B-987A-4AF38559C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679810991"/>
        <c:axId val="1679797679"/>
      </c:barChart>
      <c:catAx>
        <c:axId val="167981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797679"/>
        <c:crosses val="autoZero"/>
        <c:auto val="1"/>
        <c:lblAlgn val="ctr"/>
        <c:lblOffset val="100"/>
        <c:noMultiLvlLbl val="0"/>
      </c:catAx>
      <c:valAx>
        <c:axId val="1679797679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981099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905690078174959E-2"/>
          <c:y val="0.9307991366802153"/>
          <c:w val="0.8185384796817442"/>
          <c:h val="6.0461477987421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86123238206437E-2"/>
          <c:y val="0.15528348188516267"/>
          <c:w val="0.88889973083923612"/>
          <c:h val="0.7917209613488960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54-4F44-8E95-7DFDC6B678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54-4F44-8E95-7DFDC6B678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54-4F44-8E95-7DFDC6B67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5166079"/>
        <c:axId val="1975164831"/>
      </c:lineChart>
      <c:catAx>
        <c:axId val="197516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4831"/>
        <c:crosses val="autoZero"/>
        <c:auto val="1"/>
        <c:lblAlgn val="ctr"/>
        <c:lblOffset val="100"/>
        <c:noMultiLvlLbl val="0"/>
      </c:catAx>
      <c:valAx>
        <c:axId val="1975164831"/>
        <c:scaling>
          <c:orientation val="minMax"/>
          <c:max val="540"/>
          <c:min val="4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516607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26333142624585"/>
          <c:y val="3.4959128849539362E-2"/>
          <c:w val="0.73506091866566792"/>
          <c:h val="0.885588305583325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 уровня 2</c:v>
                </c:pt>
              </c:strCache>
            </c:strRef>
          </c:tx>
          <c:spPr>
            <a:solidFill>
              <a:srgbClr val="E565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Россия</c:v>
                </c:pt>
                <c:pt idx="1">
                  <c:v>Томская область</c:v>
                </c:pt>
                <c:pt idx="2">
                  <c:v>Россия</c:v>
                </c:pt>
                <c:pt idx="3">
                  <c:v>Томская область</c:v>
                </c:pt>
                <c:pt idx="4">
                  <c:v>Россия</c:v>
                </c:pt>
                <c:pt idx="5">
                  <c:v>Томская область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</c:v>
                </c:pt>
                <c:pt idx="1">
                  <c:v>19</c:v>
                </c:pt>
                <c:pt idx="2">
                  <c:v>21</c:v>
                </c:pt>
                <c:pt idx="3">
                  <c:v>19</c:v>
                </c:pt>
                <c:pt idx="4">
                  <c:v>18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48-4C38-8DD5-0F4F979A42C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Уровни 2-4</c:v>
                </c:pt>
              </c:strCache>
            </c:strRef>
          </c:tx>
          <c:spPr>
            <a:solidFill>
              <a:srgbClr val="D4E37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Россия</c:v>
                </c:pt>
                <c:pt idx="1">
                  <c:v>Томская область</c:v>
                </c:pt>
                <c:pt idx="2">
                  <c:v>Россия</c:v>
                </c:pt>
                <c:pt idx="3">
                  <c:v>Томская область</c:v>
                </c:pt>
                <c:pt idx="4">
                  <c:v>Россия</c:v>
                </c:pt>
                <c:pt idx="5">
                  <c:v>Томская область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77</c:v>
                </c:pt>
                <c:pt idx="1">
                  <c:v>78</c:v>
                </c:pt>
                <c:pt idx="2">
                  <c:v>73</c:v>
                </c:pt>
                <c:pt idx="3">
                  <c:v>75</c:v>
                </c:pt>
                <c:pt idx="4">
                  <c:v>76</c:v>
                </c:pt>
                <c:pt idx="5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48-4C38-8DD5-0F4F979A42C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Уровни 5-6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Россия</c:v>
                </c:pt>
                <c:pt idx="1">
                  <c:v>Томская область</c:v>
                </c:pt>
                <c:pt idx="2">
                  <c:v>Россия</c:v>
                </c:pt>
                <c:pt idx="3">
                  <c:v>Томская область</c:v>
                </c:pt>
                <c:pt idx="4">
                  <c:v>Россия</c:v>
                </c:pt>
                <c:pt idx="5">
                  <c:v>Томская область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48-4C38-8DD5-0F4F979A4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959450351"/>
        <c:axId val="959447439"/>
      </c:barChart>
      <c:catAx>
        <c:axId val="9594503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59447439"/>
        <c:crosses val="autoZero"/>
        <c:auto val="1"/>
        <c:lblAlgn val="ctr"/>
        <c:lblOffset val="90"/>
        <c:noMultiLvlLbl val="0"/>
      </c:catAx>
      <c:valAx>
        <c:axId val="959447439"/>
        <c:scaling>
          <c:orientation val="minMax"/>
          <c:max val="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crossAx val="959450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033444809478"/>
          <c:y val="0.95073615617246343"/>
          <c:w val="0.57862852884912186"/>
          <c:h val="4.2907638582165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EC1B4E-0C94-42F3-BEE5-17D5139F4B1A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7849B56B-A37E-4C1E-8C3A-57D503D177E4}">
      <dgm:prSet phldrT="[Текст]"/>
      <dgm:spPr>
        <a:solidFill>
          <a:srgbClr val="9BBB58"/>
        </a:solidFill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Цель</a:t>
          </a:r>
          <a:endParaRPr lang="ru-RU" dirty="0"/>
        </a:p>
      </dgm:t>
    </dgm:pt>
    <dgm:pt modelId="{F0A9800E-D2E5-4CBB-8B6A-8ABA4E910A4A}" type="sibTrans" cxnId="{0E49CC20-1A6D-4761-9ADF-CA8655A80FF0}">
      <dgm:prSet/>
      <dgm:spPr/>
      <dgm:t>
        <a:bodyPr/>
        <a:lstStyle/>
        <a:p>
          <a:endParaRPr lang="ru-RU"/>
        </a:p>
      </dgm:t>
    </dgm:pt>
    <dgm:pt modelId="{0F6A8BC7-B12E-4E34-93C8-C5A8197CC5B1}" type="parTrans" cxnId="{0E49CC20-1A6D-4761-9ADF-CA8655A80FF0}">
      <dgm:prSet/>
      <dgm:spPr/>
      <dgm:t>
        <a:bodyPr/>
        <a:lstStyle/>
        <a:p>
          <a:endParaRPr lang="ru-RU"/>
        </a:p>
      </dgm:t>
    </dgm:pt>
    <dgm:pt modelId="{2FE24806-E748-47BD-ACCC-797C70C41E83}">
      <dgm:prSet phldrT="[Текст]"/>
      <dgm:spPr>
        <a:solidFill>
          <a:srgbClr val="53B0C9"/>
        </a:solidFill>
      </dgm:spPr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5B7BDE8A-3613-424E-A3A9-FA4618BC375E}" type="sibTrans" cxnId="{3E66E52E-5BAB-4685-BC70-BCC49E129A85}">
      <dgm:prSet/>
      <dgm:spPr/>
      <dgm:t>
        <a:bodyPr/>
        <a:lstStyle/>
        <a:p>
          <a:endParaRPr lang="ru-RU"/>
        </a:p>
      </dgm:t>
    </dgm:pt>
    <dgm:pt modelId="{82CCF3C4-CF02-4474-9985-12700FAB03EB}" type="parTrans" cxnId="{3E66E52E-5BAB-4685-BC70-BCC49E129A85}">
      <dgm:prSet/>
      <dgm:spPr/>
      <dgm:t>
        <a:bodyPr/>
        <a:lstStyle/>
        <a:p>
          <a:endParaRPr lang="ru-RU"/>
        </a:p>
      </dgm:t>
    </dgm:pt>
    <dgm:pt modelId="{93E26DB0-D8DE-4350-8182-46B92AB07955}">
      <dgm:prSet phldrT="[Текст]"/>
      <dgm:spPr>
        <a:solidFill>
          <a:srgbClr val="3592AB"/>
        </a:solidFill>
      </dgm:spPr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1A01FDF0-5277-460A-95CD-36B1A494483B}" type="sibTrans" cxnId="{131D9E2C-5333-4882-87F7-8284458AD49F}">
      <dgm:prSet/>
      <dgm:spPr/>
      <dgm:t>
        <a:bodyPr/>
        <a:lstStyle/>
        <a:p>
          <a:endParaRPr lang="ru-RU"/>
        </a:p>
      </dgm:t>
    </dgm:pt>
    <dgm:pt modelId="{0A6C7E65-5FC1-4B34-97EB-55F324452436}" type="parTrans" cxnId="{131D9E2C-5333-4882-87F7-8284458AD49F}">
      <dgm:prSet/>
      <dgm:spPr/>
      <dgm:t>
        <a:bodyPr/>
        <a:lstStyle/>
        <a:p>
          <a:endParaRPr lang="ru-RU"/>
        </a:p>
      </dgm:t>
    </dgm:pt>
    <dgm:pt modelId="{0CB65DF8-678A-4F47-9535-D2D096228B20}" type="pres">
      <dgm:prSet presAssocID="{02EC1B4E-0C94-42F3-BEE5-17D5139F4B1A}" presName="Name0" presStyleCnt="0">
        <dgm:presLayoutVars>
          <dgm:dir/>
          <dgm:animLvl val="lvl"/>
          <dgm:resizeHandles val="exact"/>
        </dgm:presLayoutVars>
      </dgm:prSet>
      <dgm:spPr/>
    </dgm:pt>
    <dgm:pt modelId="{B52F62A3-AAF7-4708-A956-64CA4D959543}" type="pres">
      <dgm:prSet presAssocID="{7849B56B-A37E-4C1E-8C3A-57D503D177E4}" presName="parTxOnly" presStyleLbl="node1" presStyleIdx="0" presStyleCnt="3" custScaleX="1538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281CB-98A0-4048-9E86-A31E4472C100}" type="pres">
      <dgm:prSet presAssocID="{F0A9800E-D2E5-4CBB-8B6A-8ABA4E910A4A}" presName="parTxOnlySpace" presStyleCnt="0"/>
      <dgm:spPr/>
    </dgm:pt>
    <dgm:pt modelId="{6497C4E1-C882-4776-8AE6-E7541A5AC168}" type="pres">
      <dgm:prSet presAssocID="{93E26DB0-D8DE-4350-8182-46B92AB07955}" presName="parTxOnly" presStyleLbl="node1" presStyleIdx="1" presStyleCnt="3" custScaleX="47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56C8E-1959-46F4-A151-E28B3BADC667}" type="pres">
      <dgm:prSet presAssocID="{1A01FDF0-5277-460A-95CD-36B1A494483B}" presName="parTxOnlySpace" presStyleCnt="0"/>
      <dgm:spPr/>
    </dgm:pt>
    <dgm:pt modelId="{9B45D18B-E1B7-42D5-B5C5-BAB029077A48}" type="pres">
      <dgm:prSet presAssocID="{2FE24806-E748-47BD-ACCC-797C70C41E83}" presName="parTxOnly" presStyleLbl="node1" presStyleIdx="2" presStyleCnt="3" custScaleX="45003" custLinFactNeighborX="4134" custLinFactNeighborY="1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2BE18-DAE8-431D-A579-4DB4800BD36A}" type="presOf" srcId="{02EC1B4E-0C94-42F3-BEE5-17D5139F4B1A}" destId="{0CB65DF8-678A-4F47-9535-D2D096228B20}" srcOrd="0" destOrd="0" presId="urn:microsoft.com/office/officeart/2005/8/layout/chevron1"/>
    <dgm:cxn modelId="{4C3F43B1-3428-429B-8C82-0176D96B1B9A}" type="presOf" srcId="{7849B56B-A37E-4C1E-8C3A-57D503D177E4}" destId="{B52F62A3-AAF7-4708-A956-64CA4D959543}" srcOrd="0" destOrd="0" presId="urn:microsoft.com/office/officeart/2005/8/layout/chevron1"/>
    <dgm:cxn modelId="{131D9E2C-5333-4882-87F7-8284458AD49F}" srcId="{02EC1B4E-0C94-42F3-BEE5-17D5139F4B1A}" destId="{93E26DB0-D8DE-4350-8182-46B92AB07955}" srcOrd="1" destOrd="0" parTransId="{0A6C7E65-5FC1-4B34-97EB-55F324452436}" sibTransId="{1A01FDF0-5277-460A-95CD-36B1A494483B}"/>
    <dgm:cxn modelId="{0E49CC20-1A6D-4761-9ADF-CA8655A80FF0}" srcId="{02EC1B4E-0C94-42F3-BEE5-17D5139F4B1A}" destId="{7849B56B-A37E-4C1E-8C3A-57D503D177E4}" srcOrd="0" destOrd="0" parTransId="{0F6A8BC7-B12E-4E34-93C8-C5A8197CC5B1}" sibTransId="{F0A9800E-D2E5-4CBB-8B6A-8ABA4E910A4A}"/>
    <dgm:cxn modelId="{8BE15A65-1594-4E0D-928D-23D28D28751C}" type="presOf" srcId="{2FE24806-E748-47BD-ACCC-797C70C41E83}" destId="{9B45D18B-E1B7-42D5-B5C5-BAB029077A48}" srcOrd="0" destOrd="0" presId="urn:microsoft.com/office/officeart/2005/8/layout/chevron1"/>
    <dgm:cxn modelId="{3E66E52E-5BAB-4685-BC70-BCC49E129A85}" srcId="{02EC1B4E-0C94-42F3-BEE5-17D5139F4B1A}" destId="{2FE24806-E748-47BD-ACCC-797C70C41E83}" srcOrd="2" destOrd="0" parTransId="{82CCF3C4-CF02-4474-9985-12700FAB03EB}" sibTransId="{5B7BDE8A-3613-424E-A3A9-FA4618BC375E}"/>
    <dgm:cxn modelId="{D9D6FC08-71F4-4F0E-979B-A26EC23E6172}" type="presOf" srcId="{93E26DB0-D8DE-4350-8182-46B92AB07955}" destId="{6497C4E1-C882-4776-8AE6-E7541A5AC168}" srcOrd="0" destOrd="0" presId="urn:microsoft.com/office/officeart/2005/8/layout/chevron1"/>
    <dgm:cxn modelId="{68B88059-5D95-4C04-8A84-C91EE24FA761}" type="presParOf" srcId="{0CB65DF8-678A-4F47-9535-D2D096228B20}" destId="{B52F62A3-AAF7-4708-A956-64CA4D959543}" srcOrd="0" destOrd="0" presId="urn:microsoft.com/office/officeart/2005/8/layout/chevron1"/>
    <dgm:cxn modelId="{20FA7060-50E9-4C92-B967-992CA900D01C}" type="presParOf" srcId="{0CB65DF8-678A-4F47-9535-D2D096228B20}" destId="{1B8281CB-98A0-4048-9E86-A31E4472C100}" srcOrd="1" destOrd="0" presId="urn:microsoft.com/office/officeart/2005/8/layout/chevron1"/>
    <dgm:cxn modelId="{6D8BEE46-AC36-4A0B-B7DC-302F624DFAD4}" type="presParOf" srcId="{0CB65DF8-678A-4F47-9535-D2D096228B20}" destId="{6497C4E1-C882-4776-8AE6-E7541A5AC168}" srcOrd="2" destOrd="0" presId="urn:microsoft.com/office/officeart/2005/8/layout/chevron1"/>
    <dgm:cxn modelId="{6E346D98-81E2-478F-9D81-7EA091522787}" type="presParOf" srcId="{0CB65DF8-678A-4F47-9535-D2D096228B20}" destId="{B5256C8E-1959-46F4-A151-E28B3BADC667}" srcOrd="3" destOrd="0" presId="urn:microsoft.com/office/officeart/2005/8/layout/chevron1"/>
    <dgm:cxn modelId="{AF6DEF9C-C70B-40F2-9594-77687DB5A050}" type="presParOf" srcId="{0CB65DF8-678A-4F47-9535-D2D096228B20}" destId="{9B45D18B-E1B7-42D5-B5C5-BAB029077A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F62A3-AAF7-4708-A956-64CA4D959543}">
      <dsp:nvSpPr>
        <dsp:cNvPr id="0" name=""/>
        <dsp:cNvSpPr/>
      </dsp:nvSpPr>
      <dsp:spPr>
        <a:xfrm>
          <a:off x="1837" y="0"/>
          <a:ext cx="3478539" cy="548806"/>
        </a:xfrm>
        <a:prstGeom prst="chevron">
          <a:avLst/>
        </a:prstGeom>
        <a:solidFill>
          <a:srgbClr val="9BBB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Цель</a:t>
          </a:r>
          <a:endParaRPr lang="ru-RU" sz="3100" kern="1200" dirty="0"/>
        </a:p>
      </dsp:txBody>
      <dsp:txXfrm>
        <a:off x="276240" y="0"/>
        <a:ext cx="2929733" cy="548806"/>
      </dsp:txXfrm>
    </dsp:sp>
    <dsp:sp modelId="{6497C4E1-C882-4776-8AE6-E7541A5AC168}">
      <dsp:nvSpPr>
        <dsp:cNvPr id="0" name=""/>
        <dsp:cNvSpPr/>
      </dsp:nvSpPr>
      <dsp:spPr>
        <a:xfrm>
          <a:off x="3254314" y="0"/>
          <a:ext cx="1062675" cy="548806"/>
        </a:xfrm>
        <a:prstGeom prst="chevron">
          <a:avLst/>
        </a:prstGeom>
        <a:solidFill>
          <a:srgbClr val="3592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 </a:t>
          </a:r>
          <a:endParaRPr lang="ru-RU" sz="3100" kern="1200" dirty="0"/>
        </a:p>
      </dsp:txBody>
      <dsp:txXfrm>
        <a:off x="3528717" y="0"/>
        <a:ext cx="513869" cy="548806"/>
      </dsp:txXfrm>
    </dsp:sp>
    <dsp:sp modelId="{9B45D18B-E1B7-42D5-B5C5-BAB029077A48}">
      <dsp:nvSpPr>
        <dsp:cNvPr id="0" name=""/>
        <dsp:cNvSpPr/>
      </dsp:nvSpPr>
      <dsp:spPr>
        <a:xfrm>
          <a:off x="4092764" y="0"/>
          <a:ext cx="1017349" cy="548806"/>
        </a:xfrm>
        <a:prstGeom prst="chevron">
          <a:avLst/>
        </a:prstGeom>
        <a:solidFill>
          <a:srgbClr val="53B0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 </a:t>
          </a:r>
          <a:endParaRPr lang="ru-RU" sz="3100" kern="1200" dirty="0"/>
        </a:p>
      </dsp:txBody>
      <dsp:txXfrm>
        <a:off x="4367167" y="0"/>
        <a:ext cx="468543" cy="548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0.07766</cdr:x>
      <cdr:y>0.27171</cdr:y>
    </cdr:from>
    <cdr:to>
      <cdr:x>0.95745</cdr:x>
      <cdr:y>0.27385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450420" y="1277430"/>
          <a:ext cx="5102963" cy="10047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8A6C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0.07766</cdr:x>
      <cdr:y>0.23386</cdr:y>
    </cdr:from>
    <cdr:to>
      <cdr:x>0.95745</cdr:x>
      <cdr:y>0.236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450420" y="1099472"/>
          <a:ext cx="5102963" cy="10047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005A7A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0.14218</cdr:x>
      <cdr:y>0.71895</cdr:y>
    </cdr:from>
    <cdr:to>
      <cdr:x>0.23086</cdr:x>
      <cdr:y>0.80469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8911" y="3286175"/>
          <a:ext cx="1003437" cy="391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22% </a:t>
          </a:r>
          <a:endParaRPr lang="ru-RU" sz="2400" b="1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0.42302</cdr:x>
      <cdr:y>0.71107</cdr:y>
    </cdr:from>
    <cdr:to>
      <cdr:x>0.5117</cdr:x>
      <cdr:y>0.79681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786826" y="3250171"/>
          <a:ext cx="1003437" cy="391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25% </a:t>
          </a:r>
          <a:endParaRPr lang="ru-RU" sz="2400" b="1" dirty="0">
            <a:solidFill>
              <a:schemeClr val="tx1">
                <a:lumMod val="85000"/>
                <a:lumOff val="1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0.15862</cdr:x>
      <cdr:y>0.4651</cdr:y>
    </cdr:from>
    <cdr:to>
      <cdr:x>0.21588</cdr:x>
      <cdr:y>0.59899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1794917" y="2125870"/>
          <a:ext cx="648000" cy="6120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>
          <a:solidFill>
            <a:srgbClr val="F698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endParaRPr lang="ru-RU" sz="16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0.17423</cdr:x>
      <cdr:y>0</cdr:y>
    </cdr:from>
    <cdr:to>
      <cdr:x>0.79174</cdr:x>
      <cdr:y>0.09336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053244" y="0"/>
          <a:ext cx="7277155" cy="461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/>
          <a:r>
            <a:rPr lang="ru-RU" sz="1400" b="1" dirty="0" err="1" smtClean="0">
              <a:solidFill>
                <a:srgbClr val="00AE88"/>
              </a:solidFill>
              <a:latin typeface="Century Gothic" panose="020B0502020202020204" pitchFamily="34" charset="0"/>
            </a:rPr>
            <a:t>Резильетные</a:t>
          </a:r>
          <a:r>
            <a:rPr lang="ru-RU" sz="1400" b="1" dirty="0" smtClean="0">
              <a:solidFill>
                <a:srgbClr val="00AE88"/>
              </a:solidFill>
              <a:latin typeface="Century Gothic" panose="020B0502020202020204" pitchFamily="34" charset="0"/>
            </a:rPr>
            <a:t> школы  –  </a:t>
          </a:r>
          <a:r>
            <a:rPr lang="ru-RU" sz="2400" b="1" dirty="0" smtClean="0">
              <a:solidFill>
                <a:srgbClr val="FF0000"/>
              </a:solidFill>
              <a:latin typeface="Century Gothic" panose="020B0502020202020204" pitchFamily="34" charset="0"/>
            </a:rPr>
            <a:t>4</a:t>
          </a:r>
          <a:r>
            <a:rPr lang="ru-RU" sz="1400" b="1" dirty="0" smtClean="0">
              <a:solidFill>
                <a:srgbClr val="00AE88"/>
              </a:solidFill>
              <a:latin typeface="Century Gothic" panose="020B0502020202020204" pitchFamily="34" charset="0"/>
            </a:rPr>
            <a:t> % (РФ),                          </a:t>
          </a:r>
          <a:r>
            <a:rPr lang="ru-RU" sz="2400" b="1" dirty="0" smtClean="0">
              <a:solidFill>
                <a:srgbClr val="00B0F0"/>
              </a:solidFill>
              <a:latin typeface="Century Gothic" panose="020B0502020202020204" pitchFamily="34" charset="0"/>
            </a:rPr>
            <a:t>10,9</a:t>
          </a:r>
          <a:r>
            <a:rPr lang="ru-RU" sz="1400" b="1" dirty="0" smtClean="0">
              <a:solidFill>
                <a:srgbClr val="00AE88"/>
              </a:solidFill>
              <a:latin typeface="Century Gothic" panose="020B0502020202020204" pitchFamily="34" charset="0"/>
            </a:rPr>
            <a:t> % (Томская область) </a:t>
          </a:r>
          <a:endParaRPr lang="ru-RU" sz="1100" dirty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7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1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59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5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9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7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0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16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27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8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450F-2971-4E4C-B52B-FD63AECEBEE3}" type="datetimeFigureOut">
              <a:rPr lang="ru-RU" smtClean="0"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9910E-51E3-40ED-8709-A9521C322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5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diagramData" Target="../diagrams/data1.xml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63" y="5742719"/>
            <a:ext cx="6276917" cy="508660"/>
          </a:xfrm>
          <a:prstGeom prst="rect">
            <a:avLst/>
          </a:prstGeom>
        </p:spPr>
      </p:pic>
      <p:pic>
        <p:nvPicPr>
          <p:cNvPr id="1028" name="Picture 4" descr="https://1.bp.blogspot.com/-vvTLvYNU8gw/XeZpw9gAjzI/AAAAAAAABMk/h0IXD7cI1b86kvJ3BXS_ZhU58qBdF2i5wCLcBGAsYHQ/s1600/cover_pisa20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/>
          <a:stretch/>
        </p:blipFill>
        <p:spPr bwMode="auto">
          <a:xfrm>
            <a:off x="0" y="0"/>
            <a:ext cx="11052613" cy="31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3841" y="932866"/>
            <a:ext cx="3157086" cy="13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52613" y="0"/>
            <a:ext cx="1139387" cy="3189767"/>
          </a:xfrm>
          <a:prstGeom prst="rect">
            <a:avLst/>
          </a:prstGeom>
          <a:solidFill>
            <a:srgbClr val="359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597109" y="4518687"/>
            <a:ext cx="7130217" cy="1741660"/>
            <a:chOff x="5599033" y="4358897"/>
            <a:chExt cx="7130217" cy="1741660"/>
          </a:xfrm>
        </p:grpSpPr>
        <p:pic>
          <p:nvPicPr>
            <p:cNvPr id="1030" name="Picture 6" descr="https://mp.mgou.ru/design/mp/images/pis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397" y="4406014"/>
              <a:ext cx="2386839" cy="104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5864720" y="5582930"/>
              <a:ext cx="5741692" cy="50865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545492" y="4358897"/>
              <a:ext cx="31837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0" dirty="0" smtClean="0">
                  <a:solidFill>
                    <a:srgbClr val="3592AB"/>
                  </a:solidFill>
                  <a:latin typeface="Century Gothic" panose="020B0502020202020204" pitchFamily="34" charset="0"/>
                </a:rPr>
                <a:t>2019</a:t>
              </a:r>
              <a:endParaRPr lang="ru-RU" sz="7000" dirty="0">
                <a:solidFill>
                  <a:srgbClr val="3592AB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9187435" y="4503945"/>
              <a:ext cx="517489" cy="829991"/>
            </a:xfrm>
            <a:prstGeom prst="line">
              <a:avLst/>
            </a:prstGeom>
            <a:ln w="57150">
              <a:solidFill>
                <a:srgbClr val="F496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599033" y="5577337"/>
              <a:ext cx="665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ru-RU" sz="2800" b="1" spc="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ТОМСКАЯ  ОБЛАСТЬ</a:t>
              </a:r>
              <a:endParaRPr lang="ru-RU" sz="2800" b="1" spc="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8463" y="3907501"/>
            <a:ext cx="132485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ru-RU" sz="3600" b="1" kern="100" dirty="0" smtClean="0">
                <a:solidFill>
                  <a:srgbClr val="348EA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 ОЦЕНКИ РЕГИОНАЛЬНОЙ </a:t>
            </a:r>
            <a:r>
              <a:rPr lang="ru-RU" sz="3600" b="1" kern="2000" dirty="0" smtClean="0">
                <a:solidFill>
                  <a:srgbClr val="348EA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СИСТЕМЫ</a:t>
            </a:r>
            <a:endParaRPr lang="ru-RU" sz="2800" b="1" kern="2000" dirty="0">
              <a:solidFill>
                <a:srgbClr val="348EA6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1739" t="7566"/>
          <a:stretch/>
        </p:blipFill>
        <p:spPr>
          <a:xfrm>
            <a:off x="706213" y="5753300"/>
            <a:ext cx="2682728" cy="494099"/>
          </a:xfrm>
          <a:prstGeom prst="rect">
            <a:avLst/>
          </a:prstGeom>
        </p:spPr>
      </p:pic>
      <p:pic>
        <p:nvPicPr>
          <p:cNvPr id="1036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89"/>
          <a:stretch/>
        </p:blipFill>
        <p:spPr bwMode="auto">
          <a:xfrm>
            <a:off x="2709568" y="-13199"/>
            <a:ext cx="3292364" cy="20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ый треугольник 25"/>
          <p:cNvSpPr/>
          <p:nvPr/>
        </p:nvSpPr>
        <p:spPr>
          <a:xfrm>
            <a:off x="2253959" y="-41630"/>
            <a:ext cx="1698156" cy="2051613"/>
          </a:xfrm>
          <a:prstGeom prst="rtTriangle">
            <a:avLst/>
          </a:prstGeom>
          <a:solidFill>
            <a:srgbClr val="DE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 rot="10800000">
            <a:off x="3952114" y="2047245"/>
            <a:ext cx="1119513" cy="13083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225681" y="1810640"/>
            <a:ext cx="3845946" cy="434557"/>
          </a:xfrm>
          <a:prstGeom prst="rect">
            <a:avLst/>
          </a:prstGeom>
          <a:solidFill>
            <a:srgbClr val="F4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614043" y="0"/>
            <a:ext cx="3366138" cy="360000"/>
          </a:xfrm>
          <a:prstGeom prst="rect">
            <a:avLst/>
          </a:prstGeom>
          <a:solidFill>
            <a:srgbClr val="359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>
            <a:off x="8623201" y="1921998"/>
            <a:ext cx="1354292" cy="128096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36675" y="5756049"/>
            <a:ext cx="279400" cy="536367"/>
          </a:xfrm>
          <a:prstGeom prst="line">
            <a:avLst/>
          </a:prstGeom>
          <a:ln w="76200">
            <a:solidFill>
              <a:srgbClr val="DE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064981" y="5764515"/>
            <a:ext cx="283637" cy="536367"/>
          </a:xfrm>
          <a:prstGeom prst="line">
            <a:avLst/>
          </a:prstGeom>
          <a:ln w="76200">
            <a:solidFill>
              <a:srgbClr val="00B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1736" y="5631391"/>
            <a:ext cx="2722358" cy="1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8785" y="6243855"/>
            <a:ext cx="2950690" cy="1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4" t="56192" r="31860" b="9957"/>
          <a:stretch/>
        </p:blipFill>
        <p:spPr bwMode="auto">
          <a:xfrm>
            <a:off x="4732803" y="1076941"/>
            <a:ext cx="467251" cy="742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uzaregion.ru/fotosnews/223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" t="9315" r="5883" b="9369"/>
          <a:stretch/>
        </p:blipFill>
        <p:spPr bwMode="auto">
          <a:xfrm>
            <a:off x="5048150" y="777697"/>
            <a:ext cx="3590262" cy="2400818"/>
          </a:xfrm>
          <a:prstGeom prst="snip1Rect">
            <a:avLst>
              <a:gd name="adj" fmla="val 483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613982" y="362586"/>
            <a:ext cx="2185845" cy="488993"/>
          </a:xfrm>
          <a:prstGeom prst="rect">
            <a:avLst/>
          </a:prstGeom>
          <a:solidFill>
            <a:srgbClr val="F4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60" t="6089" r="13616" b="37196"/>
          <a:stretch/>
        </p:blipFill>
        <p:spPr bwMode="auto">
          <a:xfrm>
            <a:off x="4919723" y="-16006"/>
            <a:ext cx="677386" cy="1389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8463" y="4790003"/>
            <a:ext cx="6580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348EA6"/>
                </a:solidFill>
                <a:latin typeface="Century Gothic" panose="020B0502020202020204" pitchFamily="34" charset="0"/>
              </a:rPr>
              <a:t>ОБРАЗОВАНИЯ ПО МОДЕЛИ</a:t>
            </a:r>
          </a:p>
        </p:txBody>
      </p:sp>
    </p:spTree>
    <p:extLst>
      <p:ext uri="{BB962C8B-B14F-4D97-AF65-F5344CB8AC3E}">
        <p14:creationId xmlns:p14="http://schemas.microsoft.com/office/powerpoint/2010/main" val="1878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55625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ПО ЧИТАТЕЛЬСКОЙ ГРАМОТНОСТИ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43829246"/>
              </p:ext>
            </p:extLst>
          </p:nvPr>
        </p:nvGraphicFramePr>
        <p:xfrm>
          <a:off x="192186" y="827487"/>
          <a:ext cx="6211965" cy="347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84737" y="2757838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499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0460" y="2757662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2133" y="2770533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499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4393" y="2719873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902646"/>
              </p:ext>
            </p:extLst>
          </p:nvPr>
        </p:nvGraphicFramePr>
        <p:xfrm>
          <a:off x="574475" y="4610100"/>
          <a:ext cx="10712327" cy="2007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0800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12007894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137058154"/>
                    </a:ext>
                  </a:extLst>
                </a:gridCol>
                <a:gridCol w="1454029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362075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Томской области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 ОЭСР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4094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Поиск информации</a:t>
                      </a:r>
                      <a:endParaRPr lang="ru-R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479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Понимание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Оценивание и осмысление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479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489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59235138"/>
              </p:ext>
            </p:extLst>
          </p:nvPr>
        </p:nvGraphicFramePr>
        <p:xfrm>
          <a:off x="6238345" y="781027"/>
          <a:ext cx="5753630" cy="337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701612" y="945912"/>
            <a:ext cx="19906" cy="330737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6751756" y="2441951"/>
            <a:ext cx="1548000" cy="3158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8511651" y="2564119"/>
            <a:ext cx="1548000" cy="2755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10241041" y="2488210"/>
            <a:ext cx="1548000" cy="269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95134" y="722742"/>
            <a:ext cx="19431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 по шкале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6826179" y="2002806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70397" y="3582503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8431" y="2120937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42649" y="3560062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7836235" y="2866849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649856" y="2881544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1373477" y="2849810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0562728" y="4052376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9123606" y="3204631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7368048" y="3158860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11028362" y="3239377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9804471" y="4054556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Шестиугольник 34"/>
          <p:cNvSpPr/>
          <p:nvPr/>
        </p:nvSpPr>
        <p:spPr>
          <a:xfrm rot="5400000">
            <a:off x="7000750" y="2503841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естиугольник 35"/>
          <p:cNvSpPr/>
          <p:nvPr/>
        </p:nvSpPr>
        <p:spPr>
          <a:xfrm rot="5400000">
            <a:off x="8742259" y="2610249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естиугольник 36"/>
          <p:cNvSpPr/>
          <p:nvPr/>
        </p:nvSpPr>
        <p:spPr>
          <a:xfrm rot="5400000">
            <a:off x="10513317" y="2533024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/>
          <p:cNvSpPr/>
          <p:nvPr/>
        </p:nvSpPr>
        <p:spPr>
          <a:xfrm rot="5400000">
            <a:off x="6871220" y="4066800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2" r="65017" b="-5102"/>
          <a:stretch/>
        </p:blipFill>
        <p:spPr>
          <a:xfrm>
            <a:off x="7881094" y="4041175"/>
            <a:ext cx="508782" cy="2121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030507" y="3958313"/>
            <a:ext cx="10669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71215" y="3969853"/>
            <a:ext cx="1708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Доверительный интервал 95%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954496" y="4008230"/>
            <a:ext cx="399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55695" y="4005294"/>
            <a:ext cx="10669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ОЭСР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6349" y="1059145"/>
            <a:ext cx="1569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anose="020B0502020202020204" pitchFamily="34" charset="0"/>
              </a:rPr>
              <a:t>Поиск информации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47572" y="1003781"/>
            <a:ext cx="2184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Понимание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961902" y="1029108"/>
            <a:ext cx="218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anose="020B0502020202020204" pitchFamily="34" charset="0"/>
              </a:rPr>
              <a:t>Оценивание и осмысление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3654" y="46786"/>
            <a:ext cx="1046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ПОЛОЖЕНИЕ РЕГИОНА В РЕЙТИНГАХ СТРАН, СОСТАВЛЕННЫХ ПО РЕЗУЛЬТАТАМ ОСНОВНОГО ИССЛЕДОВАНИЯ PISA-2018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74249" y="1133882"/>
            <a:ext cx="6403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Томской области по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математической грамотности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сравнении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результатами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PISA-2018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040490"/>
              </p:ext>
            </p:extLst>
          </p:nvPr>
        </p:nvGraphicFramePr>
        <p:xfrm>
          <a:off x="328499" y="1298132"/>
          <a:ext cx="4784164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92">
                  <a:extLst>
                    <a:ext uri="{9D8B030D-6E8A-4147-A177-3AD203B41FA5}">
                      <a16:colId xmlns:a16="http://schemas.microsoft.com/office/drawing/2014/main" val="2632652510"/>
                    </a:ext>
                  </a:extLst>
                </a:gridCol>
                <a:gridCol w="1663007">
                  <a:extLst>
                    <a:ext uri="{9D8B030D-6E8A-4147-A177-3AD203B41FA5}">
                      <a16:colId xmlns:a16="http://schemas.microsoft.com/office/drawing/2014/main" val="4048771354"/>
                    </a:ext>
                  </a:extLst>
                </a:gridCol>
                <a:gridCol w="1116839">
                  <a:extLst>
                    <a:ext uri="{9D8B030D-6E8A-4147-A177-3AD203B41FA5}">
                      <a16:colId xmlns:a16="http://schemas.microsoft.com/office/drawing/2014/main" val="3733985523"/>
                    </a:ext>
                  </a:extLst>
                </a:gridCol>
                <a:gridCol w="1559126">
                  <a:extLst>
                    <a:ext uri="{9D8B030D-6E8A-4147-A177-3AD203B41FA5}">
                      <a16:colId xmlns:a16="http://schemas.microsoft.com/office/drawing/2014/main" val="432570675"/>
                    </a:ext>
                  </a:extLst>
                </a:gridCol>
              </a:tblGrid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страны среди других стран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21393"/>
                  </a:ext>
                </a:extLst>
              </a:tr>
              <a:tr h="142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 (4 провинции)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82495"/>
                  </a:ext>
                </a:extLst>
              </a:tr>
              <a:tr h="1822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209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Макао (Китай)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82712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Гонконг (Китай)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8649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Тайвань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96745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7408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ОЭСР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07574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27-35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7490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Италия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28-35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336373"/>
                  </a:ext>
                </a:extLst>
              </a:tr>
              <a:tr h="145547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68809"/>
                  </a:ext>
                </a:extLst>
              </a:tr>
              <a:tr h="14554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Словакия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28-35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84452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0534"/>
                  </a:ext>
                </a:extLst>
              </a:tr>
              <a:tr h="257772">
                <a:tc gridSpan="2"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</a:t>
                      </a:r>
                      <a:r>
                        <a:rPr lang="en-US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PISA-2018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6733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782360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Марокко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73-75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4669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Косово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74-75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44807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Панама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5108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Филиппины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6722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Доминиканская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69916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5112663" y="1273237"/>
            <a:ext cx="0" cy="51810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449615" y="1910235"/>
            <a:ext cx="6411884" cy="738664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концепции исследования PISA, математическая грамотность подразумевает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развитое математическое мышление, описываемое тремя компетенциями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78537" y="2742873"/>
            <a:ext cx="4140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решение начинается с выделения задачи 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представленном контексте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Учащемуся необходимо определить, какие именно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математические знания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имеют отношение к описываемой ситуации, сформулировать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ситуацию математически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соответствии  с  заданными  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условиями,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76133" y="5579914"/>
            <a:ext cx="3996341" cy="1038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чтобы связать полученные математические результаты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 контекстом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задачи, их необходимо интерпретировать с точки зрения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исходного образом, учащийся должен интерпретировать полученные математические результаты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5336096" y="2699859"/>
            <a:ext cx="2745139" cy="965383"/>
            <a:chOff x="5431346" y="2809449"/>
            <a:chExt cx="2745139" cy="96538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481573" y="3128501"/>
              <a:ext cx="26949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b="1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формулировать</a:t>
              </a:r>
              <a:r>
                <a:rPr lang="ru-RU" sz="3600" b="1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 </a:t>
              </a:r>
              <a:endParaRPr lang="ru-RU" sz="3600" b="1" dirty="0">
                <a:solidFill>
                  <a:srgbClr val="0076A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431346" y="2809449"/>
              <a:ext cx="26975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600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УМЕНИЕ</a:t>
              </a:r>
              <a:endParaRPr lang="ru-RU" sz="3600" b="1" dirty="0">
                <a:solidFill>
                  <a:srgbClr val="0076A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7729945" y="4301100"/>
            <a:ext cx="41249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чтобы решить задачу с помощью математики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использовать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математические концепции, факты, процессы и методы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рассуждения для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получения «математических результатов».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Этот этап может включать в себя математические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5419071" y="1849616"/>
            <a:ext cx="4718931" cy="782108"/>
            <a:chOff x="6773223" y="2637059"/>
            <a:chExt cx="4718931" cy="78210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43171" t="4990" r="46714" b="3768"/>
            <a:stretch/>
          </p:blipFill>
          <p:spPr>
            <a:xfrm rot="5400000">
              <a:off x="9114689" y="295594"/>
              <a:ext cx="36000" cy="4718931"/>
            </a:xfrm>
            <a:prstGeom prst="rect">
              <a:avLst/>
            </a:prstGeom>
          </p:spPr>
        </p:pic>
        <p:cxnSp>
          <p:nvCxnSpPr>
            <p:cNvPr id="24" name="Прямая соединительная линия 23"/>
            <p:cNvCxnSpPr/>
            <p:nvPr/>
          </p:nvCxnSpPr>
          <p:spPr>
            <a:xfrm>
              <a:off x="6787131" y="2637059"/>
              <a:ext cx="3884" cy="782108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Прямая соединительная линия 24"/>
          <p:cNvCxnSpPr/>
          <p:nvPr/>
        </p:nvCxnSpPr>
        <p:spPr>
          <a:xfrm>
            <a:off x="5417858" y="2630057"/>
            <a:ext cx="6032683" cy="0"/>
          </a:xfrm>
          <a:prstGeom prst="line">
            <a:avLst/>
          </a:prstGeom>
          <a:ln>
            <a:solidFill>
              <a:srgbClr val="00AE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5295918" y="4214904"/>
            <a:ext cx="2859158" cy="920094"/>
            <a:chOff x="5481573" y="3837339"/>
            <a:chExt cx="2859158" cy="92009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645819" y="4111102"/>
              <a:ext cx="26949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b="1" spc="600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применять</a:t>
              </a:r>
              <a:r>
                <a:rPr lang="ru-RU" sz="3600" b="1" spc="600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 </a:t>
              </a:r>
              <a:endParaRPr lang="ru-RU" sz="3600" b="1" spc="600" dirty="0">
                <a:solidFill>
                  <a:srgbClr val="00AE8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481573" y="3837339"/>
              <a:ext cx="26975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600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УМЕНИЕ</a:t>
              </a:r>
              <a:endParaRPr lang="ru-RU" sz="3600" b="1" dirty="0">
                <a:solidFill>
                  <a:srgbClr val="00AE88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324807" y="5527143"/>
            <a:ext cx="2791398" cy="878397"/>
            <a:chOff x="5504690" y="5172324"/>
            <a:chExt cx="2791398" cy="87839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601176" y="5465946"/>
              <a:ext cx="26949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900" b="1" dirty="0" smtClean="0">
                  <a:solidFill>
                    <a:srgbClr val="1E4A99"/>
                  </a:solidFill>
                  <a:latin typeface="Century Gothic" panose="020B0502020202020204" pitchFamily="34" charset="0"/>
                </a:rPr>
                <a:t>интерпретировать</a:t>
              </a:r>
              <a:r>
                <a:rPr lang="ru-RU" sz="3200" b="1" dirty="0" smtClean="0">
                  <a:solidFill>
                    <a:srgbClr val="1E4A99"/>
                  </a:solidFill>
                  <a:latin typeface="Century Gothic" panose="020B0502020202020204" pitchFamily="34" charset="0"/>
                </a:rPr>
                <a:t> </a:t>
              </a:r>
              <a:endParaRPr lang="ru-RU" sz="3200" b="1" dirty="0">
                <a:solidFill>
                  <a:srgbClr val="1E4A9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504690" y="5172324"/>
              <a:ext cx="26975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600" dirty="0" smtClean="0">
                  <a:solidFill>
                    <a:srgbClr val="1E4A99"/>
                  </a:solidFill>
                  <a:latin typeface="Century Gothic" panose="020B0502020202020204" pitchFamily="34" charset="0"/>
                </a:rPr>
                <a:t>УМЕНИЕ</a:t>
              </a:r>
              <a:endParaRPr lang="ru-RU" sz="3600" b="1" dirty="0">
                <a:solidFill>
                  <a:srgbClr val="1E4A9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5421293" y="3646152"/>
            <a:ext cx="6474583" cy="504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just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условиями, упростить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ситуацию, применив возможные допущения. Таким образом, учащийся превращает «задачу в контексте» в «математическую задачу», которая может быть решена с помощью инструментов математики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431702" y="5016358"/>
            <a:ext cx="645794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математические манипуляции, трансформации и вычисления, как с использованием математических средств, так и без них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398388" y="6388292"/>
            <a:ext cx="6096000" cy="1800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и их обоснованность в контексте задачи реального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404211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ПО МАТЕМАТИЧЕСКОЙ ГРАМОТНОСТИ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55410" y="448360"/>
            <a:ext cx="6713068" cy="3816626"/>
            <a:chOff x="394513" y="617604"/>
            <a:chExt cx="6713068" cy="3816626"/>
          </a:xfrm>
        </p:grpSpPr>
        <p:graphicFrame>
          <p:nvGraphicFramePr>
            <p:cNvPr id="9" name="Диаграмма 8"/>
            <p:cNvGraphicFramePr/>
            <p:nvPr>
              <p:extLst>
                <p:ext uri="{D42A27DB-BD31-4B8C-83A1-F6EECF244321}">
                  <p14:modId xmlns:p14="http://schemas.microsoft.com/office/powerpoint/2010/main" val="2449957042"/>
                </p:ext>
              </p:extLst>
            </p:nvPr>
          </p:nvGraphicFramePr>
          <p:xfrm>
            <a:off x="394513" y="617604"/>
            <a:ext cx="6713068" cy="38166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253008" y="2931537"/>
              <a:ext cx="715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487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64136" y="2927320"/>
              <a:ext cx="715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488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64768" y="2913621"/>
              <a:ext cx="715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483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75896" y="2909447"/>
              <a:ext cx="715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492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173479"/>
              </p:ext>
            </p:extLst>
          </p:nvPr>
        </p:nvGraphicFramePr>
        <p:xfrm>
          <a:off x="584000" y="4667250"/>
          <a:ext cx="10712327" cy="201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0800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12007894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137058154"/>
                    </a:ext>
                  </a:extLst>
                </a:gridCol>
                <a:gridCol w="1454029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371600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Томской области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 ОЭСР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4094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Формулирование</a:t>
                      </a:r>
                      <a:endParaRPr lang="ru-R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488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схоже с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492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Применение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Интерпретация</a:t>
                      </a:r>
                      <a:r>
                        <a:rPr lang="ru-RU" sz="18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результатов</a:t>
                      </a:r>
                      <a:endParaRPr lang="ru-RU" sz="1800" b="1" dirty="0" smtClean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492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выше,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471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497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</a:tbl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33199237"/>
              </p:ext>
            </p:extLst>
          </p:nvPr>
        </p:nvGraphicFramePr>
        <p:xfrm>
          <a:off x="6238345" y="781027"/>
          <a:ext cx="5753630" cy="337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7" name="Прямая соединительная линия 26"/>
          <p:cNvCxnSpPr/>
          <p:nvPr/>
        </p:nvCxnSpPr>
        <p:spPr>
          <a:xfrm flipH="1" flipV="1">
            <a:off x="6701611" y="945911"/>
            <a:ext cx="9525" cy="303847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6730185" y="2359940"/>
            <a:ext cx="1548000" cy="1960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8462059" y="2497087"/>
            <a:ext cx="1548000" cy="1960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10289070" y="2273786"/>
            <a:ext cx="1548000" cy="19608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95134" y="722742"/>
            <a:ext cx="19431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 по шкале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6850189" y="1765061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850189" y="2790764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822441" y="1883192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22441" y="2768323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793991" y="2281338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9624912" y="2265152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1485898" y="2173773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0562728" y="4052376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9140462" y="2394018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7376753" y="2521200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11063070" y="2786729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9804471" y="4054556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Шестиугольник 43"/>
          <p:cNvSpPr/>
          <p:nvPr/>
        </p:nvSpPr>
        <p:spPr>
          <a:xfrm rot="5400000">
            <a:off x="6988358" y="2364962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Шестиугольник 48"/>
          <p:cNvSpPr/>
          <p:nvPr/>
        </p:nvSpPr>
        <p:spPr>
          <a:xfrm rot="5400000">
            <a:off x="8723531" y="2503841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Шестиугольник 49"/>
          <p:cNvSpPr/>
          <p:nvPr/>
        </p:nvSpPr>
        <p:spPr>
          <a:xfrm rot="5400000">
            <a:off x="10608926" y="2294979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/>
          <p:cNvSpPr/>
          <p:nvPr/>
        </p:nvSpPr>
        <p:spPr>
          <a:xfrm rot="5400000">
            <a:off x="6871220" y="4066800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2" r="65017" b="-5102"/>
          <a:stretch/>
        </p:blipFill>
        <p:spPr>
          <a:xfrm>
            <a:off x="7881094" y="4041175"/>
            <a:ext cx="508782" cy="212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030507" y="3958313"/>
            <a:ext cx="10669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371215" y="3969853"/>
            <a:ext cx="1708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Доверительный интервал 95%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54496" y="4008230"/>
            <a:ext cx="399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755695" y="4005294"/>
            <a:ext cx="10669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ОЭСР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30185" y="944953"/>
            <a:ext cx="2184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Формулирование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558161" y="927290"/>
            <a:ext cx="2184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Применение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36079" y="780824"/>
            <a:ext cx="218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anose="020B0502020202020204" pitchFamily="34" charset="0"/>
              </a:rPr>
              <a:t>Интерпретация результатов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0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3654" y="46786"/>
            <a:ext cx="1046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ПОЛОЖЕНИЕ РЕГИОНА В РЕЙТИНГАХ СТРАН, СОСТАВЛЕННЫХ ПО РЕЗУЛЬТАТАМ ОСНОВНОГО ИССЛЕДОВАНИЯ PISA-2018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932" y="1108476"/>
            <a:ext cx="70173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Томской области по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естественнонаучной грамотности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сравнении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результатами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PISA-2018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895674"/>
              </p:ext>
            </p:extLst>
          </p:nvPr>
        </p:nvGraphicFramePr>
        <p:xfrm>
          <a:off x="301666" y="1146613"/>
          <a:ext cx="4784164" cy="548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92">
                  <a:extLst>
                    <a:ext uri="{9D8B030D-6E8A-4147-A177-3AD203B41FA5}">
                      <a16:colId xmlns:a16="http://schemas.microsoft.com/office/drawing/2014/main" val="2632652510"/>
                    </a:ext>
                  </a:extLst>
                </a:gridCol>
                <a:gridCol w="1663007">
                  <a:extLst>
                    <a:ext uri="{9D8B030D-6E8A-4147-A177-3AD203B41FA5}">
                      <a16:colId xmlns:a16="http://schemas.microsoft.com/office/drawing/2014/main" val="4048771354"/>
                    </a:ext>
                  </a:extLst>
                </a:gridCol>
                <a:gridCol w="1116839">
                  <a:extLst>
                    <a:ext uri="{9D8B030D-6E8A-4147-A177-3AD203B41FA5}">
                      <a16:colId xmlns:a16="http://schemas.microsoft.com/office/drawing/2014/main" val="3733985523"/>
                    </a:ext>
                  </a:extLst>
                </a:gridCol>
                <a:gridCol w="1559126">
                  <a:extLst>
                    <a:ext uri="{9D8B030D-6E8A-4147-A177-3AD203B41FA5}">
                      <a16:colId xmlns:a16="http://schemas.microsoft.com/office/drawing/2014/main" val="432570675"/>
                    </a:ext>
                  </a:extLst>
                </a:gridCol>
              </a:tblGrid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страны среди других стран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21393"/>
                  </a:ext>
                </a:extLst>
              </a:tr>
              <a:tr h="142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 (4 провинции)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82495"/>
                  </a:ext>
                </a:extLst>
              </a:tr>
              <a:tr h="1822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209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Макао (Китай)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82712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Эстония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8649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Япония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96745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7408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ОЭСР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07574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80370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Испания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29-32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949410"/>
                  </a:ext>
                </a:extLst>
              </a:tr>
              <a:tr h="201226"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684494"/>
                  </a:ext>
                </a:extLst>
              </a:tr>
              <a:tr h="17490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Литва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30-33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84994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Венгрия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29-34</a:t>
                      </a:r>
                      <a:endParaRPr lang="ru-RU" sz="12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028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478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30-37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27818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269211"/>
                  </a:ext>
                </a:extLst>
              </a:tr>
              <a:tr h="257772">
                <a:tc gridSpan="2"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</a:t>
                      </a:r>
                      <a:r>
                        <a:rPr lang="en-US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PISA-2018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6733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782360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Марокко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73-74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4669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Косово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75-76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44807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Панама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5108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Филиппины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6722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Доминиканская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69916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5085830" y="1121718"/>
            <a:ext cx="0" cy="51810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471135" y="1979496"/>
            <a:ext cx="6411884" cy="95410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концепции исследования PISA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человек, обладающий естественнонаучной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грамотностью, способен и готов участвовать в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аргументированной дискуссии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науке и технологиях. Для этого необходимо иметь сформированные умения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43019" y="3212521"/>
            <a:ext cx="414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подразумевает способность распознавать, предлагать и анализировать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научные объяснения целого ряда природных и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технологических явлений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92327" y="5529802"/>
            <a:ext cx="39045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подразумевает умение анализировать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оценивать данные, утверждения и аргументы, представленные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различных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формах, и делать соответствующие научные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312704" y="3156063"/>
            <a:ext cx="2832938" cy="1019764"/>
            <a:chOff x="5431346" y="2809449"/>
            <a:chExt cx="2832938" cy="101976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569372" y="3059772"/>
              <a:ext cx="26949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spc="300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объяснять</a:t>
              </a:r>
              <a:r>
                <a:rPr lang="ru-RU" sz="4400" b="1" spc="300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 </a:t>
              </a:r>
              <a:endParaRPr lang="ru-RU" sz="4400" b="1" spc="300" dirty="0">
                <a:solidFill>
                  <a:srgbClr val="0076A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431346" y="2809449"/>
              <a:ext cx="26975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600" dirty="0" smtClean="0">
                  <a:solidFill>
                    <a:srgbClr val="0076A0"/>
                  </a:solidFill>
                  <a:latin typeface="Century Gothic" panose="020B0502020202020204" pitchFamily="34" charset="0"/>
                </a:rPr>
                <a:t>УМЕНИЕ</a:t>
              </a:r>
              <a:endParaRPr lang="ru-RU" sz="3600" b="1" dirty="0">
                <a:solidFill>
                  <a:srgbClr val="0076A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430650" y="1885625"/>
            <a:ext cx="4718932" cy="1078527"/>
            <a:chOff x="6773222" y="2637060"/>
            <a:chExt cx="4718932" cy="107852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/>
            <a:srcRect l="43171" t="4990" r="46714" b="3768"/>
            <a:stretch/>
          </p:blipFill>
          <p:spPr>
            <a:xfrm rot="5400000">
              <a:off x="9114689" y="295594"/>
              <a:ext cx="36000" cy="4718931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6773222" y="2638053"/>
              <a:ext cx="1" cy="1077534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Прямая соединительная линия 20"/>
          <p:cNvCxnSpPr/>
          <p:nvPr/>
        </p:nvCxnSpPr>
        <p:spPr>
          <a:xfrm>
            <a:off x="5423422" y="2958925"/>
            <a:ext cx="6032683" cy="0"/>
          </a:xfrm>
          <a:prstGeom prst="line">
            <a:avLst/>
          </a:prstGeom>
          <a:ln>
            <a:solidFill>
              <a:srgbClr val="00AE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423424" y="5974721"/>
            <a:ext cx="34008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E4A99"/>
                </a:solidFill>
                <a:latin typeface="Century Gothic" panose="020B0502020202020204" pitchFamily="34" charset="0"/>
              </a:rPr>
              <a:t>интерпретировать </a:t>
            </a:r>
            <a:endParaRPr lang="ru-RU" sz="2000" b="1" dirty="0">
              <a:solidFill>
                <a:srgbClr val="1E4A99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23422" y="5449470"/>
            <a:ext cx="2697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600" dirty="0" smtClean="0">
                <a:solidFill>
                  <a:srgbClr val="1E4A99"/>
                </a:solidFill>
                <a:latin typeface="Century Gothic" panose="020B0502020202020204" pitchFamily="34" charset="0"/>
              </a:rPr>
              <a:t>УМЕНИЕ</a:t>
            </a:r>
            <a:endParaRPr lang="ru-RU" sz="4000" b="1" dirty="0">
              <a:solidFill>
                <a:srgbClr val="1E4A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59782" y="4311655"/>
            <a:ext cx="412323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подразумевает умение описывать, планировать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и оценивать научные исследования и предлагать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пути решения задач с научной точки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зрения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741009" y="4242458"/>
            <a:ext cx="4486695" cy="1089205"/>
            <a:chOff x="5013164" y="3721914"/>
            <a:chExt cx="3184376" cy="1089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5013164" y="3721914"/>
              <a:ext cx="26975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spc="300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УМЕНИЕ</a:t>
              </a:r>
              <a:endParaRPr lang="ru-RU" sz="4000" b="1" spc="300" dirty="0">
                <a:solidFill>
                  <a:srgbClr val="00AE88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502628" y="4164788"/>
              <a:ext cx="26949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b="1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оценивать и применять</a:t>
              </a:r>
              <a:r>
                <a:rPr lang="ru-RU" sz="3600" b="1" dirty="0" smtClean="0">
                  <a:solidFill>
                    <a:srgbClr val="00AE88"/>
                  </a:solidFill>
                  <a:latin typeface="Century Gothic" panose="020B0502020202020204" pitchFamily="34" charset="0"/>
                </a:rPr>
                <a:t> </a:t>
              </a:r>
              <a:endParaRPr lang="ru-RU" sz="3600" b="1" dirty="0">
                <a:solidFill>
                  <a:srgbClr val="00AE88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5423422" y="6275258"/>
            <a:ext cx="2722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1E4A99"/>
                </a:solidFill>
                <a:latin typeface="Century Gothic" panose="020B0502020202020204" pitchFamily="34" charset="0"/>
              </a:rPr>
              <a:t>с научной точки зрения </a:t>
            </a:r>
          </a:p>
        </p:txBody>
      </p:sp>
    </p:spTree>
    <p:extLst>
      <p:ext uri="{BB962C8B-B14F-4D97-AF65-F5344CB8AC3E}">
        <p14:creationId xmlns:p14="http://schemas.microsoft.com/office/powerpoint/2010/main" val="14491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ПО ЕСТЕСТВЕННОНАУЧНОЙ ГРАМОТНОСТИ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90231678"/>
              </p:ext>
            </p:extLst>
          </p:nvPr>
        </p:nvGraphicFramePr>
        <p:xfrm>
          <a:off x="159131" y="683752"/>
          <a:ext cx="6346444" cy="349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73198" y="2922779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1649" y="2922779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0100" y="2922779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484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551" y="2922779"/>
            <a:ext cx="71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261153"/>
              </p:ext>
            </p:extLst>
          </p:nvPr>
        </p:nvGraphicFramePr>
        <p:xfrm>
          <a:off x="584000" y="4524375"/>
          <a:ext cx="10712327" cy="20183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0800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1879398">
                  <a:extLst>
                    <a:ext uri="{9D8B030D-6E8A-4147-A177-3AD203B41FA5}">
                      <a16:colId xmlns:a16="http://schemas.microsoft.com/office/drawing/2014/main" val="2912007894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137058154"/>
                    </a:ext>
                  </a:extLst>
                </a:gridCol>
                <a:gridCol w="1454029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372467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Томской области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 ОЭСР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4094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Объяснение</a:t>
                      </a:r>
                      <a:endParaRPr lang="ru-R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схоже</a:t>
                      </a:r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Оценка и применение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484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схоже с 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484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  <a:endParaRPr lang="ru-RU" sz="15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Научная интерпретация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486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что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схоже</a:t>
                      </a:r>
                      <a:r>
                        <a:rPr lang="ru-RU" sz="15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endParaRPr lang="ru-RU" sz="1500" b="1" dirty="0" smtClean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488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 значительно </a:t>
                      </a:r>
                      <a:r>
                        <a:rPr lang="ru-RU" sz="15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ниже, чем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2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869852953"/>
              </p:ext>
            </p:extLst>
          </p:nvPr>
        </p:nvGraphicFramePr>
        <p:xfrm>
          <a:off x="6438370" y="783230"/>
          <a:ext cx="5753630" cy="337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8" name="Прямая соединительная линия 47"/>
          <p:cNvCxnSpPr/>
          <p:nvPr/>
        </p:nvCxnSpPr>
        <p:spPr>
          <a:xfrm flipH="1" flipV="1">
            <a:off x="6902049" y="1023962"/>
            <a:ext cx="9525" cy="303847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6924894" y="3050693"/>
            <a:ext cx="1548000" cy="2598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8651128" y="2968486"/>
            <a:ext cx="1548000" cy="28148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1" r="2579" b="2484"/>
          <a:stretch/>
        </p:blipFill>
        <p:spPr>
          <a:xfrm>
            <a:off x="10413117" y="2922779"/>
            <a:ext cx="1548000" cy="27839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595159" y="724945"/>
            <a:ext cx="19431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 по шкале </a:t>
            </a:r>
            <a:r>
              <a:rPr lang="en-US" sz="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</a:t>
            </a:r>
            <a:endParaRPr lang="ru-RU" sz="7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 flipV="1">
            <a:off x="7056856" y="2358038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050214" y="3572438"/>
            <a:ext cx="0" cy="252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029108" y="2476169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22466" y="3549997"/>
            <a:ext cx="1943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 значимо</a:t>
            </a:r>
            <a:endParaRPr lang="ru-RU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8155510" y="2720891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9853492" y="2753872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11656145" y="2695326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10762753" y="4054579"/>
            <a:ext cx="180000" cy="180000"/>
          </a:xfrm>
          <a:prstGeom prst="ellipse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9457474" y="3041168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7606829" y="2922779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11187428" y="2849600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i1.wp.com/publish.uwo.ca/~acopp2/historyofwar/images/flag_russia.png?strip=inf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2118" r="41459" b="10548"/>
          <a:stretch/>
        </p:blipFill>
        <p:spPr bwMode="auto">
          <a:xfrm>
            <a:off x="10004496" y="4056759"/>
            <a:ext cx="180000" cy="184815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Шестиугольник 64"/>
          <p:cNvSpPr/>
          <p:nvPr/>
        </p:nvSpPr>
        <p:spPr>
          <a:xfrm rot="5400000">
            <a:off x="7156692" y="3081095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Шестиугольник 65"/>
          <p:cNvSpPr/>
          <p:nvPr/>
        </p:nvSpPr>
        <p:spPr>
          <a:xfrm rot="5400000">
            <a:off x="8914895" y="3041153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Шестиугольник 66"/>
          <p:cNvSpPr/>
          <p:nvPr/>
        </p:nvSpPr>
        <p:spPr>
          <a:xfrm rot="5400000">
            <a:off x="10611722" y="2980048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Шестиугольник 67"/>
          <p:cNvSpPr/>
          <p:nvPr/>
        </p:nvSpPr>
        <p:spPr>
          <a:xfrm rot="5400000">
            <a:off x="7071245" y="4069003"/>
            <a:ext cx="216000" cy="180000"/>
          </a:xfrm>
          <a:prstGeom prst="hexagon">
            <a:avLst>
              <a:gd name="adj" fmla="val 31197"/>
              <a:gd name="vf" fmla="val 115470"/>
            </a:avLst>
          </a:prstGeom>
          <a:solidFill>
            <a:srgbClr val="00AE8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742" r="65017" b="-5102"/>
          <a:stretch/>
        </p:blipFill>
        <p:spPr>
          <a:xfrm>
            <a:off x="8081119" y="4043378"/>
            <a:ext cx="508782" cy="21211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7230532" y="3960516"/>
            <a:ext cx="10669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571240" y="3972056"/>
            <a:ext cx="1708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Доверительный интервал 95%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154521" y="4010433"/>
            <a:ext cx="3992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955720" y="4007497"/>
            <a:ext cx="10669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ОЭСР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88835" y="1365184"/>
            <a:ext cx="2184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Объяснение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29565" y="1292692"/>
            <a:ext cx="165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anose="020B0502020202020204" pitchFamily="34" charset="0"/>
              </a:rPr>
              <a:t>Оценка и применение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090789" y="1292692"/>
            <a:ext cx="218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entury Gothic" panose="020B0502020202020204" pitchFamily="34" charset="0"/>
              </a:rPr>
              <a:t>Научная интерпретация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25961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15707" y="54565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ОБРАЗОВАТЕЛЬНЫХ ОРГАНИЗАЦИЙ ТОМСКОЙ ОБЛАСТИ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852793" y="839022"/>
          <a:ext cx="10148582" cy="5187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59383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287705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1463169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5242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ОО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Читательская грамотность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Математическая грамотность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Естественнонаучная грамотность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424974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МАОУ «Северский физико-математический лицей»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587</a:t>
                      </a:r>
                      <a:endParaRPr lang="ru-RU" sz="2200" b="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575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572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641105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МОУ «Средняя школа №7 городского округа Стрежевой с углубленным изучением отдельных предметов»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582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556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538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199506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МАОУ Гуманитарный лицей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г.Томска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573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542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531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МБОУ «Северская гимназия»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558 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541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536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499277"/>
                  </a:ext>
                </a:extLst>
              </a:tr>
              <a:tr h="257233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МАОУ Гимназия №29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г.Томска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556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550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535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89350"/>
                  </a:ext>
                </a:extLst>
              </a:tr>
              <a:tr h="240608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МАОУ Гимназия №56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г.Томска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548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536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528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4600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МБОУ «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Межениновская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СОШ»</a:t>
                      </a:r>
                      <a:r>
                        <a:rPr lang="ru-RU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Томского района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547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549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562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61713"/>
                  </a:ext>
                </a:extLst>
              </a:tr>
              <a:tr h="191193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МБОУ Академический лицей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г.Томска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им.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Г.А.Псахье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544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525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532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158611"/>
                  </a:ext>
                </a:extLst>
              </a:tr>
              <a:tr h="349135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МАОУ Гимназия №26 г. Томска 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540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520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515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06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</a:t>
                      </a:r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ЧОУ Гимназия «Томь» </a:t>
                      </a:r>
                      <a:r>
                        <a:rPr lang="ru-RU" sz="16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г.Томска</a:t>
                      </a:r>
                      <a:endParaRPr lang="ru-RU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540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490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556</a:t>
                      </a:r>
                      <a:endParaRPr kumimoji="0" lang="ru-RU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5386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62" b="46852" l="35354" r="64561">
                        <a14:foregroundMark x1="47774" y1="20581" x2="47774" y2="20581"/>
                        <a14:foregroundMark x1="49724" y1="20400" x2="49724" y2="20400"/>
                        <a14:foregroundMark x1="52437" y1="20521" x2="52437" y2="20521"/>
                        <a14:foregroundMark x1="50106" y1="18039" x2="50106" y2="18039"/>
                        <a14:foregroundMark x1="50148" y1="18281" x2="50148" y2="18281"/>
                        <a14:foregroundMark x1="50276" y1="21308" x2="50276" y2="21308"/>
                        <a14:foregroundMark x1="46164" y1="14104" x2="46164" y2="14104"/>
                        <a14:foregroundMark x1="45909" y1="14770" x2="45909" y2="14770"/>
                        <a14:foregroundMark x1="45909" y1="14770" x2="45909" y2="14770"/>
                        <a14:foregroundMark x1="45104" y1="15496" x2="45104" y2="15496"/>
                        <a14:foregroundMark x1="44468" y1="16162" x2="44468" y2="16162"/>
                        <a14:foregroundMark x1="43323" y1="17494" x2="43323" y2="17494"/>
                        <a14:foregroundMark x1="42772" y1="18584" x2="42772" y2="18584"/>
                        <a14:foregroundMark x1="42518" y1="19249" x2="42518" y2="19249"/>
                        <a14:foregroundMark x1="42052" y1="20278" x2="42052" y2="20278"/>
                        <a14:foregroundMark x1="42009" y1="20339" x2="42009" y2="20339"/>
                        <a14:foregroundMark x1="41755" y1="21065" x2="41755" y2="21065"/>
                        <a14:foregroundMark x1="41755" y1="21550" x2="41755" y2="21550"/>
                        <a14:foregroundMark x1="41670" y1="21913" x2="41670" y2="21913"/>
                        <a14:foregroundMark x1="41416" y1="22700" x2="41416" y2="22700"/>
                        <a14:foregroundMark x1="41289" y1="23608" x2="41289" y2="23608"/>
                        <a14:foregroundMark x1="41331" y1="24153" x2="41331" y2="24153"/>
                        <a14:foregroundMark x1="41331" y1="24213" x2="41331" y2="24213"/>
                        <a14:foregroundMark x1="41458" y1="25061" x2="41458" y2="25061"/>
                        <a14:foregroundMark x1="41501" y1="27058" x2="41501" y2="27058"/>
                        <a14:foregroundMark x1="41373" y1="26513" x2="41373" y2="26513"/>
                        <a14:foregroundMark x1="45443" y1="29237" x2="45443" y2="29237"/>
                        <a14:foregroundMark x1="45825" y1="30085" x2="45825" y2="30085"/>
                        <a14:foregroundMark x1="45952" y1="30811" x2="45952" y2="30811"/>
                        <a14:foregroundMark x1="49046" y1="30872" x2="49046" y2="30872"/>
                        <a14:foregroundMark x1="52310" y1="28329" x2="52310" y2="28329"/>
                        <a14:foregroundMark x1="54642" y1="29722" x2="54642" y2="29722"/>
                        <a14:foregroundMark x1="57609" y1="31235" x2="57609" y2="31235"/>
                        <a14:foregroundMark x1="46545" y1="14346" x2="46545" y2="14346"/>
                        <a14:foregroundMark x1="47478" y1="13983" x2="47478" y2="13983"/>
                        <a14:foregroundMark x1="47944" y1="13801" x2="47944" y2="13801"/>
                        <a14:foregroundMark x1="48241" y1="13741" x2="48241" y2="13741"/>
                        <a14:foregroundMark x1="48919" y1="13680" x2="48919" y2="13680"/>
                        <a14:foregroundMark x1="49597" y1="13499" x2="49597" y2="13499"/>
                        <a14:foregroundMark x1="50148" y1="13499" x2="50148" y2="13499"/>
                        <a14:foregroundMark x1="50445" y1="13499" x2="50445" y2="13499"/>
                        <a14:foregroundMark x1="50911" y1="13499" x2="50911" y2="13499"/>
                        <a14:foregroundMark x1="51293" y1="13620" x2="51293" y2="13620"/>
                        <a14:foregroundMark x1="51632" y1="13741" x2="51632" y2="13741"/>
                        <a14:foregroundMark x1="51929" y1="13862" x2="51929" y2="13862"/>
                        <a14:foregroundMark x1="52395" y1="14044" x2="52395" y2="14044"/>
                        <a14:foregroundMark x1="53116" y1="14528" x2="53116" y2="14528"/>
                        <a14:foregroundMark x1="53879" y1="14709" x2="53879" y2="14709"/>
                        <a14:foregroundMark x1="54515" y1="15194" x2="54515" y2="15194"/>
                        <a14:foregroundMark x1="55023" y1="15557" x2="55023" y2="15557"/>
                        <a14:foregroundMark x1="55702" y1="16162" x2="55702" y2="16162"/>
                        <a14:foregroundMark x1="55998" y1="16586" x2="55998" y2="16586"/>
                        <a14:foregroundMark x1="56253" y1="17070" x2="56253" y2="17070"/>
                        <a14:foregroundMark x1="54684" y1="23426" x2="54684" y2="23426"/>
                        <a14:foregroundMark x1="54175" y1="23426" x2="53752" y2="22942"/>
                        <a14:foregroundMark x1="53243" y1="22155" x2="53243" y2="22155"/>
                        <a14:foregroundMark x1="51674" y1="19128" x2="51674" y2="19128"/>
                        <a14:foregroundMark x1="50615" y1="18099" x2="50615" y2="18099"/>
                        <a14:foregroundMark x1="48792" y1="17978" x2="48792" y2="17978"/>
                        <a14:foregroundMark x1="46588" y1="22579" x2="46588" y2="22579"/>
                        <a14:foregroundMark x1="49640" y1="23850" x2="49640" y2="23850"/>
                        <a14:foregroundMark x1="45189" y1="22518" x2="45189" y2="22518"/>
                        <a14:foregroundMark x1="49131" y1="25484" x2="49131" y2="25484"/>
                        <a14:foregroundMark x1="48834" y1="28208" x2="48834" y2="28208"/>
                        <a14:foregroundMark x1="49555" y1="30024" x2="49555" y2="30024"/>
                        <a14:foregroundMark x1="51844" y1="28511" x2="51844" y2="28511"/>
                        <a14:foregroundMark x1="55659" y1="25726" x2="55659" y2="25726"/>
                        <a14:foregroundMark x1="54472" y1="30811" x2="54472" y2="30811"/>
                        <a14:foregroundMark x1="49767" y1="30811" x2="49767" y2="30811"/>
                        <a14:foregroundMark x1="49258" y1="29600" x2="49258" y2="29600"/>
                        <a14:foregroundMark x1="49131" y1="29358" x2="49131" y2="29358"/>
                        <a14:foregroundMark x1="49216" y1="27482" x2="49216" y2="27482"/>
                        <a14:foregroundMark x1="49216" y1="26816" x2="49216" y2="26816"/>
                        <a14:foregroundMark x1="49385" y1="26029" x2="49385" y2="26029"/>
                        <a14:foregroundMark x1="49682" y1="25726" x2="49682" y2="25726"/>
                        <a14:foregroundMark x1="49767" y1="24758" x2="49767" y2="24758"/>
                        <a14:foregroundMark x1="54854" y1="29722" x2="54854" y2="29722"/>
                        <a14:foregroundMark x1="55447" y1="28269" x2="55447" y2="28269"/>
                        <a14:foregroundMark x1="55150" y1="28874" x2="55150" y2="28874"/>
                        <a14:foregroundMark x1="55617" y1="27906" x2="55617" y2="27906"/>
                        <a14:foregroundMark x1="55659" y1="27361" x2="55659" y2="27361"/>
                        <a14:foregroundMark x1="54896" y1="27724" x2="54896" y2="27724"/>
                        <a14:foregroundMark x1="54854" y1="27119" x2="54854" y2="27119"/>
                        <a14:foregroundMark x1="54472" y1="26029" x2="54472" y2="26029"/>
                        <a14:foregroundMark x1="53879" y1="24576" x2="53879" y2="24576"/>
                        <a14:foregroundMark x1="53879" y1="24031" x2="53879" y2="24031"/>
                        <a14:foregroundMark x1="45952" y1="24879" x2="45952" y2="24879"/>
                        <a14:foregroundMark x1="48495" y1="22881" x2="48495" y2="22881"/>
                        <a14:foregroundMark x1="51674" y1="21731" x2="51674" y2="21731"/>
                        <a14:foregroundMark x1="51420" y1="19613" x2="51420" y2="19613"/>
                        <a14:foregroundMark x1="51717" y1="20763" x2="51717" y2="20763"/>
                        <a14:foregroundMark x1="52819" y1="19249" x2="52819" y2="19249"/>
                        <a14:foregroundMark x1="53709" y1="19310" x2="53709" y2="19310"/>
                        <a14:foregroundMark x1="54260" y1="19673" x2="54260" y2="19673"/>
                        <a14:foregroundMark x1="53412" y1="18584" x2="53412" y2="18584"/>
                        <a14:foregroundMark x1="52946" y1="18281" x2="52946" y2="18281"/>
                        <a14:foregroundMark x1="52437" y1="18220" x2="52437" y2="18220"/>
                        <a14:foregroundMark x1="49682" y1="18523" x2="49682" y2="18523"/>
                        <a14:foregroundMark x1="49640" y1="17797" x2="49640" y2="17797"/>
                        <a14:foregroundMark x1="48919" y1="18523" x2="48919" y2="18523"/>
                        <a14:foregroundMark x1="49173" y1="19068" x2="49173" y2="19068"/>
                        <a14:foregroundMark x1="48749" y1="19310" x2="48622" y2="19310"/>
                        <a14:foregroundMark x1="47732" y1="19189" x2="47732" y2="19189"/>
                        <a14:foregroundMark x1="45697" y1="20400" x2="45697" y2="20400"/>
                        <a14:foregroundMark x1="46036" y1="21308" x2="46036" y2="21308"/>
                        <a14:foregroundMark x1="45655" y1="19794" x2="45655" y2="19794"/>
                        <a14:foregroundMark x1="45443" y1="21550" x2="45443" y2="21550"/>
                        <a14:foregroundMark x1="46079" y1="21550" x2="46079" y2="21550"/>
                        <a14:foregroundMark x1="47011" y1="21792" x2="47011" y2="21792"/>
                        <a14:foregroundMark x1="46672" y1="21792" x2="46672" y2="21792"/>
                        <a14:foregroundMark x1="46927" y1="24213" x2="46927" y2="24213"/>
                        <a14:foregroundMark x1="45655" y1="23547" x2="45655" y2="23547"/>
                        <a14:foregroundMark x1="45231" y1="23971" x2="45231" y2="23971"/>
                        <a14:foregroundMark x1="44553" y1="23002" x2="44553" y2="23002"/>
                        <a14:foregroundMark x1="44595" y1="24334" x2="44595" y2="24334"/>
                        <a14:foregroundMark x1="45019" y1="25182" x2="45019" y2="25182"/>
                        <a14:foregroundMark x1="45104" y1="26574" x2="45104" y2="2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11515" r="35519" b="53333"/>
          <a:stretch/>
        </p:blipFill>
        <p:spPr>
          <a:xfrm>
            <a:off x="10010776" y="5095875"/>
            <a:ext cx="2115558" cy="17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355530" y="3244814"/>
            <a:ext cx="11417250" cy="1110799"/>
          </a:xfrm>
          <a:prstGeom prst="rect">
            <a:avLst/>
          </a:prstGeom>
          <a:pattFill prst="pct75">
            <a:fgClr>
              <a:srgbClr val="F9FBEB"/>
            </a:fgClr>
            <a:bgClr>
              <a:schemeClr val="bg1"/>
            </a:bgClr>
          </a:pattFill>
          <a:ln w="31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55530" y="2030476"/>
            <a:ext cx="11417250" cy="1110799"/>
          </a:xfrm>
          <a:prstGeom prst="rect">
            <a:avLst/>
          </a:prstGeom>
          <a:pattFill prst="pct70">
            <a:fgClr>
              <a:srgbClr val="F5F9FD"/>
            </a:fgClr>
            <a:bgClr>
              <a:schemeClr val="bg1"/>
            </a:bgClr>
          </a:pattFill>
          <a:ln w="31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5530" y="813577"/>
            <a:ext cx="11417250" cy="1122630"/>
          </a:xfrm>
          <a:prstGeom prst="rect">
            <a:avLst/>
          </a:prstGeom>
          <a:pattFill prst="pct75">
            <a:fgClr>
              <a:srgbClr val="FEFAF8"/>
            </a:fgClr>
            <a:bgClr>
              <a:schemeClr val="bg1"/>
            </a:bgClr>
          </a:pattFill>
          <a:ln w="3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РАСПРЕДЕЛЕНИЕ УЧАЩИХСЯ ПО УРОВНЯМ ГРАМОТНОСТИ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5530" y="4993991"/>
            <a:ext cx="11564987" cy="1515427"/>
            <a:chOff x="300966" y="4979360"/>
            <a:chExt cx="11564987" cy="151542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10747" y="5018892"/>
              <a:ext cx="1126522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Томской области </a:t>
              </a:r>
              <a:r>
                <a:rPr lang="ru-RU" sz="2000" b="1" dirty="0" smtClean="0">
                  <a:solidFill>
                    <a:srgbClr val="0076A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85</a:t>
              </a:r>
              <a:r>
                <a:rPr lang="ru-RU" sz="2000" b="1" dirty="0" smtClean="0">
                  <a:solidFill>
                    <a:srgbClr val="007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учащихся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достигли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превысили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пороговый уровень читательской грамотности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Число учащихся, достигших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наивысших уровней читательской грамотности, составило </a:t>
              </a:r>
              <a:r>
                <a:rPr lang="ru-RU" sz="2000" b="1" dirty="0">
                  <a:solidFill>
                    <a:srgbClr val="1983A9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7</a:t>
              </a:r>
              <a:r>
                <a:rPr lang="ru-RU" sz="2000" b="1" dirty="0" smtClean="0">
                  <a:solidFill>
                    <a:srgbClr val="1983A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Хуже всего участники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исследования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справились с заданиями по естественнонаучной грамотности: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 smtClean="0">
                  <a:solidFill>
                    <a:srgbClr val="1983A9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19</a:t>
              </a:r>
              <a:r>
                <a:rPr lang="ru-RU" sz="2000" b="1" dirty="0">
                  <a:solidFill>
                    <a:srgbClr val="1983A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дошли до порогового уровня грамотности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только </a:t>
              </a:r>
              <a:r>
                <a:rPr lang="ru-RU" sz="2000" b="1" dirty="0">
                  <a:solidFill>
                    <a:srgbClr val="1983A9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2000" b="1" dirty="0">
                  <a:solidFill>
                    <a:srgbClr val="1983A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достигли высоких уровней</a:t>
              </a:r>
              <a:endParaRPr lang="ru-RU" sz="17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0966" y="4979360"/>
              <a:ext cx="11564987" cy="151542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1345" y="1082504"/>
            <a:ext cx="192154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sz="14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300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76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154" y="2298637"/>
            <a:ext cx="210532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МАТЕМАТИЧЕСКАЯ</a:t>
            </a:r>
            <a:r>
              <a:rPr lang="ru-RU" sz="1400" b="1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600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200" b="1" spc="600" dirty="0">
              <a:solidFill>
                <a:srgbClr val="00AE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7562" y="3572778"/>
            <a:ext cx="2568024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55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ЕСТЕСТВЕННОНАУЧНАЯ</a:t>
            </a:r>
            <a:r>
              <a:rPr lang="ru-RU" sz="140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600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600" dirty="0">
              <a:solidFill>
                <a:srgbClr val="1E4A9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46845051"/>
              </p:ext>
            </p:extLst>
          </p:nvPr>
        </p:nvGraphicFramePr>
        <p:xfrm>
          <a:off x="2747617" y="683751"/>
          <a:ext cx="10172580" cy="399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07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28959" y="1463675"/>
            <a:ext cx="1995045" cy="5054600"/>
          </a:xfrm>
          <a:prstGeom prst="rect">
            <a:avLst/>
          </a:prstGeom>
          <a:pattFill prst="pct25">
            <a:fgClr>
              <a:schemeClr val="bg2"/>
            </a:fgClr>
            <a:bgClr>
              <a:schemeClr val="bg1"/>
            </a:bgClr>
          </a:patt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800775" y="1462600"/>
            <a:ext cx="1995045" cy="5054600"/>
          </a:xfrm>
          <a:prstGeom prst="rect">
            <a:avLst/>
          </a:prstGeom>
          <a:pattFill prst="pct70">
            <a:fgClr>
              <a:srgbClr val="F6FAF4"/>
            </a:fgClr>
            <a:bgClr>
              <a:schemeClr val="bg1"/>
            </a:bgClr>
          </a:patt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842673" y="1462600"/>
            <a:ext cx="2214866" cy="5054600"/>
          </a:xfrm>
          <a:prstGeom prst="rect">
            <a:avLst/>
          </a:prstGeom>
          <a:pattFill prst="pct75">
            <a:fgClr>
              <a:srgbClr val="F5F9FD"/>
            </a:fgClr>
            <a:bgClr>
              <a:schemeClr val="bg1"/>
            </a:bgClr>
          </a:patt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273785732"/>
              </p:ext>
            </p:extLst>
          </p:nvPr>
        </p:nvGraphicFramePr>
        <p:xfrm>
          <a:off x="210796" y="1089525"/>
          <a:ext cx="6873291" cy="573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23533" y="70024"/>
            <a:ext cx="979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УЧАЩИХСЯ 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330988" y="6358264"/>
            <a:ext cx="4569989" cy="158936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362590" y="1431070"/>
            <a:ext cx="4569989" cy="5050961"/>
            <a:chOff x="300966" y="4979360"/>
            <a:chExt cx="11564987" cy="585968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55827" y="5173264"/>
              <a:ext cx="10989295" cy="54718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СОЦИАЛЬНО-ЭКОНОМИЧЕСКИЙ</a:t>
              </a:r>
              <a:r>
                <a:rPr lang="ru-RU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 культурный статус семьи </a:t>
              </a:r>
              <a:r>
                <a:rPr lang="ru-RU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учащегося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включает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различные переменные: образование родителей, род их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занятий, имущество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материальные блага семьи, количество книг и других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образовательных ресурсов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имеющихся в доме, и описывается индексом экономического, социального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культурного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статуса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ESCS. </a:t>
              </a:r>
            </a:p>
            <a:p>
              <a:pPr algn="just"/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Влияние статуса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является самым сильным предиктором результатов во всех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странах-участницах исследования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PISA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endParaRPr lang="ru-RU" sz="105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ESCS - (index of economic, social and cultural status)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индекс экономического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, социального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 культурного статуса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семьи учащегося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PISA.</a:t>
              </a:r>
            </a:p>
            <a:p>
              <a:pPr algn="just"/>
              <a:endPara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0966" y="4979360"/>
              <a:ext cx="11564987" cy="585968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8174" y="5819655"/>
            <a:ext cx="192154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sz="14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300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76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8787" y="5824049"/>
            <a:ext cx="2099019" cy="53860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МАТЕМАТИЧЕСКАЯ</a:t>
            </a:r>
            <a:endParaRPr lang="ru-RU" sz="1400" b="1" dirty="0">
              <a:solidFill>
                <a:srgbClr val="00AE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spc="300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AE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3505" y="5819655"/>
            <a:ext cx="256802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ЕСТЕСТВЕННОНАУЧНАЯ </a:t>
            </a:r>
            <a:r>
              <a:rPr lang="ru-RU" sz="1400" b="1" spc="600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600" dirty="0">
              <a:solidFill>
                <a:srgbClr val="1E4A9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Шестиугольник 34"/>
          <p:cNvSpPr/>
          <p:nvPr/>
        </p:nvSpPr>
        <p:spPr>
          <a:xfrm rot="16200000">
            <a:off x="2521530" y="3508300"/>
            <a:ext cx="1531629" cy="1821673"/>
          </a:xfrm>
          <a:prstGeom prst="hexagon">
            <a:avLst/>
          </a:prstGeom>
          <a:solidFill>
            <a:srgbClr val="EB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today.kg/static/images/6/511567654026_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2" b="21680"/>
          <a:stretch/>
        </p:blipFill>
        <p:spPr bwMode="auto">
          <a:xfrm>
            <a:off x="58260" y="1032953"/>
            <a:ext cx="4139921" cy="36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РЕЗИЛЬЕНТНЫЕ ОБРАЗОВАТЕЛЬНЫЕ ОРГАНИЗАЦИИ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425868" y="3949002"/>
            <a:ext cx="2397719" cy="1020001"/>
          </a:xfrm>
          <a:prstGeom prst="triangle">
            <a:avLst>
              <a:gd name="adj" fmla="val 512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 rot="5400000">
            <a:off x="292480" y="784225"/>
            <a:ext cx="2159268" cy="2008787"/>
          </a:xfrm>
          <a:prstGeom prst="hexagon">
            <a:avLst>
              <a:gd name="adj" fmla="val 28097"/>
              <a:gd name="vf" fmla="val 115470"/>
            </a:avLst>
          </a:prstGeom>
          <a:blipFill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7150">
            <a:solidFill>
              <a:srgbClr val="3592A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Шестиугольник 29"/>
          <p:cNvSpPr/>
          <p:nvPr/>
        </p:nvSpPr>
        <p:spPr>
          <a:xfrm rot="5400000">
            <a:off x="-29927" y="2881629"/>
            <a:ext cx="1665560" cy="1489186"/>
          </a:xfrm>
          <a:prstGeom prst="hexagon">
            <a:avLst>
              <a:gd name="adj" fmla="val 26369"/>
              <a:gd name="vf" fmla="val 115470"/>
            </a:avLst>
          </a:prstGeom>
          <a:blipFill rotWithShape="0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7150">
            <a:solidFill>
              <a:srgbClr val="00AE88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Шестиугольник 32"/>
          <p:cNvSpPr/>
          <p:nvPr/>
        </p:nvSpPr>
        <p:spPr>
          <a:xfrm rot="5400000">
            <a:off x="1582759" y="2403362"/>
            <a:ext cx="2301073" cy="2072722"/>
          </a:xfrm>
          <a:prstGeom prst="hexagon">
            <a:avLst>
              <a:gd name="adj" fmla="val 27940"/>
              <a:gd name="vf" fmla="val 115470"/>
            </a:avLst>
          </a:prstGeom>
          <a:blipFill rotWithShape="0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7150">
            <a:solidFill>
              <a:srgbClr val="F9960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Шестиугольник 8"/>
          <p:cNvSpPr/>
          <p:nvPr/>
        </p:nvSpPr>
        <p:spPr>
          <a:xfrm rot="16200000">
            <a:off x="2565958" y="588175"/>
            <a:ext cx="1372242" cy="1558781"/>
          </a:xfrm>
          <a:prstGeom prst="hexagon">
            <a:avLst/>
          </a:prstGeom>
          <a:solidFill>
            <a:srgbClr val="EB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67720" y="5004971"/>
            <a:ext cx="11564987" cy="1515427"/>
          </a:xfrm>
          <a:prstGeom prst="rect">
            <a:avLst/>
          </a:prstGeom>
          <a:solidFill>
            <a:schemeClr val="bg1"/>
          </a:solidFill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82914" y="5097939"/>
            <a:ext cx="1127070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было выявлено </a:t>
            </a:r>
            <a:r>
              <a:rPr lang="ru-RU" sz="20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10,9</a:t>
            </a:r>
            <a:r>
              <a:rPr lang="ru-RU" sz="2000" b="1" dirty="0" smtClean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700" dirty="0" smtClean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выборке)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от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числа участвовавших в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исследовании в регионе, которые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способные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поддерживать высокий уровень обучения детей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социально-экономического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семей которых невысок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учащиеся в целом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показывают хорошие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по всем видам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грамотности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90213" y="6342864"/>
            <a:ext cx="11520000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63701" y="4991180"/>
            <a:ext cx="11569006" cy="1529218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5118" y="3961936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65789" y="804608"/>
            <a:ext cx="71232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РЕЗИЛЬЕНТНЫМИ ОБРАЗОВАТЕЛЬНЫМИ ОРГАНИЗАЦИЯМИ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те, что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 справляются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негативными социально-экономическими факторами. </a:t>
            </a:r>
            <a:endParaRPr lang="ru-RU" sz="17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данного исследования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ним относятся те образовательные организации, в которых обучается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30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учащихся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принадлежащих нижнему квартилю индекса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ESCS, и при этом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10% учащихся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проявляют </a:t>
            </a:r>
            <a:r>
              <a:rPr lang="ru-RU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резильентность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будучи представителями нижнего квартиля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ESCS, достигают уровня 3 и выше по шкале PISA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всем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трем исследуемым видам грамотности. </a:t>
            </a:r>
            <a:endParaRPr lang="ru-RU" sz="17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Соответственно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нерезильентными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считаются такие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ОО, в которых также высока доля учащихся из нижнего квартиля ESCS (более 30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%), но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доля </a:t>
            </a:r>
            <a:r>
              <a:rPr lang="ru-RU" sz="17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резильентных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учащихся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10%.</a:t>
            </a:r>
            <a:endParaRPr lang="ru-RU" sz="17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РЕЗИЛЬЕНТНЫЕ ОБРАЗОВАТЕЛЬНЫЕ ОРГАНИЗАЦИИ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31571" y="652043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15428" y="5271849"/>
            <a:ext cx="11564987" cy="1404000"/>
            <a:chOff x="277007" y="5090787"/>
            <a:chExt cx="11564987" cy="14040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08364" y="5212833"/>
              <a:ext cx="1099939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Резильентными учащимися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определению PISA считаются те учащиеся из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нижнего квартиля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ESCS, которые достигают уровня </a:t>
              </a:r>
              <a:r>
                <a:rPr lang="ru-RU" sz="2400" b="1" dirty="0">
                  <a:solidFill>
                    <a:srgbClr val="0076A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по всем видам грамотности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исследования PISA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Томской области </a:t>
              </a:r>
              <a:r>
                <a:rPr lang="ru-RU" sz="2400" b="1" dirty="0">
                  <a:solidFill>
                    <a:srgbClr val="0076A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19,8</a:t>
              </a:r>
              <a:r>
                <a:rPr lang="ru-RU" sz="2400" b="1" dirty="0">
                  <a:solidFill>
                    <a:srgbClr val="007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таких учащихся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77007" y="5090787"/>
              <a:ext cx="11564987" cy="1404000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58784072"/>
              </p:ext>
            </p:extLst>
          </p:nvPr>
        </p:nvGraphicFramePr>
        <p:xfrm>
          <a:off x="0" y="699225"/>
          <a:ext cx="6472738" cy="4624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898904095"/>
              </p:ext>
            </p:extLst>
          </p:nvPr>
        </p:nvGraphicFramePr>
        <p:xfrm>
          <a:off x="5871598" y="722191"/>
          <a:ext cx="5800170" cy="470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6" name="Прямая соединительная линия 25"/>
          <p:cNvCxnSpPr/>
          <p:nvPr/>
        </p:nvCxnSpPr>
        <p:spPr>
          <a:xfrm>
            <a:off x="6322018" y="1615270"/>
            <a:ext cx="5102963" cy="1004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24981" y="1452331"/>
            <a:ext cx="1060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6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</a:p>
          <a:p>
            <a:r>
              <a:rPr lang="ru-RU" sz="1400" b="1" dirty="0" smtClean="0">
                <a:solidFill>
                  <a:srgbClr val="005A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483</a:t>
            </a:r>
          </a:p>
          <a:p>
            <a:r>
              <a:rPr lang="ru-RU" sz="1400" b="1" dirty="0" smtClean="0">
                <a:solidFill>
                  <a:srgbClr val="008A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479</a:t>
            </a:r>
            <a:endParaRPr lang="ru-RU" sz="1400" b="1" dirty="0">
              <a:solidFill>
                <a:srgbClr val="008A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25499" y="82533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300" dirty="0"/>
              <a:t>Результаты </a:t>
            </a:r>
            <a:r>
              <a:rPr lang="ru-RU" sz="1300" dirty="0" err="1"/>
              <a:t>резильентных</a:t>
            </a:r>
            <a:r>
              <a:rPr lang="ru-RU" sz="1300" dirty="0"/>
              <a:t> и </a:t>
            </a:r>
            <a:r>
              <a:rPr lang="ru-RU" sz="1300" dirty="0" err="1"/>
              <a:t>нерезильентных</a:t>
            </a:r>
            <a:r>
              <a:rPr lang="ru-RU" sz="1300" dirty="0"/>
              <a:t> школ среди всех российских ОО, участвовавших в региональных оценках </a:t>
            </a:r>
            <a:r>
              <a:rPr lang="en-US" sz="1300" dirty="0"/>
              <a:t>PISA </a:t>
            </a:r>
            <a:r>
              <a:rPr lang="ru-RU" sz="1300" dirty="0"/>
              <a:t>в 2019 году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1025521" y="2484938"/>
            <a:ext cx="1524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1025521" y="2577049"/>
            <a:ext cx="152400" cy="0"/>
          </a:xfrm>
          <a:prstGeom prst="line">
            <a:avLst/>
          </a:prstGeom>
          <a:ln w="28575">
            <a:solidFill>
              <a:srgbClr val="005A7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1025521" y="2677532"/>
            <a:ext cx="152400" cy="0"/>
          </a:xfrm>
          <a:prstGeom prst="line">
            <a:avLst/>
          </a:prstGeom>
          <a:ln w="28575">
            <a:solidFill>
              <a:srgbClr val="008A6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1165549" y="2421655"/>
            <a:ext cx="863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Россия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44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freepng.ru/20180514/ezw/kisspng-russia-blank-map-clip-art-5af91321285b62.54259290152627280116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889" y1="25400" x2="37889" y2="25400"/>
                        <a14:foregroundMark x1="39667" y1="22400" x2="39667" y2="22400"/>
                        <a14:foregroundMark x1="1889" y1="47400" x2="1889" y2="47400"/>
                        <a14:foregroundMark x1="2667" y1="52000" x2="2667" y2="52000"/>
                        <a14:foregroundMark x1="5000" y1="53000" x2="5000" y2="53000"/>
                        <a14:foregroundMark x1="69222" y1="21400" x2="69222" y2="21400"/>
                        <a14:foregroundMark x1="71000" y1="24600" x2="71000" y2="24600"/>
                        <a14:foregroundMark x1="56667" y1="20000" x2="56667" y2="20000"/>
                        <a14:foregroundMark x1="54778" y1="18800" x2="54778" y2="18800"/>
                        <a14:foregroundMark x1="90111" y1="68600" x2="90111" y2="68600"/>
                        <a14:foregroundMark x1="97333" y1="77600" x2="97333" y2="77600"/>
                        <a14:foregroundMark x1="98222" y1="74200" x2="98222" y2="74200"/>
                        <a14:foregroundMark x1="98889" y1="70400" x2="98889" y2="70400"/>
                        <a14:foregroundMark x1="99000" y1="67400" x2="99000" y2="67400"/>
                        <a14:foregroundMark x1="98778" y1="62400" x2="98778" y2="62400"/>
                        <a14:foregroundMark x1="98556" y1="59800" x2="98556" y2="59800"/>
                        <a14:foregroundMark x1="97667" y1="55600" x2="97667" y2="556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18"/>
          <a:stretch/>
        </p:blipFill>
        <p:spPr bwMode="auto">
          <a:xfrm>
            <a:off x="5611429" y="2776985"/>
            <a:ext cx="6583884" cy="38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40313" y="44098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НАЦИОНАЛЬНЫЙ ПРОЕКТ «ОБРАЗОВАНИЕ»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12" b="100000" l="773" r="100000">
                        <a14:foregroundMark x1="40804" y1="26726" x2="40804" y2="26726"/>
                        <a14:foregroundMark x1="47759" y1="25310" x2="47759" y2="25310"/>
                        <a14:foregroundMark x1="68161" y1="26372" x2="68161" y2="26372"/>
                        <a14:foregroundMark x1="59969" y1="25664" x2="59969" y2="25664"/>
                        <a14:foregroundMark x1="52087" y1="27080" x2="52087" y2="27080"/>
                        <a14:foregroundMark x1="49614" y1="38938" x2="49614" y2="38938"/>
                        <a14:foregroundMark x1="51777" y1="38584" x2="51777" y2="38584"/>
                        <a14:foregroundMark x1="54250" y1="36460" x2="54250" y2="36460"/>
                        <a14:foregroundMark x1="59969" y1="34690" x2="59969" y2="34690"/>
                        <a14:foregroundMark x1="60587" y1="39646" x2="60587" y2="39646"/>
                        <a14:foregroundMark x1="66924" y1="39292" x2="66924" y2="39292"/>
                        <a14:foregroundMark x1="70943" y1="40531" x2="70943" y2="40531"/>
                        <a14:foregroundMark x1="78207" y1="43363" x2="78207" y2="43363"/>
                        <a14:foregroundMark x1="85471" y1="38938" x2="85471" y2="38938"/>
                        <a14:foregroundMark x1="74807" y1="40885" x2="74807" y2="40885"/>
                        <a14:foregroundMark x1="66924" y1="48673" x2="66924" y2="48673"/>
                        <a14:foregroundMark x1="62442" y1="47965" x2="62442" y2="47965"/>
                        <a14:foregroundMark x1="59660" y1="47257" x2="59660" y2="47257"/>
                        <a14:foregroundMark x1="68779" y1="46195" x2="64760" y2="46903"/>
                        <a14:foregroundMark x1="60896" y1="51681" x2="60896" y2="51681"/>
                        <a14:foregroundMark x1="64760" y1="48673" x2="64760" y2="48673"/>
                        <a14:foregroundMark x1="61824" y1="46195" x2="61824" y2="46195"/>
                        <a14:foregroundMark x1="74807" y1="50265" x2="74807" y2="50265"/>
                        <a14:foregroundMark x1="77898" y1="48319" x2="77898" y2="48319"/>
                        <a14:foregroundMark x1="83617" y1="47965" x2="83617" y2="47965"/>
                        <a14:foregroundMark x1="82998" y1="40531" x2="82998" y2="40531"/>
                        <a14:foregroundMark x1="81762" y1="51681" x2="81762" y2="51681"/>
                        <a14:foregroundMark x1="76043" y1="39646" x2="76043" y2="39646"/>
                        <a14:foregroundMark x1="81144" y1="37876" x2="81144" y2="37876"/>
                        <a14:foregroundMark x1="65070" y1="56283" x2="65070" y2="56283"/>
                        <a14:foregroundMark x1="69706" y1="57699" x2="69706" y2="57699"/>
                        <a14:foregroundMark x1="72334" y1="57345" x2="72334" y2="57345"/>
                        <a14:foregroundMark x1="67852" y1="58407" x2="67852" y2="58407"/>
                        <a14:foregroundMark x1="76352" y1="54867" x2="76352" y2="54867"/>
                        <a14:foregroundMark x1="68779" y1="58761" x2="68779" y2="58761"/>
                        <a14:foregroundMark x1="74807" y1="60354" x2="74807" y2="60354"/>
                        <a14:foregroundMark x1="80526" y1="58053" x2="80526" y2="58053"/>
                        <a14:foregroundMark x1="83308" y1="58053" x2="83308" y2="58053"/>
                        <a14:foregroundMark x1="46368" y1="40000" x2="46368" y2="40000"/>
                        <a14:foregroundMark x1="45440" y1="40531" x2="45440" y2="40531"/>
                        <a14:foregroundMark x1="56569" y1="40531" x2="56569" y2="40531"/>
                        <a14:foregroundMark x1="40185" y1="40531" x2="40185" y2="40531"/>
                        <a14:foregroundMark x1="36321" y1="39292" x2="36321" y2="39292"/>
                        <a14:foregroundMark x1="31376" y1="31150" x2="31376" y2="31150"/>
                        <a14:foregroundMark x1="28439" y1="35398" x2="28439" y2="35398"/>
                        <a14:foregroundMark x1="27512" y1="43009" x2="27512" y2="43009"/>
                        <a14:foregroundMark x1="25348" y1="48673" x2="25348" y2="48673"/>
                        <a14:foregroundMark x1="22102" y1="54159" x2="22102" y2="54159"/>
                        <a14:foregroundMark x1="18702" y1="61062" x2="18702" y2="61062"/>
                        <a14:foregroundMark x1="21793" y1="61062" x2="21793" y2="61062"/>
                        <a14:foregroundMark x1="19320" y1="66372" x2="19320" y2="66372"/>
                        <a14:foregroundMark x1="17156" y1="66372" x2="17156" y2="66372"/>
                        <a14:foregroundMark x1="22875" y1="56637" x2="22875" y2="56637"/>
                        <a14:foregroundMark x1="22875" y1="53805" x2="22875" y2="53805"/>
                        <a14:foregroundMark x1="32612" y1="38230" x2="32303" y2="35044"/>
                        <a14:foregroundMark x1="32303" y1="34336" x2="32303" y2="34336"/>
                        <a14:foregroundMark x1="32921" y1="32920" x2="32921" y2="32920"/>
                        <a14:foregroundMark x1="33539" y1="32212" x2="33539" y2="32212"/>
                        <a14:foregroundMark x1="35085" y1="31150" x2="35085" y2="31150"/>
                        <a14:foregroundMark x1="36940" y1="31858" x2="36940" y2="31858"/>
                        <a14:foregroundMark x1="36940" y1="32920" x2="36940" y2="32920"/>
                        <a14:foregroundMark x1="42349" y1="30619" x2="42349" y2="30619"/>
                        <a14:foregroundMark x1="41113" y1="34690" x2="41113" y2="34690"/>
                        <a14:foregroundMark x1="36321" y1="27080" x2="36321" y2="27080"/>
                        <a14:foregroundMark x1="32303" y1="28850" x2="32303" y2="28850"/>
                        <a14:foregroundMark x1="33230" y1="23894" x2="33230" y2="23894"/>
                        <a14:foregroundMark x1="33230" y1="23540" x2="33230" y2="23540"/>
                        <a14:foregroundMark x1="36631" y1="19823" x2="36631" y2="19823"/>
                        <a14:foregroundMark x1="44513" y1="16637" x2="44513" y2="16637"/>
                        <a14:foregroundMark x1="49304" y1="17699" x2="49304" y2="17699"/>
                        <a14:foregroundMark x1="46059" y1="18053" x2="46059" y2="18053"/>
                        <a14:foregroundMark x1="45131" y1="28142" x2="45131" y2="28142"/>
                        <a14:foregroundMark x1="47759" y1="30619" x2="47759" y2="30619"/>
                        <a14:foregroundMark x1="52396" y1="30619" x2="52396" y2="30619"/>
                        <a14:foregroundMark x1="48068" y1="24602" x2="48068" y2="24602"/>
                        <a14:foregroundMark x1="52705" y1="19115" x2="52705" y2="19115"/>
                        <a14:foregroundMark x1="53941" y1="20177" x2="53941" y2="20177"/>
                        <a14:foregroundMark x1="54560" y1="20177" x2="54560" y2="20177"/>
                        <a14:foregroundMark x1="58423" y1="20885" x2="58423" y2="20885"/>
                        <a14:foregroundMark x1="56878" y1="27788" x2="56878" y2="27788"/>
                        <a14:foregroundMark x1="61515" y1="28496" x2="61515" y2="28496"/>
                        <a14:foregroundMark x1="60278" y1="21416" x2="60278" y2="21416"/>
                        <a14:foregroundMark x1="65070" y1="22478" x2="65070" y2="22478"/>
                        <a14:foregroundMark x1="62751" y1="22124" x2="62751" y2="22124"/>
                        <a14:foregroundMark x1="64760" y1="30265" x2="64760" y2="30265"/>
                        <a14:foregroundMark x1="68779" y1="29558" x2="68779" y2="29558"/>
                        <a14:foregroundMark x1="66924" y1="18761" x2="66924" y2="18761"/>
                        <a14:foregroundMark x1="72025" y1="19823" x2="72025" y2="19823"/>
                        <a14:foregroundMark x1="67233" y1="19823" x2="67233" y2="19823"/>
                        <a14:foregroundMark x1="70325" y1="22124" x2="70325" y2="22124"/>
                        <a14:foregroundMark x1="70943" y1="29558" x2="70943" y2="29558"/>
                        <a14:foregroundMark x1="74498" y1="31858" x2="74498" y2="31858"/>
                        <a14:foregroundMark x1="75425" y1="21416" x2="75425" y2="21416"/>
                        <a14:foregroundMark x1="76662" y1="26726" x2="76662" y2="26726"/>
                        <a14:foregroundMark x1="76971" y1="22124" x2="76971" y2="22124"/>
                        <a14:foregroundMark x1="78825" y1="20885" x2="79134" y2="20885"/>
                        <a14:foregroundMark x1="80835" y1="21416" x2="80835" y2="21416"/>
                        <a14:foregroundMark x1="82071" y1="21416" x2="82071" y2="21416"/>
                        <a14:foregroundMark x1="87017" y1="19469" x2="87017" y2="19469"/>
                        <a14:foregroundMark x1="88717" y1="19823" x2="88717" y2="19823"/>
                      </a14:backgroundRemoval>
                    </a14:imgEffect>
                  </a14:imgLayer>
                </a14:imgProps>
              </a:ext>
            </a:extLst>
          </a:blip>
          <a:srcRect t="11913"/>
          <a:stretch/>
        </p:blipFill>
        <p:spPr>
          <a:xfrm>
            <a:off x="10357510" y="86222"/>
            <a:ext cx="1676400" cy="1289536"/>
          </a:xfrm>
          <a:prstGeom prst="rect">
            <a:avLst/>
          </a:prstGeom>
        </p:spPr>
      </p:pic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1594853526"/>
              </p:ext>
            </p:extLst>
          </p:nvPr>
        </p:nvGraphicFramePr>
        <p:xfrm>
          <a:off x="613049" y="797023"/>
          <a:ext cx="5110114" cy="54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404261" y="1642278"/>
            <a:ext cx="11201341" cy="890668"/>
            <a:chOff x="4341911" y="2536548"/>
            <a:chExt cx="7433530" cy="163914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432154" y="2647269"/>
              <a:ext cx="7285765" cy="103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глобальной </a:t>
              </a:r>
              <a:r>
                <a:rPr lang="ru-RU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конкурентноспособности</a:t>
              </a:r>
              <a:r>
                <a:rPr lang="ru-RU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ru-R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российского образования, 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вхождение Российской Федерации в 10 ведущих стран мира </a:t>
              </a:r>
              <a:r>
                <a:rPr lang="ru-RU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качеству общего образования</a:t>
              </a:r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4341911" y="4026783"/>
              <a:ext cx="7433530" cy="138105"/>
              <a:chOff x="400678" y="5828931"/>
              <a:chExt cx="11383351" cy="162445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400678" y="5829801"/>
                <a:ext cx="1980001" cy="161367"/>
              </a:xfrm>
              <a:prstGeom prst="rect">
                <a:avLst/>
              </a:prstGeom>
              <a:solidFill>
                <a:srgbClr val="C6D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2319719" y="5828931"/>
                <a:ext cx="1872000" cy="161367"/>
              </a:xfrm>
              <a:prstGeom prst="rect">
                <a:avLst/>
              </a:prstGeom>
              <a:solidFill>
                <a:srgbClr val="DE3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4188263" y="5829816"/>
                <a:ext cx="1944000" cy="161368"/>
              </a:xfrm>
              <a:prstGeom prst="rect">
                <a:avLst/>
              </a:prstGeom>
              <a:solidFill>
                <a:srgbClr val="E5B9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6060783" y="5830009"/>
                <a:ext cx="1872000" cy="161367"/>
              </a:xfrm>
              <a:prstGeom prst="rect">
                <a:avLst/>
              </a:prstGeom>
              <a:solidFill>
                <a:srgbClr val="0076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7932406" y="5829816"/>
                <a:ext cx="1872000" cy="161368"/>
              </a:xfrm>
              <a:prstGeom prst="rect">
                <a:avLst/>
              </a:prstGeom>
              <a:solidFill>
                <a:srgbClr val="00AE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804028" y="5828935"/>
                <a:ext cx="1980001" cy="161368"/>
              </a:xfrm>
              <a:prstGeom prst="rect">
                <a:avLst/>
              </a:prstGeom>
              <a:solidFill>
                <a:srgbClr val="005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4341911" y="2536548"/>
              <a:ext cx="7433529" cy="163914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404261" y="3099058"/>
            <a:ext cx="74772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МЕЖДУНАРОДНОЕ</a:t>
            </a:r>
            <a:r>
              <a:rPr lang="ru-RU" sz="1000" b="1" spc="600" dirty="0">
                <a:solidFill>
                  <a:srgbClr val="0076A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ИССЛЕДОВАНИЕ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PISA</a:t>
            </a:r>
            <a:r>
              <a:rPr lang="ru-RU" sz="32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 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раз в 3 года: 2015, 2018, </a:t>
            </a:r>
            <a:r>
              <a:rPr lang="ru-RU" sz="32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2021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2024, 2027, 2030</a:t>
            </a:r>
            <a:endParaRPr lang="ru-RU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9461" y="4948596"/>
            <a:ext cx="745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spc="120" dirty="0" smtClean="0">
                <a:solidFill>
                  <a:srgbClr val="00AE88"/>
                </a:solidFill>
                <a:latin typeface="Century Gothic" panose="020B0502020202020204" pitchFamily="34" charset="0"/>
              </a:rPr>
              <a:t>РЕГИОНАЛЬНОЕ</a:t>
            </a:r>
            <a:r>
              <a:rPr lang="ru-RU" sz="3200" b="1" spc="120" dirty="0" smtClean="0">
                <a:solidFill>
                  <a:srgbClr val="00A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ИССЛЕДОВАНИЕ </a:t>
            </a:r>
          </a:p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модели </a:t>
            </a:r>
            <a:r>
              <a:rPr lang="en-US" sz="3200" b="1" dirty="0">
                <a:solidFill>
                  <a:srgbClr val="00AE88"/>
                </a:solidFill>
                <a:latin typeface="Century Gothic" panose="020B0502020202020204" pitchFamily="34" charset="0"/>
              </a:rPr>
              <a:t>PISA</a:t>
            </a:r>
            <a:r>
              <a:rPr lang="en-US" sz="2400" b="1" dirty="0">
                <a:solidFill>
                  <a:srgbClr val="0076A0"/>
                </a:solidFill>
                <a:latin typeface="Century Gothic" panose="020B0502020202020204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проводилось впервые в </a:t>
            </a:r>
            <a:r>
              <a:rPr lang="ru-RU" sz="3200" b="1" dirty="0">
                <a:solidFill>
                  <a:srgbClr val="00AE88"/>
                </a:solidFill>
                <a:latin typeface="Century Gothic" panose="020B0502020202020204" pitchFamily="34" charset="0"/>
              </a:rPr>
              <a:t>2019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00AE88"/>
                </a:solidFill>
                <a:latin typeface="Century Gothic" panose="020B0502020202020204" pitchFamily="34" charset="0"/>
              </a:rPr>
              <a:t>14</a:t>
            </a:r>
            <a:r>
              <a:rPr lang="ru-RU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регионов РФ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8164698" y="2799474"/>
            <a:ext cx="3703361" cy="3877985"/>
            <a:chOff x="8081296" y="3668830"/>
            <a:chExt cx="3703361" cy="3877985"/>
          </a:xfrm>
        </p:grpSpPr>
        <p:sp>
          <p:nvSpPr>
            <p:cNvPr id="31" name="TextBox 30"/>
            <p:cNvSpPr txBox="1"/>
            <p:nvPr/>
          </p:nvSpPr>
          <p:spPr>
            <a:xfrm>
              <a:off x="8081296" y="3668830"/>
              <a:ext cx="3703361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Саха (Якутия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 Бурятия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Кабардино-Балкарская республика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Ставропольский край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Краснодарский край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Ямало-Ненецкий автономный округ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Саратовская область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Ульяновская область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Вологодская область</a:t>
              </a:r>
            </a:p>
            <a:p>
              <a:pPr algn="ctr"/>
              <a:endParaRPr lang="ru-RU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Томская область</a:t>
              </a:r>
            </a:p>
            <a:p>
              <a:pPr algn="ctr"/>
              <a:endParaRPr lang="ru-R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Иркутская область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Ивановская область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Липецкая область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Брянская область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4" descr="https://thumb1.shutterstock.com/display_pic_with_logo/1081448/408098323/stock-vector-vector-hand-drawn-marker-elements-red-circles-408098323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40426" l="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92"/>
            <a:stretch/>
          </p:blipFill>
          <p:spPr bwMode="auto">
            <a:xfrm>
              <a:off x="8400717" y="5878883"/>
              <a:ext cx="2873345" cy="7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Картинки по запросу галочка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019" y="6066486"/>
              <a:ext cx="335395" cy="348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075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УЧАЩИХСЯ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5530" y="5114611"/>
            <a:ext cx="11564987" cy="1394807"/>
            <a:chOff x="300966" y="5099980"/>
            <a:chExt cx="11564987" cy="139480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61452" y="5200049"/>
              <a:ext cx="111638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Томской области 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6,9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учащихся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указали на плохую дисциплину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5,4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lang="en-US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общероссийской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выборке), всего же 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35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участников отметили, что по крайней мере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одна</a:t>
              </a:r>
              <a:r>
                <a:rPr lang="en-US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предложенных ситуаций случается на каждом или на большинстве уроков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28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целом</a:t>
              </a:r>
              <a:r>
                <a:rPr lang="en-US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России).</a:t>
              </a:r>
              <a:endParaRPr lang="ru-RU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0966" y="5099980"/>
              <a:ext cx="11564987" cy="139480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81016743"/>
              </p:ext>
            </p:extLst>
          </p:nvPr>
        </p:nvGraphicFramePr>
        <p:xfrm>
          <a:off x="442541" y="1099132"/>
          <a:ext cx="6384440" cy="411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4176" y="799506"/>
            <a:ext cx="6558463" cy="30777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Дисциплина на уроках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региональной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оценки по модели PISA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38023" y="2563746"/>
            <a:ext cx="568879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учащийся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указывал, что практически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каждом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большинстве уроков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пять предложенных ситуаций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это фиксировалось как «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плохая дисциплина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endParaRPr lang="ru-RU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же ни одна ситуация на уроках не встречается на регулярной основе - это «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хорошая дисциплина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myfamilydoctor.ru/wp-content/uploads/2017/10/ExternalLink_shutterstock_6168059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11285" r="3246" b="19976"/>
          <a:stretch/>
        </p:blipFill>
        <p:spPr bwMode="auto">
          <a:xfrm>
            <a:off x="5596932" y="1247125"/>
            <a:ext cx="1832117" cy="134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305348" y="1256600"/>
            <a:ext cx="452146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algn="just">
              <a:buClr>
                <a:srgbClr val="3592AB"/>
              </a:buClr>
              <a:buSzPct val="109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«Учащиеся не слушают, что говорит преподаватель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>
              <a:buClr>
                <a:srgbClr val="3592AB"/>
              </a:buClr>
              <a:buSzPct val="109000"/>
            </a:pPr>
            <a:endParaRPr lang="ru-RU" sz="1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algn="just">
              <a:buClr>
                <a:srgbClr val="3592AB"/>
              </a:buClr>
              <a:buSzPct val="109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уроках шум и беспорядок»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анкете для оценивания было представлено пять позиций)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31967" y="832531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ДИСЦИПЛИНА НА УРОКАХ </a:t>
            </a:r>
            <a:endParaRPr lang="ru-RU" b="1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УЧАЩИХСЯ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5531" y="4840522"/>
            <a:ext cx="11564987" cy="1664148"/>
            <a:chOff x="300966" y="5099980"/>
            <a:chExt cx="11564987" cy="139480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76298" y="5134409"/>
              <a:ext cx="11279160" cy="1251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области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более четверти опрошенных </a:t>
              </a:r>
              <a:r>
                <a:rPr lang="ru-RU" sz="2000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28</a:t>
              </a:r>
              <a:r>
                <a:rPr lang="ru-RU" sz="2000" b="1" dirty="0" smtClean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России - 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28</a:t>
              </a:r>
              <a:r>
                <a:rPr lang="ru-RU" sz="2000" b="1" dirty="0" smtClean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отметили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что за последний год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несколько раз в месяц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или чаще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подвергались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различным формам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социальной травли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(над ними насмехались, распространяли порочащие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сплетни, держали в неведении относительно школьных дел); </a:t>
              </a:r>
              <a:r>
                <a:rPr lang="ru-RU" sz="17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каждый десятый </a:t>
              </a:r>
              <a:r>
                <a:rPr lang="ru-RU" sz="2000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12</a:t>
              </a:r>
              <a:r>
                <a:rPr lang="ru-RU" sz="2000" b="1" dirty="0" smtClean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(по России 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10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ru-RU" sz="17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подвергался агрессивной травле</a:t>
              </a:r>
              <a:r>
                <a:rPr lang="ru-RU" sz="17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(им угрожали другие учащиеся,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отбирали или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портили личные вещи, избивали или грубо обращались).</a:t>
              </a:r>
              <a:endParaRPr lang="ru-RU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00966" y="5099980"/>
              <a:ext cx="11564987" cy="139480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785600235"/>
              </p:ext>
            </p:extLst>
          </p:nvPr>
        </p:nvGraphicFramePr>
        <p:xfrm>
          <a:off x="271718" y="1049139"/>
          <a:ext cx="11648800" cy="362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905080" y="693654"/>
            <a:ext cx="6558463" cy="30777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Травля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буллинг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региональной оценки по модели PISA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463543" y="1461183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ТРАВЛЯ (БУЛЛИНГ)</a:t>
            </a:r>
            <a:endParaRPr lang="ru-RU" b="1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3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</a:t>
            </a:r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УЧАЩИХСЯ: МОТИВАЦИЯ К ОБУЧЕНИЮ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5138745"/>
            <a:ext cx="11564987" cy="1370673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805579626"/>
              </p:ext>
            </p:extLst>
          </p:nvPr>
        </p:nvGraphicFramePr>
        <p:xfrm>
          <a:off x="480103" y="755541"/>
          <a:ext cx="11315840" cy="4570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842120" y="789384"/>
            <a:ext cx="912932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/>
              <a:t>Высокая мотивация к изучению математики и </a:t>
            </a:r>
            <a:r>
              <a:rPr lang="ru-RU" dirty="0" smtClean="0"/>
              <a:t>результаты по </a:t>
            </a:r>
            <a:r>
              <a:rPr lang="ru-RU" dirty="0"/>
              <a:t>математической грамотности региональной оценки по модели PISA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54924" y="2948201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49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479</a:t>
            </a:r>
          </a:p>
        </p:txBody>
      </p:sp>
      <p:sp>
        <p:nvSpPr>
          <p:cNvPr id="26" name="Овал 25"/>
          <p:cNvSpPr/>
          <p:nvPr/>
        </p:nvSpPr>
        <p:spPr>
          <a:xfrm>
            <a:off x="2336866" y="1736144"/>
            <a:ext cx="648000" cy="612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311251" y="1802077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516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71243" y="2984477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49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477</a:t>
            </a:r>
            <a:endParaRPr lang="ru-RU" sz="2400" b="1" dirty="0">
              <a:solidFill>
                <a:srgbClr val="F49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5396858" y="2378729"/>
            <a:ext cx="648000" cy="612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71243" y="2444662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406780" y="2893663"/>
            <a:ext cx="648000" cy="612000"/>
          </a:xfrm>
          <a:prstGeom prst="ellipse">
            <a:avLst/>
          </a:prstGeom>
          <a:noFill/>
          <a:ln w="57150">
            <a:solidFill>
              <a:srgbClr val="F6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173553" y="3395402"/>
            <a:ext cx="144000" cy="144000"/>
          </a:xfrm>
          <a:prstGeom prst="ellipse">
            <a:avLst/>
          </a:prstGeom>
          <a:noFill/>
          <a:ln w="57150">
            <a:solidFill>
              <a:srgbClr val="F6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rgbClr val="F496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8165185" y="3728666"/>
            <a:ext cx="144000" cy="144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8094" y="3282877"/>
            <a:ext cx="311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Высокой мотивации нет</a:t>
            </a: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38094" y="3637208"/>
            <a:ext cx="311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высокая мотивация</a:t>
            </a:r>
            <a:endParaRPr lang="ru-RU" sz="16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9310" y="5236723"/>
            <a:ext cx="11240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Мотивированные к обучению подростки способны показывать лучшие результаты.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 участники исследования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которые с уверенностью отвечают, что им нравится читать книги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 математике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с интересом ожидают уроков по этому предмету, полагают, что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будущем знание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математики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поможет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найти хорошую работу и построить карьеру, показывают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высокие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по математической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грамотности.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7301" y="1345728"/>
            <a:ext cx="8447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endParaRPr lang="ru-RU" sz="12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  <a:p>
            <a:endParaRPr lang="ru-RU" sz="7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endParaRPr lang="ru-RU" sz="7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  <a:p>
            <a:endParaRPr lang="ru-RU" sz="7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endParaRPr lang="ru-RU" sz="1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  <a:p>
            <a:endParaRPr lang="ru-RU" sz="7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ru-RU" sz="12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996756" y="2378729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МОТИВАЦИЯ К ОБУЧЕНИЮ</a:t>
            </a:r>
            <a:endParaRPr lang="ru-RU" b="1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4009022"/>
              </p:ext>
            </p:extLst>
          </p:nvPr>
        </p:nvGraphicFramePr>
        <p:xfrm>
          <a:off x="155883" y="1023646"/>
          <a:ext cx="8855110" cy="482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23046" y="754342"/>
            <a:ext cx="85114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Тип населенного пункта, в котором расположена образовательная организация, и результаты региональной оценки по модели PISA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0023" y="5981787"/>
            <a:ext cx="1921540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sz="14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300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76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0899" y="5966398"/>
            <a:ext cx="2099019" cy="55399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967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МАТЕМАТИЧЕСКАЯ</a:t>
            </a:r>
            <a:endParaRPr lang="ru-RU" sz="1600" b="1" dirty="0">
              <a:solidFill>
                <a:srgbClr val="00967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spc="300" dirty="0" smtClean="0">
                <a:solidFill>
                  <a:srgbClr val="00967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967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43512" y="5981787"/>
            <a:ext cx="256802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ЕСТЕСТВЕННОНАУЧНАЯ </a:t>
            </a:r>
            <a:r>
              <a:rPr lang="ru-RU" sz="1400" b="1" spc="600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600" dirty="0">
              <a:solidFill>
                <a:srgbClr val="1E4A9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122730" y="1645918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039897" y="1720735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249434" y="2053244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117928" y="2148844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344084" y="2219500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210676" y="2240281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7267076" y="6240829"/>
            <a:ext cx="4569989" cy="158936"/>
            <a:chOff x="400678" y="5996716"/>
            <a:chExt cx="11383351" cy="162454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276955" y="4000500"/>
            <a:ext cx="4538387" cy="2408808"/>
            <a:chOff x="300966" y="4979360"/>
            <a:chExt cx="11564987" cy="5859687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729667" y="5504134"/>
              <a:ext cx="10707579" cy="3186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Школы и организации среднего профессионального образования, расположенные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городах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показывают значимо более высокие результаты, чем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образовательные организации из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сельской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местности</a:t>
              </a:r>
              <a:endPara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00966" y="4979360"/>
              <a:ext cx="11564987" cy="585968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19536" y="5413434"/>
            <a:ext cx="68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23422" y="5413434"/>
            <a:ext cx="68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03002" y="5413434"/>
            <a:ext cx="68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15951" y="5415712"/>
            <a:ext cx="689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33352" y="5415711"/>
            <a:ext cx="689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28487" y="5415711"/>
            <a:ext cx="6899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61129" y="1292100"/>
            <a:ext cx="772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506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75123" y="1340015"/>
            <a:ext cx="772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95922" y="1656641"/>
            <a:ext cx="772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94042" y="1842546"/>
            <a:ext cx="540000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17924" y="1816360"/>
            <a:ext cx="54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61951" y="1883348"/>
            <a:ext cx="54000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488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7353128" y="3199183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1E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57412" y="2657068"/>
            <a:ext cx="341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Сельская местность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73872" y="3112769"/>
            <a:ext cx="341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259316" y="2769636"/>
            <a:ext cx="162236" cy="1800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7458364" y="2769636"/>
            <a:ext cx="162236" cy="180000"/>
          </a:xfrm>
          <a:prstGeom prst="rect">
            <a:avLst/>
          </a:prstGeom>
          <a:solidFill>
            <a:srgbClr val="43A2CD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7211536" y="1667259"/>
            <a:ext cx="4601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00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ТИП НАСЕЛЕННОГО ПУНКТА</a:t>
            </a:r>
            <a:r>
              <a:rPr lang="ru-RU" sz="16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600" b="1" spc="600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котором расположена </a:t>
            </a:r>
            <a:r>
              <a:rPr lang="ru-RU" sz="1500" b="1" spc="300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образовательная организация</a:t>
            </a:r>
            <a:endParaRPr lang="ru-RU" sz="1500" b="1" spc="300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7980" y="721969"/>
            <a:ext cx="8511669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ОО углубленного изучения по крайней мере 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одного общеобразовательного предмета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результаты региональной оценки по модели PISA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4993991"/>
            <a:ext cx="11564987" cy="1515427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9343" y="5061341"/>
            <a:ext cx="113571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Томской области 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57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образовательных организаций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проводят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углубленное изучение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 крайней мере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одного общеобразовательного предмета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значительно больше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чем в среднем по России (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32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). Как в среднем по России,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школах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Томской области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с углубленным изучением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предметов значимо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чем в школах без углубленного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изучения.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8877709"/>
              </p:ext>
            </p:extLst>
          </p:nvPr>
        </p:nvGraphicFramePr>
        <p:xfrm>
          <a:off x="748419" y="722812"/>
          <a:ext cx="10861570" cy="4338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619947" y="2765647"/>
            <a:ext cx="4382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УГЛУБЛЕННОЕ ИЗУЧЕНИЕ ПРЕДМЕТОВ</a:t>
            </a:r>
            <a:endParaRPr lang="ru-RU" b="1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4993991"/>
            <a:ext cx="11564987" cy="1515427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166103389"/>
              </p:ext>
            </p:extLst>
          </p:nvPr>
        </p:nvGraphicFramePr>
        <p:xfrm>
          <a:off x="530330" y="647475"/>
          <a:ext cx="8921751" cy="4938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1845840" y="721549"/>
            <a:ext cx="8504390" cy="61555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балл ОО по читательской грамотности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наличия углубленного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изучения предметов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72657" y="3234239"/>
            <a:ext cx="341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89117" y="3689940"/>
            <a:ext cx="341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26881" y="3785908"/>
            <a:ext cx="162236" cy="180000"/>
          </a:xfrm>
          <a:prstGeom prst="rect">
            <a:avLst/>
          </a:prstGeom>
          <a:solidFill>
            <a:srgbClr val="1E4A99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626881" y="3347247"/>
            <a:ext cx="162236" cy="180000"/>
          </a:xfrm>
          <a:prstGeom prst="rect">
            <a:avLst/>
          </a:prstGeom>
          <a:solidFill>
            <a:srgbClr val="DE3F53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9452081" y="2310909"/>
            <a:ext cx="2577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ли в ОО углубленное изучение предметов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0535" y="5041557"/>
            <a:ext cx="11155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Среди образовательных организаций - лидеров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 обнаруживается высокая концентрация школ с углубленным изучением предметов. Представляется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углубленное обучение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позволяет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«предметное мышление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уделять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внимание не только предметным, но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метапредметным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навыкам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сочетание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является стандартным для исследования PISA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809069" y="1789989"/>
            <a:ext cx="43829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УГЛУБЛЕННОЕ ИЗУЧЕНИЕ ПРЕДМЕТОВ</a:t>
            </a:r>
            <a:endParaRPr lang="ru-RU" b="1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6280883"/>
              </p:ext>
            </p:extLst>
          </p:nvPr>
        </p:nvGraphicFramePr>
        <p:xfrm>
          <a:off x="365054" y="847725"/>
          <a:ext cx="7169221" cy="585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82730" y="683751"/>
            <a:ext cx="1010602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Квалификация педагогов и результаты региональной оценки по модели PISA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624001" y="6286500"/>
            <a:ext cx="4282249" cy="152400"/>
            <a:chOff x="400678" y="5996716"/>
            <a:chExt cx="11383351" cy="16245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653613" y="1137282"/>
            <a:ext cx="4252637" cy="5301618"/>
            <a:chOff x="300966" y="4979360"/>
            <a:chExt cx="11564987" cy="585968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7107" y="5188068"/>
              <a:ext cx="10707579" cy="527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области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как и в среднем по России, </a:t>
              </a:r>
              <a:r>
                <a:rPr lang="ru-RU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опыт и квалификация </a:t>
              </a:r>
              <a:r>
                <a:rPr lang="ru-RU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педагогов</a:t>
              </a:r>
              <a:r>
                <a:rPr lang="ru-R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оказывают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влияние на результаты исследования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по всем видам грамотности. В среднем по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России, образовательные организации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разделились на три относительно равные группы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ОО,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которых не более 30% педагогов имеют высшую категорию, от 31 до 60% и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свыше 60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%. </a:t>
              </a:r>
              <a:endPara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области, согласно  предоставленным администрациями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 данным,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только </a:t>
              </a:r>
              <a:r>
                <a:rPr lang="ru-RU" sz="2000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4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 могут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быть отнесены к третьей группе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значительным числом учителей </a:t>
              </a:r>
              <a:r>
                <a:rPr lang="ru-RU" sz="16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высшей квалификационной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категории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что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существенно меньше, чем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среднем </a:t>
              </a:r>
              <a:r>
                <a:rPr lang="ru-RU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России 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30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00966" y="4979360"/>
              <a:ext cx="11564987" cy="585968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680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9884287"/>
              </p:ext>
            </p:extLst>
          </p:nvPr>
        </p:nvGraphicFramePr>
        <p:xfrm>
          <a:off x="306640" y="1137282"/>
          <a:ext cx="11371010" cy="585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43096" y="839355"/>
            <a:ext cx="1010602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оценки по модели PISA у учащихся в ОО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 разными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показателями кадровых ресурсов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148954" y="5765175"/>
            <a:ext cx="4705351" cy="150550"/>
            <a:chOff x="400678" y="5996716"/>
            <a:chExt cx="11383351" cy="16245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162004" y="1428750"/>
            <a:ext cx="4705351" cy="4485970"/>
            <a:chOff x="300966" y="4979360"/>
            <a:chExt cx="11564987" cy="585968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812164" y="5306296"/>
              <a:ext cx="10478444" cy="4480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как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в среднем по России, результаты учащихся в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 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высоким уровнем 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кадровых ресурсов выше, чем в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ОО, 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испытывающих недостаток кадров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Только 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14</a:t>
              </a:r>
              <a:r>
                <a:rPr lang="ru-RU" sz="2000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области, принявших участие в исследовании,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могут быть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отнесены к группе с высоким уровнем оснащенности кадровыми ресурсами, что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ниже, чем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среднем по российским данным (</a:t>
              </a:r>
              <a:r>
                <a:rPr lang="ru-RU" sz="2000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25</a:t>
              </a:r>
              <a:r>
                <a:rPr lang="ru-RU" sz="2000" b="1" dirty="0" smtClean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00966" y="4979360"/>
              <a:ext cx="11564987" cy="585968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3859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15524203"/>
              </p:ext>
            </p:extLst>
          </p:nvPr>
        </p:nvGraphicFramePr>
        <p:xfrm>
          <a:off x="365054" y="847725"/>
          <a:ext cx="7169221" cy="585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5054" y="722803"/>
            <a:ext cx="1010602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Олимпиадная активность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 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региональной оценки по модели PISA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639033" y="6350081"/>
            <a:ext cx="4282249" cy="164045"/>
            <a:chOff x="400678" y="5996716"/>
            <a:chExt cx="11383351" cy="16245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653840" y="1295400"/>
            <a:ext cx="4252637" cy="5217629"/>
            <a:chOff x="300966" y="5154122"/>
            <a:chExt cx="11564987" cy="568492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770496" y="5361153"/>
              <a:ext cx="10707579" cy="5210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ИНДЕКС ОЛИМПИАДНОЙ АКТИВНОСТИ УЧАЩИХСЯ</a:t>
              </a:r>
            </a:p>
            <a:p>
              <a:pPr algn="ctr"/>
              <a:endParaRPr lang="ru-RU" sz="7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5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Данный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показатель рассчитывался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 процент учащихся </a:t>
              </a:r>
              <a:r>
                <a:rPr lang="ru-RU" sz="1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ОО,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участвовавших </a:t>
              </a:r>
              <a:r>
                <a:rPr lang="ru-RU" sz="1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олимпиадах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конференциях на региональном и федеральном уровнях, от </a:t>
              </a:r>
              <a:r>
                <a:rPr lang="ru-RU" sz="1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общего количества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учащихся с 7 по 11 классы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В среднем по российским данным, </a:t>
              </a:r>
              <a:r>
                <a:rPr lang="ru-RU" sz="15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 разделились на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три относительно равные группы: олимпиадная активность менее 2%, от 2% до 10% </a:t>
              </a:r>
              <a:r>
                <a:rPr lang="ru-RU" sz="15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свыше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ru-RU" sz="15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%.</a:t>
              </a:r>
            </a:p>
            <a:p>
              <a:pPr algn="just"/>
              <a:endParaRPr lang="ru-RU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Томской области 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большинство образовательных организаций (</a:t>
              </a:r>
              <a:r>
                <a:rPr lang="ru-RU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78</a:t>
              </a:r>
              <a:r>
                <a:rPr lang="ru-RU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15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вдвое больше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чем в среднем по России (</a:t>
              </a:r>
              <a:r>
                <a:rPr lang="ru-RU" b="1" dirty="0">
                  <a:solidFill>
                    <a:srgbClr val="3592AB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33</a:t>
              </a:r>
              <a:r>
                <a:rPr lang="ru-RU" b="1" dirty="0">
                  <a:solidFill>
                    <a:srgbClr val="3592A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)) имеют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высокий индекс олимпиадной </a:t>
              </a:r>
              <a:r>
                <a:rPr lang="ru-RU" sz="15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активности учащихся </a:t>
              </a:r>
              <a:r>
                <a:rPr lang="ru-RU" sz="15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показывают высокие результаты исследования</a:t>
              </a:r>
              <a:r>
                <a:rPr lang="ru-RU" sz="15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00966" y="5154122"/>
              <a:ext cx="11564987" cy="5684925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078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5172075"/>
            <a:ext cx="11564987" cy="1337343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961016628"/>
              </p:ext>
            </p:extLst>
          </p:nvPr>
        </p:nvGraphicFramePr>
        <p:xfrm>
          <a:off x="6170443" y="1070990"/>
          <a:ext cx="5673795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097924" y="742119"/>
            <a:ext cx="5940000" cy="492443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Система профориентации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результаты оценки по модели PISA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(по данным 15 регионов, принявших участие в исследовании)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594" y="1637441"/>
            <a:ext cx="5472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Директоров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 спрашивали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разнообразных мероприятиях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профориентации, которые проводятся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организациях:</a:t>
            </a: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Рассказы о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профессиях во время классных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Беседы с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представителями различных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профессий</a:t>
            </a: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Лекции представителей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кадровых агентств и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специалистов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профориентации</a:t>
            </a: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endParaRPr lang="ru-RU" sz="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Психологическое тестирование и </a:t>
            </a:r>
            <a:r>
              <a:rPr lang="ru-RU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профессиограммы</a:t>
            </a: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endParaRPr lang="ru-RU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 algn="just">
              <a:buClr>
                <a:srgbClr val="3592AB"/>
              </a:buClr>
              <a:buSzPct val="119000"/>
              <a:buFont typeface="Wingdings" panose="05000000000000000000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Экскурсии на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 и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345" y="801687"/>
            <a:ext cx="483869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СИСТЕМА ПРОФОРИЕНТАЦИИ</a:t>
            </a:r>
          </a:p>
          <a:p>
            <a:r>
              <a:rPr lang="ru-RU" sz="19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r>
              <a:rPr lang="ru-RU" sz="19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дополнительное образование</a:t>
            </a:r>
          </a:p>
        </p:txBody>
      </p:sp>
      <p:grpSp>
        <p:nvGrpSpPr>
          <p:cNvPr id="23" name="Группа 22"/>
          <p:cNvGrpSpPr/>
          <p:nvPr/>
        </p:nvGrpSpPr>
        <p:grpSpPr>
          <a:xfrm flipV="1">
            <a:off x="304593" y="883109"/>
            <a:ext cx="5340421" cy="775861"/>
            <a:chOff x="6781640" y="2633683"/>
            <a:chExt cx="5340421" cy="648669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/>
            <a:srcRect l="43171" t="4990" r="46714" b="3768"/>
            <a:stretch/>
          </p:blipFill>
          <p:spPr>
            <a:xfrm rot="5400000">
              <a:off x="9433851" y="-18528"/>
              <a:ext cx="36000" cy="5340421"/>
            </a:xfrm>
            <a:prstGeom prst="rect">
              <a:avLst/>
            </a:prstGeom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>
              <a:off x="6781641" y="2638190"/>
              <a:ext cx="0" cy="644162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>
          <a:xfrm>
            <a:off x="462345" y="5244430"/>
            <a:ext cx="1128866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71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проводятся все виды мероприятий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 только в 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29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проводятся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мероприятия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(преимущественно 4 из 5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оценки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по модели PISA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значимо ниже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ОО, предоставляющих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ограниченные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профориентации для учащихся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, по данным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регионов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принявших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участие в исследовании.</a:t>
            </a:r>
          </a:p>
        </p:txBody>
      </p:sp>
    </p:spTree>
    <p:extLst>
      <p:ext uri="{BB962C8B-B14F-4D97-AF65-F5344CB8AC3E}">
        <p14:creationId xmlns:p14="http://schemas.microsoft.com/office/powerpoint/2010/main" val="41480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3366"/>
            <a:ext cx="12192000" cy="597529"/>
            <a:chOff x="0" y="0"/>
            <a:chExt cx="12192000" cy="597529"/>
          </a:xfrm>
        </p:grpSpPr>
        <p:pic>
          <p:nvPicPr>
            <p:cNvPr id="2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009869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09869" y="-45916"/>
            <a:ext cx="418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ВВЕДЕНИЕ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9159" y="1190202"/>
            <a:ext cx="49232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оценка по модели PISA аналогична оригинальному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(международному)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исследованию PISA</a:t>
            </a:r>
          </a:p>
          <a:p>
            <a:pPr algn="just"/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выборка является репрезентативной, результаты исследования характеризуют образовательную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результаты сопоставляются с общероссийскими</a:t>
            </a:r>
          </a:p>
          <a:p>
            <a:pPr algn="just"/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Помимо проведения когнитивного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теста, исследованием собраны разнообразные контекстные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данные, позволяющие обнаруживать характеристики и факторы,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негативно или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позитивно влияющие на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343682" y="1293822"/>
            <a:ext cx="242297" cy="275516"/>
            <a:chOff x="1629624" y="1633687"/>
            <a:chExt cx="3069125" cy="3558175"/>
          </a:xfrm>
        </p:grpSpPr>
        <p:pic>
          <p:nvPicPr>
            <p:cNvPr id="1026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2283384" y="2669054"/>
              <a:ext cx="1910183" cy="1533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8" name="Picture 4" descr="https://pbs.twimg.com/media/Dp3ANvAXgAEo0z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72" r="13637"/>
          <a:stretch/>
        </p:blipFill>
        <p:spPr bwMode="auto">
          <a:xfrm>
            <a:off x="0" y="654972"/>
            <a:ext cx="6074334" cy="602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17398" y="5365828"/>
            <a:ext cx="2511674" cy="146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5530726" y="4531670"/>
            <a:ext cx="7179910" cy="2003887"/>
            <a:chOff x="5626554" y="4101367"/>
            <a:chExt cx="7227141" cy="2133549"/>
          </a:xfrm>
        </p:grpSpPr>
        <p:pic>
          <p:nvPicPr>
            <p:cNvPr id="13" name="Picture 6" descr="https://mp.mgou.ru/design/mp/images/pis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534" y="4101367"/>
              <a:ext cx="3262699" cy="1492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270534" y="5687785"/>
              <a:ext cx="5741692" cy="49409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69937" y="4305550"/>
              <a:ext cx="31837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 smtClean="0">
                  <a:solidFill>
                    <a:srgbClr val="3592AB"/>
                  </a:solidFill>
                  <a:latin typeface="Century Gothic" panose="020B0502020202020204" pitchFamily="34" charset="0"/>
                </a:rPr>
                <a:t>2019</a:t>
              </a:r>
              <a:endParaRPr lang="ru-RU" sz="8000" dirty="0">
                <a:solidFill>
                  <a:srgbClr val="3592AB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9266670" y="4443828"/>
              <a:ext cx="604669" cy="1041882"/>
            </a:xfrm>
            <a:prstGeom prst="line">
              <a:avLst/>
            </a:prstGeom>
            <a:ln w="57150">
              <a:solidFill>
                <a:srgbClr val="F496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26554" y="5634752"/>
              <a:ext cx="665598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ru-RU" sz="3300" b="1" spc="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ТОМСКАЯ  ОБЛАСТЬ</a:t>
              </a:r>
              <a:endParaRPr lang="ru-RU" sz="3300" b="1" spc="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0" y="2177804"/>
            <a:ext cx="627797" cy="310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2399998" y="3641392"/>
            <a:ext cx="2295793" cy="2452787"/>
            <a:chOff x="6625083" y="2616821"/>
            <a:chExt cx="2680913" cy="3081509"/>
          </a:xfrm>
        </p:grpSpPr>
        <p:sp>
          <p:nvSpPr>
            <p:cNvPr id="35" name="Шестиугольник 34"/>
            <p:cNvSpPr/>
            <p:nvPr/>
          </p:nvSpPr>
          <p:spPr>
            <a:xfrm rot="5400000">
              <a:off x="6424785" y="2817119"/>
              <a:ext cx="3081509" cy="268091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Шестиугольник 4"/>
            <p:cNvSpPr txBox="1"/>
            <p:nvPr/>
          </p:nvSpPr>
          <p:spPr>
            <a:xfrm>
              <a:off x="7042859" y="3097023"/>
              <a:ext cx="1845361" cy="2121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sp>
        <p:nvSpPr>
          <p:cNvPr id="31" name="Шестиугольник 30"/>
          <p:cNvSpPr/>
          <p:nvPr/>
        </p:nvSpPr>
        <p:spPr>
          <a:xfrm rot="5400000">
            <a:off x="984318" y="1061678"/>
            <a:ext cx="2583567" cy="2757912"/>
          </a:xfrm>
          <a:prstGeom prst="hexagon">
            <a:avLst>
              <a:gd name="adj" fmla="val 26063"/>
              <a:gd name="vf" fmla="val 115470"/>
            </a:avLst>
          </a:prstGeom>
          <a:solidFill>
            <a:srgbClr val="F1B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естиугольник 37"/>
          <p:cNvSpPr/>
          <p:nvPr/>
        </p:nvSpPr>
        <p:spPr>
          <a:xfrm rot="5400000">
            <a:off x="867005" y="1436705"/>
            <a:ext cx="2820829" cy="2494621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Группа 40"/>
          <p:cNvGrpSpPr/>
          <p:nvPr/>
        </p:nvGrpSpPr>
        <p:grpSpPr>
          <a:xfrm>
            <a:off x="6372284" y="1898912"/>
            <a:ext cx="242297" cy="275516"/>
            <a:chOff x="1629624" y="1633687"/>
            <a:chExt cx="3069125" cy="3558175"/>
          </a:xfrm>
        </p:grpSpPr>
        <p:pic>
          <p:nvPicPr>
            <p:cNvPr id="42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Прямоугольник 42"/>
            <p:cNvSpPr/>
            <p:nvPr/>
          </p:nvSpPr>
          <p:spPr>
            <a:xfrm>
              <a:off x="2283384" y="2669054"/>
              <a:ext cx="1910183" cy="1533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390881" y="2733070"/>
            <a:ext cx="242297" cy="275516"/>
            <a:chOff x="1629624" y="1633687"/>
            <a:chExt cx="3069125" cy="3558175"/>
          </a:xfrm>
        </p:grpSpPr>
        <p:pic>
          <p:nvPicPr>
            <p:cNvPr id="45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2283384" y="2669054"/>
              <a:ext cx="1910183" cy="1533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378148" y="3368278"/>
            <a:ext cx="242297" cy="275516"/>
            <a:chOff x="1629624" y="1633687"/>
            <a:chExt cx="3069125" cy="3558175"/>
          </a:xfrm>
        </p:grpSpPr>
        <p:pic>
          <p:nvPicPr>
            <p:cNvPr id="48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рямоугольник 48"/>
            <p:cNvSpPr/>
            <p:nvPr/>
          </p:nvSpPr>
          <p:spPr>
            <a:xfrm>
              <a:off x="2194284" y="2652480"/>
              <a:ext cx="1910177" cy="1533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334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3054689"/>
            <a:ext cx="5992238" cy="1469207"/>
          </a:xfrm>
          <a:prstGeom prst="rect">
            <a:avLst/>
          </a:prstGeom>
          <a:solidFill>
            <a:srgbClr val="F9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47259" y="620387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47258" y="5052280"/>
            <a:ext cx="11564987" cy="1330958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71482837"/>
              </p:ext>
            </p:extLst>
          </p:nvPr>
        </p:nvGraphicFramePr>
        <p:xfrm>
          <a:off x="6224529" y="979966"/>
          <a:ext cx="5712592" cy="4341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36790" y="732901"/>
            <a:ext cx="56003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Профориентация в школах и результаты оценки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модели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PISA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данным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 регионов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принимавших участие в исследовании)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6002" y="866441"/>
            <a:ext cx="5528248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эффект профориентации достигается в том случае, когда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мероприятия:  </a:t>
            </a:r>
          </a:p>
          <a:p>
            <a:pPr marL="180000" indent="-180000" algn="just">
              <a:buClr>
                <a:srgbClr val="3592AB"/>
              </a:buClr>
              <a:buSzPct val="121000"/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повышают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мотивацию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  <a:p>
            <a:pPr marL="180000" indent="-180000" algn="just">
              <a:buClr>
                <a:srgbClr val="3592AB"/>
              </a:buClr>
              <a:buSzPct val="121000"/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образ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будущей профессии </a:t>
            </a: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 algn="just">
              <a:buClr>
                <a:srgbClr val="3592AB"/>
              </a:buClr>
              <a:buSzPct val="121000"/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провоцируют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самооценку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сформированности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</a:p>
          <a:p>
            <a:pPr algn="just"/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общероссийским данным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высокие результаты исследования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получены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тех ОО, где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практикуются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экскурсии в организации и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производства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</a:t>
            </a:r>
            <a:r>
              <a:rPr lang="ru-RU" sz="1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 с представителями различных 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профессий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7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9714" y="5174954"/>
            <a:ext cx="1124007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образовательных организаций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организуют экскурсии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предприятия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(меньше, чем в среднем по России - </a:t>
            </a:r>
            <a:r>
              <a:rPr lang="ru-RU" sz="2000" b="1" dirty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их результаты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соответствуют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остальным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ОО.</a:t>
            </a:r>
          </a:p>
        </p:txBody>
      </p:sp>
    </p:spTree>
    <p:extLst>
      <p:ext uri="{BB962C8B-B14F-4D97-AF65-F5344CB8AC3E}">
        <p14:creationId xmlns:p14="http://schemas.microsoft.com/office/powerpoint/2010/main" val="8766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8029134" y="862085"/>
            <a:ext cx="4162866" cy="976443"/>
          </a:xfrm>
          <a:prstGeom prst="rect">
            <a:avLst/>
          </a:prstGeom>
          <a:pattFill prst="pct5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02972" y="4459385"/>
            <a:ext cx="6660000" cy="576000"/>
          </a:xfrm>
          <a:prstGeom prst="rect">
            <a:avLst/>
          </a:prstGeom>
          <a:pattFill prst="pct70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5169616"/>
            <a:ext cx="11564987" cy="1339802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65963514"/>
              </p:ext>
            </p:extLst>
          </p:nvPr>
        </p:nvGraphicFramePr>
        <p:xfrm>
          <a:off x="242109" y="790029"/>
          <a:ext cx="11483854" cy="411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8020210" y="3529912"/>
            <a:ext cx="41507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ВОВЛЕЧЕННОСТЬ РОДИТЕЛЕЙ </a:t>
            </a:r>
          </a:p>
          <a:p>
            <a:r>
              <a:rPr lang="ru-RU" b="1" spc="600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УЧЕБНЫЙ ПРОЦЕСС</a:t>
            </a:r>
            <a:endParaRPr lang="ru-RU" b="1" spc="600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7742" y="4695938"/>
            <a:ext cx="249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Квартили </a:t>
            </a:r>
            <a:r>
              <a:rPr lang="en-US" sz="1400" dirty="0" smtClean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ESCS</a:t>
            </a:r>
            <a:endParaRPr lang="ru-RU" sz="14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02972" y="816349"/>
            <a:ext cx="5868000" cy="46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 учащихся в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разными уровнями вовлеченности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родителей в учебный процесс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4813" y="5292881"/>
            <a:ext cx="11126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Томской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40</a:t>
            </a:r>
            <a:r>
              <a:rPr lang="ru-RU" sz="2000" b="1" dirty="0" smtClean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ОО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наблюдается высокий процент родителей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присутствующих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собраниях, и в этих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фиксируются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значимо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высокие результаты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всем трем видам грамотности, чем в организациях с низкими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показателями вовлеченности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родителей.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029134" y="862085"/>
            <a:ext cx="3891383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Вовлеченность родителей оценивалась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по ответам директоров о среднем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проценте родителей, присутствующих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на собраниях в основной и средней школе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Для оценки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данного параметра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ОО разделили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на три равные группы: менее 70%, 71-85% и более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85% родителей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посещающих собрания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 данным общероссийской оценки по модели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PISA: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чем выше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вовлеченность родителей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учебный процесс, тем выше у учащихся результаты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Полученные результаты справедливы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для всех учащихся независимо от социально-экономического статуса семьи,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который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включается также и уровень образования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родителей.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Таким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образом,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способность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педагогического коллектива школы вовлекать родителей в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процесс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свидетельствует о его эффективной работе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0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05405" y="6198739"/>
            <a:ext cx="11437291" cy="162490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89263" y="4984263"/>
            <a:ext cx="11453433" cy="1406057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77718123"/>
              </p:ext>
            </p:extLst>
          </p:nvPr>
        </p:nvGraphicFramePr>
        <p:xfrm>
          <a:off x="467084" y="1244729"/>
          <a:ext cx="7617838" cy="3683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90908" y="4003871"/>
            <a:ext cx="192154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sz="14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300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76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9614" y="3996176"/>
            <a:ext cx="2099019" cy="53860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МАТЕМАТИЧЕСКАЯ</a:t>
            </a:r>
            <a:endParaRPr lang="ru-RU" sz="1400" b="1" dirty="0">
              <a:solidFill>
                <a:srgbClr val="00AE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spc="300" dirty="0" smtClean="0">
                <a:solidFill>
                  <a:srgbClr val="00AE88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AE88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4253" y="4003871"/>
            <a:ext cx="256802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ЕСТЕСТВЕННОНАУЧНАЯ </a:t>
            </a:r>
            <a:r>
              <a:rPr lang="ru-RU" sz="1400" b="1" spc="600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600" dirty="0">
              <a:solidFill>
                <a:srgbClr val="1E4A9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4004" y="707987"/>
            <a:ext cx="71703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цифровых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 в ОО,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имеющих выход в интернет, и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региональной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оценки по модели PISA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6955" y="5116253"/>
            <a:ext cx="109539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Среди учебного оборудования, по данным ОЭСР,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один из наиболее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показательных параметров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влияющих на результаты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учащихся по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исследованию PISA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- это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наличие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ОО достаточного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количества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устройств, имеющих выход в интернет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В целом 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российским данным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этот параметр показал высокий уровень значимости.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76399" y="1419365"/>
            <a:ext cx="440915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 данным ответов директоров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ОО был подсчитан комплексный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показатель оснащенности материальными ресурсами. Данные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представлены в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процентах: за 100% принят максимально возможный балл по материальным ресурсам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полностью укомплектована и не испытывает нехватки какого-либо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материального оснащения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В перечне возможных материальных ресурсов были: 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учебные материалы 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библиотечный фонд 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цифровые устройства для учебного процесса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цифровые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устройства, имеющие выход в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интернет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доступа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в интернет 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учебное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пространство (например,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кабинеты)</a:t>
            </a:r>
          </a:p>
          <a:p>
            <a:pPr marL="180000" indent="-180000" algn="just">
              <a:buClr>
                <a:srgbClr val="3592AB"/>
              </a:buClr>
              <a:buSzPct val="112000"/>
              <a:buFont typeface="Wingdings" panose="05000000000000000000" pitchFamily="2" charset="2"/>
              <a:buChar char="§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физическая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ОО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94617" y="767472"/>
            <a:ext cx="37240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РЕСУРСЫ ОБРАЗОВАТЕЛЬНОЙ </a:t>
            </a:r>
            <a:r>
              <a:rPr lang="ru-RU" sz="2000" b="1" spc="600" dirty="0" smtClean="0">
                <a:solidFill>
                  <a:srgbClr val="3592A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организации</a:t>
            </a:r>
            <a:endParaRPr lang="ru-RU" b="1" spc="600" dirty="0">
              <a:solidFill>
                <a:srgbClr val="3592A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5531" y="6330058"/>
            <a:ext cx="11548844" cy="155411"/>
            <a:chOff x="400678" y="5996716"/>
            <a:chExt cx="11383351" cy="16245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55530" y="5220152"/>
            <a:ext cx="11564987" cy="1289265"/>
          </a:xfrm>
          <a:prstGeom prst="rect">
            <a:avLst/>
          </a:prstGeom>
          <a:noFill/>
          <a:ln w="76200">
            <a:solidFill>
              <a:srgbClr val="00AE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36964375"/>
              </p:ext>
            </p:extLst>
          </p:nvPr>
        </p:nvGraphicFramePr>
        <p:xfrm>
          <a:off x="355529" y="1072102"/>
          <a:ext cx="6779491" cy="414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7163" y="762572"/>
            <a:ext cx="5691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оценки по модели PISA у учащихся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ОО 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разными показателями материальных ресурсов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000229946"/>
              </p:ext>
            </p:extLst>
          </p:nvPr>
        </p:nvGraphicFramePr>
        <p:xfrm>
          <a:off x="6379556" y="986410"/>
          <a:ext cx="5540961" cy="408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79803" y="71273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Результаты региональной оценки по модели PISA и сочетание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уровня материальных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ресурсов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наличия углубленного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изучения предметов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134" y="5305845"/>
            <a:ext cx="11351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Томской области </a:t>
            </a:r>
            <a:r>
              <a:rPr lang="ru-RU" sz="2000" b="1" dirty="0">
                <a:solidFill>
                  <a:srgbClr val="359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учащихся обучаются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 с высокими показателями материальных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ресурсов.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Сочетание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высокого уровня материальных ресурсов и углубленного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изучения предметов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дает максимальные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исследовании. </a:t>
            </a:r>
          </a:p>
        </p:txBody>
      </p:sp>
    </p:spTree>
    <p:extLst>
      <p:ext uri="{BB962C8B-B14F-4D97-AF65-F5344CB8AC3E}">
        <p14:creationId xmlns:p14="http://schemas.microsoft.com/office/powerpoint/2010/main" val="37287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2000" y="86222"/>
            <a:ext cx="104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ХАРАКТЕРИСТИКИ ОБРАЗОВАТЕЛЬНЫХ ОРГАНИЗАЦИЙ</a:t>
            </a:r>
            <a:endParaRPr lang="ru-RU" sz="2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139306"/>
              </p:ext>
            </p:extLst>
          </p:nvPr>
        </p:nvGraphicFramePr>
        <p:xfrm>
          <a:off x="627017" y="821935"/>
          <a:ext cx="10789920" cy="5848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21829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619794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1558835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689462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43888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Совсем не ограничивает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некоторой степени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Значительно и очень сильно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549664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квалифицированных и/или высокоэффективных учителей/преподавателей</a:t>
                      </a:r>
                      <a:endParaRPr lang="ru-RU" sz="1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53122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учителей/преподавателей, способных обучать учащихся с ограниченными возможностями здоровья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учебных материалов </a:t>
                      </a:r>
                      <a:r>
                        <a:rPr lang="ru-RU" sz="13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(например, учебников)</a:t>
                      </a:r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или их несоответствие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или несоответствие цифровых технологий для преподавания </a:t>
                      </a:r>
                      <a:r>
                        <a:rPr lang="ru-RU" sz="13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(например, программного обеспечения, компьютеров, планшетов, интерактивных досок)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499277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Ограниченный доступ к сети Интернет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89350"/>
                  </a:ext>
                </a:extLst>
              </a:tr>
              <a:tr h="357051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Недостаточный библиотечный фонд или его несоответствие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4600169"/>
                  </a:ext>
                </a:extLst>
              </a:tr>
              <a:tr h="269965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вспомогательного персонала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6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или несоответствие учебного пространства </a:t>
                      </a:r>
                      <a:r>
                        <a:rPr lang="ru-RU" sz="13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(например, кабинетов)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15861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или несоответствие физической инфраструктуры </a:t>
                      </a:r>
                      <a:r>
                        <a:rPr lang="ru-RU" sz="13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(например, мебели в классе, школьных зданий, отопления/вентиляции, освещения)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0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Нехватка времени для наставнической деятельности </a:t>
                      </a:r>
                      <a:r>
                        <a:rPr lang="ru-RU" sz="13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(общения с учителями)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26%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45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9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6635" y="645981"/>
            <a:ext cx="11261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Значительный разрыв образовательных результатов лидеров и аутсайдеров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(129 образовательных организаций Томской области, показывающих стабильно низкие результаты - ШНОР)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1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033654" y="46786"/>
            <a:ext cx="9675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ФАКТОРЫ, ВЛИЯЮЩИЕ НА РЕЗУЛЬТАТ РЕГИОНАЛЬНОЙ ОЦЕНКИ ПО МОДЕЛИ PISA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15149" y="1146613"/>
            <a:ext cx="325661" cy="390698"/>
            <a:chOff x="1629624" y="1633687"/>
            <a:chExt cx="3069125" cy="3558175"/>
          </a:xfrm>
        </p:grpSpPr>
        <p:pic>
          <p:nvPicPr>
            <p:cNvPr id="36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8" name="Диаграмма 37"/>
          <p:cNvGraphicFramePr/>
          <p:nvPr>
            <p:extLst/>
          </p:nvPr>
        </p:nvGraphicFramePr>
        <p:xfrm>
          <a:off x="232757" y="1756236"/>
          <a:ext cx="11784675" cy="494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1372115" y="2225229"/>
            <a:ext cx="4049204" cy="3576139"/>
          </a:xfrm>
          <a:prstGeom prst="rect">
            <a:avLst/>
          </a:prstGeom>
          <a:solidFill>
            <a:srgbClr val="FFFFF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авая фигурная скобка 43"/>
          <p:cNvSpPr/>
          <p:nvPr/>
        </p:nvSpPr>
        <p:spPr>
          <a:xfrm rot="5400000">
            <a:off x="3287285" y="4399793"/>
            <a:ext cx="281933" cy="3790335"/>
          </a:xfrm>
          <a:prstGeom prst="rightBrace">
            <a:avLst>
              <a:gd name="adj1" fmla="val 22785"/>
              <a:gd name="adj2" fmla="val 50000"/>
            </a:avLst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2940692" y="6445515"/>
            <a:ext cx="972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авая фигурная скобка 45"/>
          <p:cNvSpPr/>
          <p:nvPr/>
        </p:nvSpPr>
        <p:spPr>
          <a:xfrm rot="5400000">
            <a:off x="7414288" y="4287116"/>
            <a:ext cx="281933" cy="4015689"/>
          </a:xfrm>
          <a:prstGeom prst="rightBrace">
            <a:avLst>
              <a:gd name="adj1" fmla="val 22785"/>
              <a:gd name="adj2" fmla="val 50000"/>
            </a:avLst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6547254" y="6435927"/>
            <a:ext cx="201600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86770" y="3353820"/>
            <a:ext cx="2251761" cy="830997"/>
          </a:xfrm>
          <a:prstGeom prst="rect">
            <a:avLst/>
          </a:prstGeom>
          <a:ln w="3175">
            <a:solidFill>
              <a:srgbClr val="3592A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учащихся школ, входящих в перечень школ с низкими образовательными результатами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686770" y="2443446"/>
            <a:ext cx="2330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AE88"/>
                </a:solidFill>
                <a:latin typeface="Century Gothic" panose="020B0502020202020204" pitchFamily="34" charset="0"/>
              </a:rPr>
              <a:t>Распоряжение ДОО ТО №187-р от </a:t>
            </a:r>
            <a:r>
              <a:rPr lang="ru-RU" sz="1400" b="1" dirty="0" smtClean="0">
                <a:solidFill>
                  <a:srgbClr val="00AE88"/>
                </a:solidFill>
                <a:latin typeface="Century Gothic" panose="020B0502020202020204" pitchFamily="34" charset="0"/>
              </a:rPr>
              <a:t>10.03.2020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87088" y="5801368"/>
            <a:ext cx="230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3592AB"/>
                </a:solidFill>
                <a:latin typeface="Century Gothic" panose="020B0502020202020204" pitchFamily="34" charset="0"/>
              </a:rPr>
              <a:t>Распоряжение ДОО ТО №293-р от 13.04.2020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6635" y="645981"/>
            <a:ext cx="112618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Недостаточное количество программ дополнительного образования детей естественнонаучной и технической направленности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1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033654" y="46786"/>
            <a:ext cx="96757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ФАКТОРЫ, ВЛИЯЮЩИЕ НА РЕЗУЛЬТАТ РЕГИОНАЛЬНОЙ ОЦЕНКИ ПО МОДЕЛИ PISA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15149" y="1146613"/>
            <a:ext cx="325661" cy="390698"/>
            <a:chOff x="1629624" y="1633687"/>
            <a:chExt cx="3069125" cy="3558175"/>
          </a:xfrm>
        </p:grpSpPr>
        <p:pic>
          <p:nvPicPr>
            <p:cNvPr id="36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5" name="Диаграмма 4"/>
          <p:cNvGraphicFramePr/>
          <p:nvPr>
            <p:extLst/>
          </p:nvPr>
        </p:nvGraphicFramePr>
        <p:xfrm>
          <a:off x="1290093" y="1105049"/>
          <a:ext cx="737043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77251" y="4867276"/>
            <a:ext cx="3362324" cy="1077218"/>
          </a:xfrm>
          <a:prstGeom prst="rect">
            <a:avLst/>
          </a:prstGeom>
          <a:noFill/>
          <a:ln>
            <a:solidFill>
              <a:srgbClr val="3592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обучающихся, охваченных дополнительными программами  естественнонаучной и технической направленности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91524" y="1882913"/>
            <a:ext cx="331787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spc="600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70 %  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 считают, что естественнонаучные дисциплины </a:t>
            </a:r>
            <a:r>
              <a:rPr lang="ru-RU" sz="3200" b="1" spc="600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ВАЖНЫ</a:t>
            </a:r>
            <a:r>
              <a:rPr lang="ru-RU" sz="2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будущего</a:t>
            </a:r>
            <a:endParaRPr lang="ru-RU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8403" y="1035755"/>
            <a:ext cx="6043298" cy="571138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3654" y="46786"/>
            <a:ext cx="1046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МЕХАНИЗМЫ УПРАВЛЕНИЯ КАЧЕСТВОМ ОБРАЗОВАТЕЛЬНЫХ РЕЗУЛЬТАТОВ И ОБРАЗОВАТЕЛЬНОЙ ДЕЯТЕЛЬСТЬЮ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855738" y="1273237"/>
            <a:ext cx="0" cy="51810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198553" y="1514393"/>
            <a:ext cx="9650517" cy="508600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методической поддержки и сопровождения педагогов:</a:t>
            </a:r>
          </a:p>
          <a:p>
            <a:pPr marL="342900" indent="-342900" algn="just">
              <a:buAutoNum type="arabicPeriod"/>
            </a:pPr>
            <a:endParaRPr lang="ru-RU" sz="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предметной компетентности учителей, включая педагогов СПО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межмуниципальных и муниципальных методических служб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новых форм наставничества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качества программ ДПО для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региональной программы «Педагогические кадры для Томской области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руководителей образовательных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05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образовательными результатами: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опыта </a:t>
            </a:r>
            <a:r>
              <a:rPr 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резильентных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школ, показывающих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низкие образовательные результаты и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работающих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сложных социальных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859238" y="1273237"/>
            <a:ext cx="9770787" cy="1777742"/>
            <a:chOff x="6773223" y="2637059"/>
            <a:chExt cx="4718931" cy="78210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5"/>
            <a:srcRect l="43171" t="4990" r="46714" b="3768"/>
            <a:stretch/>
          </p:blipFill>
          <p:spPr>
            <a:xfrm rot="5400000">
              <a:off x="9114689" y="295594"/>
              <a:ext cx="36000" cy="4718931"/>
            </a:xfrm>
            <a:prstGeom prst="rect">
              <a:avLst/>
            </a:prstGeom>
          </p:spPr>
        </p:pic>
        <p:cxnSp>
          <p:nvCxnSpPr>
            <p:cNvPr id="24" name="Прямая соединительная линия 23"/>
            <p:cNvCxnSpPr/>
            <p:nvPr/>
          </p:nvCxnSpPr>
          <p:spPr>
            <a:xfrm>
              <a:off x="6779513" y="2637059"/>
              <a:ext cx="3884" cy="782108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2236683" y="1554511"/>
            <a:ext cx="325661" cy="390698"/>
            <a:chOff x="1629624" y="1633687"/>
            <a:chExt cx="3069125" cy="3558175"/>
          </a:xfrm>
        </p:grpSpPr>
        <p:pic>
          <p:nvPicPr>
            <p:cNvPr id="13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35105" y="3481590"/>
            <a:ext cx="325661" cy="390698"/>
            <a:chOff x="1629624" y="1633687"/>
            <a:chExt cx="3069125" cy="3558175"/>
          </a:xfrm>
        </p:grpSpPr>
        <p:pic>
          <p:nvPicPr>
            <p:cNvPr id="16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235105" y="4219908"/>
            <a:ext cx="325661" cy="390698"/>
            <a:chOff x="1629624" y="1633687"/>
            <a:chExt cx="3069125" cy="3558175"/>
          </a:xfrm>
        </p:grpSpPr>
        <p:pic>
          <p:nvPicPr>
            <p:cNvPr id="19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241760" y="4763660"/>
            <a:ext cx="325661" cy="390698"/>
            <a:chOff x="1629624" y="1633687"/>
            <a:chExt cx="3069125" cy="3558175"/>
          </a:xfrm>
        </p:grpSpPr>
        <p:pic>
          <p:nvPicPr>
            <p:cNvPr id="25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83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5112663" y="1273237"/>
            <a:ext cx="0" cy="51810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33654" y="46786"/>
            <a:ext cx="1046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МЕХАНИЗМЫ УПРАВЛЕНИЯ КАЧЕСТВОМ ОБРАЗОВАТЕЛЬНЫХ РЕЗУЛЬТАТОВ И ОБРАЗОВАТЕЛЬНОЙ ДЕЯТЕЛЬСТЬЮ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8403" y="1035755"/>
            <a:ext cx="6043298" cy="5711387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6855738" y="1273237"/>
            <a:ext cx="0" cy="51810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198553" y="1514393"/>
            <a:ext cx="9650517" cy="312393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Перезагрузка системы профориентации школьников с изменением ее форм (экскурсии на предприятия, встреча со специалистами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охвата детей и количества программ дополнительного образования детей естественнонаучной и технической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направленности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по вовлечению родителей в образовательную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859238" y="1273237"/>
            <a:ext cx="9770787" cy="1777742"/>
            <a:chOff x="6773223" y="2637059"/>
            <a:chExt cx="4718931" cy="782108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5"/>
            <a:srcRect l="43171" t="4990" r="46714" b="3768"/>
            <a:stretch/>
          </p:blipFill>
          <p:spPr>
            <a:xfrm rot="5400000">
              <a:off x="9114689" y="295594"/>
              <a:ext cx="36000" cy="4718931"/>
            </a:xfrm>
            <a:prstGeom prst="rect">
              <a:avLst/>
            </a:prstGeom>
          </p:spPr>
        </p:pic>
        <p:cxnSp>
          <p:nvCxnSpPr>
            <p:cNvPr id="31" name="Прямая соединительная линия 30"/>
            <p:cNvCxnSpPr/>
            <p:nvPr/>
          </p:nvCxnSpPr>
          <p:spPr>
            <a:xfrm>
              <a:off x="6779513" y="2637059"/>
              <a:ext cx="3884" cy="782108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255733" y="1554511"/>
            <a:ext cx="325661" cy="390698"/>
            <a:chOff x="1629624" y="1633687"/>
            <a:chExt cx="3069125" cy="3558175"/>
          </a:xfrm>
        </p:grpSpPr>
        <p:pic>
          <p:nvPicPr>
            <p:cNvPr id="33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252146" y="2431798"/>
            <a:ext cx="325661" cy="390698"/>
            <a:chOff x="1629624" y="1633687"/>
            <a:chExt cx="3069125" cy="3558175"/>
          </a:xfrm>
        </p:grpSpPr>
        <p:pic>
          <p:nvPicPr>
            <p:cNvPr id="46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Прямоугольник 46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2241760" y="3367091"/>
            <a:ext cx="325661" cy="390698"/>
            <a:chOff x="1629624" y="1633687"/>
            <a:chExt cx="3069125" cy="3558175"/>
          </a:xfrm>
        </p:grpSpPr>
        <p:pic>
          <p:nvPicPr>
            <p:cNvPr id="49" name="Picture 2" descr="https://www.institutomediterraneo.es/images/pisa201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8" r="6635"/>
            <a:stretch/>
          </p:blipFill>
          <p:spPr bwMode="auto">
            <a:xfrm>
              <a:off x="1629624" y="1633687"/>
              <a:ext cx="3069125" cy="3558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Прямоугольник 49"/>
            <p:cNvSpPr/>
            <p:nvPr/>
          </p:nvSpPr>
          <p:spPr>
            <a:xfrm>
              <a:off x="2209086" y="2510203"/>
              <a:ext cx="2035647" cy="1639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61" y="4171281"/>
            <a:ext cx="7793144" cy="25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63" y="5742719"/>
            <a:ext cx="6276917" cy="508660"/>
          </a:xfrm>
          <a:prstGeom prst="rect">
            <a:avLst/>
          </a:prstGeom>
        </p:spPr>
      </p:pic>
      <p:pic>
        <p:nvPicPr>
          <p:cNvPr id="1028" name="Picture 4" descr="https://1.bp.blogspot.com/-vvTLvYNU8gw/XeZpw9gAjzI/AAAAAAAABMk/h0IXD7cI1b86kvJ3BXS_ZhU58qBdF2i5wCLcBGAsYHQ/s1600/cover_pisa20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/>
          <a:stretch/>
        </p:blipFill>
        <p:spPr bwMode="auto">
          <a:xfrm>
            <a:off x="0" y="0"/>
            <a:ext cx="11052613" cy="31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3841" y="932866"/>
            <a:ext cx="3157086" cy="13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052613" y="0"/>
            <a:ext cx="1139387" cy="3189767"/>
          </a:xfrm>
          <a:prstGeom prst="rect">
            <a:avLst/>
          </a:prstGeom>
          <a:solidFill>
            <a:srgbClr val="359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5597109" y="4518687"/>
            <a:ext cx="7130217" cy="1741660"/>
            <a:chOff x="5599033" y="4358897"/>
            <a:chExt cx="7130217" cy="1741660"/>
          </a:xfrm>
        </p:grpSpPr>
        <p:pic>
          <p:nvPicPr>
            <p:cNvPr id="1030" name="Picture 6" descr="https://mp.mgou.ru/design/mp/images/pis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397" y="4406014"/>
              <a:ext cx="2386839" cy="1043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5864720" y="5582930"/>
              <a:ext cx="5741692" cy="50865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545492" y="4358897"/>
              <a:ext cx="31837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0" dirty="0" smtClean="0">
                  <a:solidFill>
                    <a:srgbClr val="3592AB"/>
                  </a:solidFill>
                  <a:latin typeface="Century Gothic" panose="020B0502020202020204" pitchFamily="34" charset="0"/>
                </a:rPr>
                <a:t>2019</a:t>
              </a:r>
              <a:endParaRPr lang="ru-RU" sz="7000" dirty="0">
                <a:solidFill>
                  <a:srgbClr val="3592AB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9187435" y="4503945"/>
              <a:ext cx="517489" cy="829991"/>
            </a:xfrm>
            <a:prstGeom prst="line">
              <a:avLst/>
            </a:prstGeom>
            <a:ln w="57150">
              <a:solidFill>
                <a:srgbClr val="F496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599033" y="5577337"/>
              <a:ext cx="665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ru-RU" sz="2800" b="1" spc="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ТОМСКАЯ  ОБЛАСТЬ</a:t>
              </a:r>
              <a:endParaRPr lang="ru-RU" sz="2800" b="1" spc="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8463" y="3907501"/>
            <a:ext cx="132485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ru-RU" sz="3600" b="1" kern="100" dirty="0" smtClean="0">
                <a:solidFill>
                  <a:srgbClr val="348EA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РЕЗУЛЬТАТЫ ОЦЕНКИ РЕГИОНАЛЬНОЙ </a:t>
            </a:r>
            <a:r>
              <a:rPr lang="ru-RU" sz="3600" b="1" kern="2000" dirty="0" smtClean="0">
                <a:solidFill>
                  <a:srgbClr val="348EA6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СИСТЕМЫ</a:t>
            </a:r>
            <a:endParaRPr lang="ru-RU" sz="2800" b="1" kern="2000" dirty="0">
              <a:solidFill>
                <a:srgbClr val="348EA6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1739" t="7566"/>
          <a:stretch/>
        </p:blipFill>
        <p:spPr>
          <a:xfrm>
            <a:off x="706213" y="5753300"/>
            <a:ext cx="2682728" cy="494099"/>
          </a:xfrm>
          <a:prstGeom prst="rect">
            <a:avLst/>
          </a:prstGeom>
        </p:spPr>
      </p:pic>
      <p:pic>
        <p:nvPicPr>
          <p:cNvPr id="1036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89"/>
          <a:stretch/>
        </p:blipFill>
        <p:spPr bwMode="auto">
          <a:xfrm>
            <a:off x="2709568" y="-13199"/>
            <a:ext cx="3292364" cy="206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ый треугольник 25"/>
          <p:cNvSpPr/>
          <p:nvPr/>
        </p:nvSpPr>
        <p:spPr>
          <a:xfrm>
            <a:off x="2253959" y="-41630"/>
            <a:ext cx="1698156" cy="2051613"/>
          </a:xfrm>
          <a:prstGeom prst="rtTriangle">
            <a:avLst/>
          </a:prstGeom>
          <a:solidFill>
            <a:srgbClr val="DE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 rot="10800000">
            <a:off x="3952114" y="2047245"/>
            <a:ext cx="1119513" cy="13083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225681" y="1810640"/>
            <a:ext cx="3845946" cy="434557"/>
          </a:xfrm>
          <a:prstGeom prst="rect">
            <a:avLst/>
          </a:prstGeom>
          <a:solidFill>
            <a:srgbClr val="F4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614043" y="0"/>
            <a:ext cx="3366138" cy="360000"/>
          </a:xfrm>
          <a:prstGeom prst="rect">
            <a:avLst/>
          </a:prstGeom>
          <a:solidFill>
            <a:srgbClr val="359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>
            <a:off x="8623201" y="1921998"/>
            <a:ext cx="1354292" cy="128096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336675" y="5756049"/>
            <a:ext cx="279400" cy="536367"/>
          </a:xfrm>
          <a:prstGeom prst="line">
            <a:avLst/>
          </a:prstGeom>
          <a:ln w="76200">
            <a:solidFill>
              <a:srgbClr val="DE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064981" y="5764515"/>
            <a:ext cx="283637" cy="536367"/>
          </a:xfrm>
          <a:prstGeom prst="line">
            <a:avLst/>
          </a:prstGeom>
          <a:ln w="76200">
            <a:solidFill>
              <a:srgbClr val="00B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81736" y="5631391"/>
            <a:ext cx="2722358" cy="1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8785" y="6243855"/>
            <a:ext cx="2950690" cy="1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4" t="56192" r="31860" b="9957"/>
          <a:stretch/>
        </p:blipFill>
        <p:spPr bwMode="auto">
          <a:xfrm>
            <a:off x="4732803" y="1076941"/>
            <a:ext cx="467251" cy="742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uzaregion.ru/fotosnews/223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2" t="9315" r="5883" b="9369"/>
          <a:stretch/>
        </p:blipFill>
        <p:spPr bwMode="auto">
          <a:xfrm>
            <a:off x="5048150" y="777697"/>
            <a:ext cx="3590262" cy="2400818"/>
          </a:xfrm>
          <a:prstGeom prst="snip1Rect">
            <a:avLst>
              <a:gd name="adj" fmla="val 483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613982" y="362586"/>
            <a:ext cx="2185845" cy="488993"/>
          </a:xfrm>
          <a:prstGeom prst="rect">
            <a:avLst/>
          </a:prstGeom>
          <a:solidFill>
            <a:srgbClr val="F4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12" descr="https://pbs.twimg.com/media/D0eIFPRXgAIcUqH.jpg:lar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60" t="6089" r="13616" b="37196"/>
          <a:stretch/>
        </p:blipFill>
        <p:spPr bwMode="auto">
          <a:xfrm>
            <a:off x="4919723" y="-16006"/>
            <a:ext cx="677386" cy="1389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8463" y="4790003"/>
            <a:ext cx="6580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348EA6"/>
                </a:solidFill>
                <a:latin typeface="Century Gothic" panose="020B0502020202020204" pitchFamily="34" charset="0"/>
              </a:rPr>
              <a:t>ОБРАЗОВАНИЯ ПО МОДЕЛИ</a:t>
            </a:r>
          </a:p>
        </p:txBody>
      </p:sp>
    </p:spTree>
    <p:extLst>
      <p:ext uri="{BB962C8B-B14F-4D97-AF65-F5344CB8AC3E}">
        <p14:creationId xmlns:p14="http://schemas.microsoft.com/office/powerpoint/2010/main" val="42677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308092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19107" y="7483"/>
            <a:ext cx="964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УРОВНИ ФУНКЦИОНАЛЬНОЙ ГРАМОТНОСТИ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PISA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76462"/>
              </p:ext>
            </p:extLst>
          </p:nvPr>
        </p:nvGraphicFramePr>
        <p:xfrm>
          <a:off x="333375" y="982273"/>
          <a:ext cx="8105774" cy="540900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3652878088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97446551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26045282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2754031700"/>
                    </a:ext>
                  </a:extLst>
                </a:gridCol>
              </a:tblGrid>
              <a:tr h="10844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Математическая грамотность</a:t>
                      </a:r>
                    </a:p>
                    <a:p>
                      <a:pPr algn="ctr"/>
                      <a:endParaRPr lang="ru-RU" sz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Ʃ</a:t>
                      </a:r>
                      <a:r>
                        <a:rPr lang="en-US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1000</a:t>
                      </a:r>
                      <a:endParaRPr lang="ru-RU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Читательская грамотность</a:t>
                      </a:r>
                    </a:p>
                    <a:p>
                      <a:pPr algn="ctr"/>
                      <a:endParaRPr lang="ru-RU" sz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Ʃmax</a:t>
                      </a:r>
                      <a:r>
                        <a:rPr lang="en-US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1000</a:t>
                      </a: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Естественнонаучная грамотность</a:t>
                      </a:r>
                    </a:p>
                    <a:p>
                      <a:pPr algn="ctr"/>
                      <a:endParaRPr lang="ru-RU" sz="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Ʃ</a:t>
                      </a:r>
                      <a:r>
                        <a:rPr lang="en-US" sz="1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1000</a:t>
                      </a:r>
                      <a:endParaRPr lang="ru-RU" sz="1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793759"/>
                  </a:ext>
                </a:extLst>
              </a:tr>
              <a:tr h="68254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81987"/>
                  </a:ext>
                </a:extLst>
              </a:tr>
              <a:tr h="67757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905944"/>
                  </a:ext>
                </a:extLst>
              </a:tr>
              <a:tr h="7622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302266"/>
                  </a:ext>
                </a:extLst>
              </a:tr>
              <a:tr h="67757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484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399607"/>
                  </a:ext>
                </a:extLst>
              </a:tr>
              <a:tr h="7622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9794"/>
                  </a:ext>
                </a:extLst>
              </a:tr>
              <a:tr h="76227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  <a:endParaRPr lang="ru-RU" sz="2800" b="1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1B730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  <a:endParaRPr lang="ru-RU" sz="2800" b="1" dirty="0">
                        <a:solidFill>
                          <a:srgbClr val="1B730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  <a:endParaRPr lang="ru-RU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уровень</a:t>
                      </a:r>
                      <a:endParaRPr lang="ru-RU"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1" marB="34291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110655"/>
                  </a:ext>
                </a:extLst>
              </a:tr>
            </a:tbl>
          </a:graphicData>
        </a:graphic>
      </p:graphicFrame>
      <p:sp>
        <p:nvSpPr>
          <p:cNvPr id="34" name="Правая фигурная скобка 33"/>
          <p:cNvSpPr/>
          <p:nvPr/>
        </p:nvSpPr>
        <p:spPr>
          <a:xfrm>
            <a:off x="8370862" y="2056884"/>
            <a:ext cx="288974" cy="1396855"/>
          </a:xfrm>
          <a:prstGeom prst="rightBrace">
            <a:avLst>
              <a:gd name="adj1" fmla="val 48074"/>
              <a:gd name="adj2" fmla="val 50752"/>
            </a:avLst>
          </a:prstGeom>
          <a:ln w="38100">
            <a:solidFill>
              <a:srgbClr val="DE3F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24899" y="2233458"/>
            <a:ext cx="32956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 мыслящие и способные функционировать в сложных условиях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40232" y="3507199"/>
            <a:ext cx="3244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уровень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проявляется способность использовать имеющиеся знания и умения для получения новой информации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04385" y="4942647"/>
            <a:ext cx="32808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уровень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пороговый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 достижении которого учащиеся начинают демонстрировать применение знаний и умений в простейших не учебных ситуациях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333375" y="4829695"/>
            <a:ext cx="11687175" cy="19283"/>
          </a:xfrm>
          <a:prstGeom prst="line">
            <a:avLst/>
          </a:prstGeom>
          <a:ln w="38100">
            <a:solidFill>
              <a:srgbClr val="DE3F5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88975" y="1131811"/>
            <a:ext cx="1800000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ЧИТАТЕЛЬСКАЯ</a:t>
            </a:r>
            <a:r>
              <a:rPr lang="ru-RU" sz="1400" b="1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300" dirty="0" smtClean="0">
                <a:solidFill>
                  <a:srgbClr val="0076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76A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076" y="1131811"/>
            <a:ext cx="1647247" cy="52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302899" y="1124220"/>
            <a:ext cx="2055600" cy="553998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967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МАТЕМАТИЧЕСКАЯ</a:t>
            </a:r>
            <a:endParaRPr lang="ru-RU" sz="1600" b="1" dirty="0">
              <a:solidFill>
                <a:srgbClr val="00967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spc="300" dirty="0" smtClean="0">
                <a:solidFill>
                  <a:srgbClr val="00967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300" dirty="0">
              <a:solidFill>
                <a:srgbClr val="00967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6262" y="1177980"/>
            <a:ext cx="1956349" cy="465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4224989" y="1131898"/>
            <a:ext cx="2232000" cy="52322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ЕСТЕСТВЕННОНАУЧНАЯ </a:t>
            </a:r>
            <a:r>
              <a:rPr lang="ru-RU" sz="1400" b="1" spc="600" dirty="0" smtClean="0">
                <a:solidFill>
                  <a:srgbClr val="1E4A99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грамотность</a:t>
            </a:r>
            <a:endParaRPr lang="ru-RU" sz="1400" b="1" spc="600" dirty="0">
              <a:solidFill>
                <a:srgbClr val="1E4A99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308092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19107" y="7483"/>
            <a:ext cx="964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МОДЕЛЬ ОЦЕНКИ ФУНКЦИОНАЛЬНОЙ ГРАМОТНОСТИ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2" descr="http://ruzaria.ru/wp-content/uploads/2019/11/PI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3"/>
          <a:stretch/>
        </p:blipFill>
        <p:spPr bwMode="auto">
          <a:xfrm>
            <a:off x="0" y="2081661"/>
            <a:ext cx="6077754" cy="47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араллелограмм 33"/>
          <p:cNvSpPr/>
          <p:nvPr/>
        </p:nvSpPr>
        <p:spPr>
          <a:xfrm rot="10800000">
            <a:off x="2861128" y="1693642"/>
            <a:ext cx="6368848" cy="5185449"/>
          </a:xfrm>
          <a:prstGeom prst="parallelogram">
            <a:avLst>
              <a:gd name="adj" fmla="val 31041"/>
            </a:avLst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rot="10800000">
            <a:off x="-1730223" y="918722"/>
            <a:ext cx="8831025" cy="4351286"/>
          </a:xfrm>
          <a:prstGeom prst="rtTriangle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1861349" y="1132759"/>
            <a:ext cx="9551611" cy="5063613"/>
            <a:chOff x="1017569" y="1929160"/>
            <a:chExt cx="8107114" cy="4011626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169840" y="4821899"/>
              <a:ext cx="486437" cy="50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 flipH="1">
              <a:off x="6449174" y="2458219"/>
              <a:ext cx="1794540" cy="3025293"/>
            </a:xfrm>
            <a:prstGeom prst="line">
              <a:avLst/>
            </a:prstGeom>
            <a:ln w="57150">
              <a:solidFill>
                <a:srgbClr val="03653D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1500640" y="2648472"/>
              <a:ext cx="2142475" cy="2678388"/>
            </a:xfrm>
            <a:prstGeom prst="line">
              <a:avLst/>
            </a:prstGeom>
            <a:ln w="57150">
              <a:solidFill>
                <a:srgbClr val="03653D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>
              <a:stCxn id="54" idx="6"/>
              <a:endCxn id="55" idx="2"/>
            </p:cNvCxnSpPr>
            <p:nvPr/>
          </p:nvCxnSpPr>
          <p:spPr bwMode="auto">
            <a:xfrm>
              <a:off x="3481842" y="2402840"/>
              <a:ext cx="2416323" cy="2086"/>
            </a:xfrm>
            <a:prstGeom prst="line">
              <a:avLst/>
            </a:prstGeom>
            <a:ln w="57150">
              <a:solidFill>
                <a:srgbClr val="03653D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5025730" y="2458219"/>
              <a:ext cx="0" cy="845796"/>
            </a:xfrm>
            <a:prstGeom prst="line">
              <a:avLst/>
            </a:prstGeom>
            <a:ln w="57150">
              <a:solidFill>
                <a:srgbClr val="03653D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 bwMode="auto">
            <a:xfrm flipH="1" flipV="1">
              <a:off x="6359234" y="3732809"/>
              <a:ext cx="1051951" cy="474221"/>
            </a:xfrm>
            <a:prstGeom prst="line">
              <a:avLst/>
            </a:prstGeom>
            <a:ln w="57150">
              <a:solidFill>
                <a:srgbClr val="03653D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 bwMode="auto">
            <a:xfrm flipH="1">
              <a:off x="2850669" y="3732811"/>
              <a:ext cx="799491" cy="4182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3653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Прямая соединительная линия 43"/>
            <p:cNvCxnSpPr/>
            <p:nvPr/>
          </p:nvCxnSpPr>
          <p:spPr bwMode="auto">
            <a:xfrm>
              <a:off x="2989901" y="2740567"/>
              <a:ext cx="987825" cy="712269"/>
            </a:xfrm>
            <a:prstGeom prst="line">
              <a:avLst/>
            </a:prstGeom>
            <a:ln w="38100">
              <a:solidFill>
                <a:srgbClr val="F49600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 bwMode="auto">
            <a:xfrm flipH="1">
              <a:off x="5827126" y="2796539"/>
              <a:ext cx="1505160" cy="656297"/>
            </a:xfrm>
            <a:prstGeom prst="line">
              <a:avLst/>
            </a:prstGeom>
            <a:ln w="38100">
              <a:solidFill>
                <a:srgbClr val="F49600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>
              <a:stCxn id="56" idx="4"/>
            </p:cNvCxnSpPr>
            <p:nvPr/>
          </p:nvCxnSpPr>
          <p:spPr bwMode="auto">
            <a:xfrm flipH="1">
              <a:off x="4991123" y="4320215"/>
              <a:ext cx="21151" cy="1053164"/>
            </a:xfrm>
            <a:prstGeom prst="line">
              <a:avLst/>
            </a:prstGeom>
            <a:ln w="38100" cap="flat" cmpd="sng" algn="ctr">
              <a:solidFill>
                <a:srgbClr val="F496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7" name="TextBox 55"/>
            <p:cNvSpPr txBox="1">
              <a:spLocks noChangeArrowheads="1"/>
            </p:cNvSpPr>
            <p:nvPr/>
          </p:nvSpPr>
          <p:spPr bwMode="auto">
            <a:xfrm>
              <a:off x="2526043" y="3981894"/>
              <a:ext cx="580558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</a:p>
          </p:txBody>
        </p:sp>
        <p:sp>
          <p:nvSpPr>
            <p:cNvPr id="48" name="TextBox 56"/>
            <p:cNvSpPr txBox="1">
              <a:spLocks noChangeArrowheads="1"/>
            </p:cNvSpPr>
            <p:nvPr/>
          </p:nvSpPr>
          <p:spPr bwMode="auto">
            <a:xfrm>
              <a:off x="4674561" y="2289058"/>
              <a:ext cx="580558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</a:p>
          </p:txBody>
        </p:sp>
        <p:sp>
          <p:nvSpPr>
            <p:cNvPr id="49" name="TextBox 57"/>
            <p:cNvSpPr txBox="1">
              <a:spLocks noChangeArrowheads="1"/>
            </p:cNvSpPr>
            <p:nvPr/>
          </p:nvSpPr>
          <p:spPr bwMode="auto">
            <a:xfrm>
              <a:off x="7110318" y="4027320"/>
              <a:ext cx="580558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</a:p>
          </p:txBody>
        </p:sp>
        <p:sp>
          <p:nvSpPr>
            <p:cNvPr id="50" name="TextBox 58"/>
            <p:cNvSpPr txBox="1">
              <a:spLocks noChangeArrowheads="1"/>
            </p:cNvSpPr>
            <p:nvPr/>
          </p:nvSpPr>
          <p:spPr bwMode="auto">
            <a:xfrm>
              <a:off x="3098686" y="2863898"/>
              <a:ext cx="763892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</a:p>
          </p:txBody>
        </p:sp>
        <p:sp>
          <p:nvSpPr>
            <p:cNvPr id="51" name="TextBox 59"/>
            <p:cNvSpPr txBox="1">
              <a:spLocks noChangeArrowheads="1"/>
            </p:cNvSpPr>
            <p:nvPr/>
          </p:nvSpPr>
          <p:spPr bwMode="auto">
            <a:xfrm>
              <a:off x="6256124" y="2937503"/>
              <a:ext cx="763892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33%</a:t>
              </a:r>
            </a:p>
          </p:txBody>
        </p:sp>
        <p:sp>
          <p:nvSpPr>
            <p:cNvPr id="52" name="TextBox 60"/>
            <p:cNvSpPr txBox="1">
              <a:spLocks noChangeArrowheads="1"/>
            </p:cNvSpPr>
            <p:nvPr/>
          </p:nvSpPr>
          <p:spPr bwMode="auto">
            <a:xfrm>
              <a:off x="4639842" y="4571243"/>
              <a:ext cx="763892" cy="285208"/>
            </a:xfrm>
            <a:prstGeom prst="rect">
              <a:avLst/>
            </a:prstGeom>
            <a:solidFill>
              <a:srgbClr val="3592A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81617" tIns="40808" rIns="81617" bIns="40808" anchor="ctr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</p:txBody>
        </p:sp>
        <p:sp>
          <p:nvSpPr>
            <p:cNvPr id="53" name="Овал 21"/>
            <p:cNvSpPr>
              <a:spLocks noChangeArrowheads="1"/>
            </p:cNvSpPr>
            <p:nvPr/>
          </p:nvSpPr>
          <p:spPr bwMode="auto">
            <a:xfrm>
              <a:off x="7077162" y="4970823"/>
              <a:ext cx="2047521" cy="889264"/>
            </a:xfrm>
            <a:prstGeom prst="ellipse">
              <a:avLst/>
            </a:prstGeom>
            <a:solidFill>
              <a:srgbClr val="F9FFEF"/>
            </a:solidFill>
            <a:ln w="28575"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lIns="81617" tIns="40808" rIns="81617" bIns="40808" anchor="ctr"/>
            <a:lstStyle/>
            <a:p>
              <a:pPr algn="ctr"/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Финансовая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грамотность</a:t>
              </a:r>
            </a:p>
          </p:txBody>
        </p:sp>
        <p:sp>
          <p:nvSpPr>
            <p:cNvPr id="54" name="Овал 4"/>
            <p:cNvSpPr>
              <a:spLocks noChangeArrowheads="1"/>
            </p:cNvSpPr>
            <p:nvPr/>
          </p:nvSpPr>
          <p:spPr bwMode="auto">
            <a:xfrm>
              <a:off x="1017569" y="1929160"/>
              <a:ext cx="2464273" cy="947359"/>
            </a:xfrm>
            <a:prstGeom prst="ellips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81617" tIns="40808" rIns="81617" bIns="40808" anchor="ctr"/>
            <a:lstStyle/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Математическая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грамотность</a:t>
              </a:r>
            </a:p>
          </p:txBody>
        </p:sp>
        <p:sp>
          <p:nvSpPr>
            <p:cNvPr id="55" name="Овал 6"/>
            <p:cNvSpPr>
              <a:spLocks noChangeArrowheads="1"/>
            </p:cNvSpPr>
            <p:nvPr/>
          </p:nvSpPr>
          <p:spPr bwMode="auto">
            <a:xfrm>
              <a:off x="5898165" y="1936519"/>
              <a:ext cx="2566393" cy="93681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9D18E"/>
              </a:solidFill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lIns="81617" tIns="40808" rIns="81617" bIns="40808" anchor="ctr"/>
            <a:lstStyle/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Естественнонаучная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грамотность</a:t>
              </a:r>
            </a:p>
          </p:txBody>
        </p:sp>
        <p:sp>
          <p:nvSpPr>
            <p:cNvPr id="56" name="Овал 55"/>
            <p:cNvSpPr/>
            <p:nvPr/>
          </p:nvSpPr>
          <p:spPr bwMode="auto">
            <a:xfrm>
              <a:off x="3481840" y="3145404"/>
              <a:ext cx="3060867" cy="117481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lIns="81617" tIns="40808" rIns="81617" bIns="40808"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Читательская</a:t>
              </a:r>
            </a:p>
            <a:p>
              <a:pPr algn="ctr">
                <a:defRPr/>
              </a:pPr>
              <a:r>
                <a:rPr lang="ru-RU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грамотность</a:t>
              </a:r>
            </a:p>
          </p:txBody>
        </p:sp>
        <p:sp>
          <p:nvSpPr>
            <p:cNvPr id="57" name="Овал 7"/>
            <p:cNvSpPr>
              <a:spLocks noChangeArrowheads="1"/>
            </p:cNvSpPr>
            <p:nvPr/>
          </p:nvSpPr>
          <p:spPr bwMode="auto">
            <a:xfrm>
              <a:off x="3497642" y="5046032"/>
              <a:ext cx="3060867" cy="894754"/>
            </a:xfrm>
            <a:prstGeom prst="ellipse">
              <a:avLst/>
            </a:prstGeom>
            <a:solidFill>
              <a:srgbClr val="EFFED9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81617" tIns="40808" rIns="81617" bIns="40808" anchor="ctr"/>
            <a:lstStyle/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Глобальные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компетенции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9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308092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19107" y="7483"/>
            <a:ext cx="964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РЕГИОНАЛЬНАЯ ВЫБОРКА И УЧАСТИЕ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80309"/>
              </p:ext>
            </p:extLst>
          </p:nvPr>
        </p:nvGraphicFramePr>
        <p:xfrm>
          <a:off x="375645" y="943855"/>
          <a:ext cx="11513236" cy="3619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36145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852960">
                  <a:extLst>
                    <a:ext uri="{9D8B030D-6E8A-4147-A177-3AD203B41FA5}">
                      <a16:colId xmlns:a16="http://schemas.microsoft.com/office/drawing/2014/main" val="3309655539"/>
                    </a:ext>
                  </a:extLst>
                </a:gridCol>
                <a:gridCol w="2554357">
                  <a:extLst>
                    <a:ext uri="{9D8B030D-6E8A-4147-A177-3AD203B41FA5}">
                      <a16:colId xmlns:a16="http://schemas.microsoft.com/office/drawing/2014/main" val="2098274244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360158242"/>
                    </a:ext>
                  </a:extLst>
                </a:gridCol>
              </a:tblGrid>
              <a:tr h="438885"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  (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 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2018</a:t>
                      </a:r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ОЭСР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492263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Школы, которые приняли участие в исследовании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11 327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63610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обучающихся, которые приняли участие в исследовании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3 882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7 608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292 999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636104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возраст учащихся, которые приняли участие в исследовании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15,71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15,79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15,71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  <a:tr h="635468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девочек среди учащихся, которые приняли участие в исследовании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6389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мальчиков среди учащихся, которые приняли участие в исследовании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ru-RU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4600169"/>
                  </a:ext>
                </a:extLst>
              </a:tr>
            </a:tbl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407442" y="4922687"/>
            <a:ext cx="11481439" cy="1446550"/>
            <a:chOff x="361665" y="4735543"/>
            <a:chExt cx="11481439" cy="1446550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026769" y="4735543"/>
              <a:ext cx="4692910" cy="1446550"/>
              <a:chOff x="6939359" y="571409"/>
              <a:chExt cx="4691607" cy="144655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939359" y="571409"/>
                <a:ext cx="157089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b="1" dirty="0" smtClean="0">
                    <a:solidFill>
                      <a:srgbClr val="1E4A99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92</a:t>
                </a:r>
                <a:r>
                  <a:rPr lang="ru-RU" sz="4000" b="1" dirty="0" smtClean="0">
                    <a:solidFill>
                      <a:srgbClr val="005581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2800" dirty="0" smtClean="0">
                  <a:solidFill>
                    <a:srgbClr val="00558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395059" y="787485"/>
                <a:ext cx="648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076A0"/>
                    </a:solidFill>
                    <a:latin typeface="Century Gothic" panose="020B0502020202020204" pitchFamily="34" charset="0"/>
                  </a:rPr>
                  <a:t>80</a:t>
                </a:r>
                <a:r>
                  <a:rPr lang="ru-RU" b="1" dirty="0" smtClean="0">
                    <a:solidFill>
                      <a:srgbClr val="005C39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200" dirty="0" smtClean="0">
                  <a:solidFill>
                    <a:srgbClr val="005C3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01747" y="1294684"/>
                <a:ext cx="187481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0AE88"/>
                    </a:solidFill>
                    <a:latin typeface="Century Gothic" panose="020B0502020202020204" pitchFamily="34" charset="0"/>
                  </a:rPr>
                  <a:t>12</a:t>
                </a:r>
                <a:r>
                  <a:rPr lang="ru-RU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9002966" y="796704"/>
                <a:ext cx="251918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общеобразовательных</a:t>
                </a:r>
                <a:r>
                  <a:rPr lang="ru-RU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организаций</a:t>
                </a:r>
                <a:endParaRPr lang="ru-RU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9002966" y="1333197"/>
                <a:ext cx="262800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профессиональных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образовательных организаций</a:t>
                </a:r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413721" y="4994245"/>
              <a:ext cx="49500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800" b="1" spc="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ИССЛЕДОВАНИИ </a:t>
              </a:r>
            </a:p>
            <a:p>
              <a:pPr algn="just"/>
              <a:r>
                <a:rPr lang="ru-RU" sz="3000" spc="3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ПРИНЯЛИ УЧАСТИЕ</a:t>
              </a:r>
              <a:endParaRPr lang="ru-RU" sz="3000" b="0" i="0" spc="3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9610829" y="4798386"/>
              <a:ext cx="2232275" cy="1152900"/>
              <a:chOff x="9733042" y="5236668"/>
              <a:chExt cx="2232275" cy="115290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9767685" y="5236668"/>
                <a:ext cx="21039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ru-RU" sz="4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6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882</a:t>
                </a:r>
                <a:r>
                  <a:rPr lang="ru-RU" sz="24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600" dirty="0" smtClean="0">
                  <a:solidFill>
                    <a:srgbClr val="DE3F5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733042" y="6020236"/>
                <a:ext cx="2232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Century Gothic" panose="020B0502020202020204" pitchFamily="34" charset="0"/>
                  </a:rPr>
                  <a:t>ОБУЧАЮЩИХСЯ</a:t>
                </a:r>
                <a:endParaRPr lang="ru-RU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400678" y="5996716"/>
              <a:ext cx="11383351" cy="162454"/>
              <a:chOff x="395180" y="5972269"/>
              <a:chExt cx="11383351" cy="162454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395180" y="5973150"/>
                <a:ext cx="1980000" cy="161368"/>
              </a:xfrm>
              <a:prstGeom prst="rect">
                <a:avLst/>
              </a:prstGeom>
              <a:solidFill>
                <a:srgbClr val="C6D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2314221" y="5972269"/>
                <a:ext cx="1872000" cy="161368"/>
              </a:xfrm>
              <a:prstGeom prst="rect">
                <a:avLst/>
              </a:prstGeom>
              <a:solidFill>
                <a:srgbClr val="DE3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4182765" y="5973150"/>
                <a:ext cx="1944000" cy="161368"/>
              </a:xfrm>
              <a:prstGeom prst="rect">
                <a:avLst/>
              </a:prstGeom>
              <a:solidFill>
                <a:srgbClr val="E5B9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6055285" y="5973355"/>
                <a:ext cx="1872000" cy="161368"/>
              </a:xfrm>
              <a:prstGeom prst="rect">
                <a:avLst/>
              </a:prstGeom>
              <a:solidFill>
                <a:srgbClr val="0076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7926908" y="5973150"/>
                <a:ext cx="1872000" cy="161368"/>
              </a:xfrm>
              <a:prstGeom prst="rect">
                <a:avLst/>
              </a:prstGeom>
              <a:solidFill>
                <a:srgbClr val="00AE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9798531" y="5972269"/>
                <a:ext cx="1980000" cy="161368"/>
              </a:xfrm>
              <a:prstGeom prst="rect">
                <a:avLst/>
              </a:prstGeom>
              <a:solidFill>
                <a:srgbClr val="005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361665" y="4813043"/>
              <a:ext cx="11422364" cy="1358234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20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83778" y="39176"/>
            <a:ext cx="10466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РЕГИОНАЛЬНОЙ ОЦЕНКИ ПО МОДЕЛИ PISA-2019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1193368" y="540838"/>
          <a:ext cx="10833880" cy="491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072908" y="776229"/>
            <a:ext cx="6048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баллы в разрезе всех участников (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Ʃmax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15823" y="2118135"/>
            <a:ext cx="7879149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5590" y="1095039"/>
            <a:ext cx="252000" cy="3418239"/>
          </a:xfrm>
          <a:prstGeom prst="rect">
            <a:avLst/>
          </a:prstGeom>
          <a:pattFill prst="pct70">
            <a:fgClr>
              <a:srgbClr val="FFFFEF"/>
            </a:fgClr>
            <a:bgClr>
              <a:schemeClr val="bg1"/>
            </a:bgClr>
          </a:pattFill>
        </p:spPr>
        <p:txBody>
          <a:bodyPr vert="vert270" wrap="square" rtlCol="0" anchor="ctr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Уровни функциональной грамотности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3150" y="1768717"/>
            <a:ext cx="684000" cy="180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3 </a:t>
            </a:r>
            <a:r>
              <a:rPr lang="ru-RU" sz="900" dirty="0" smtClean="0"/>
              <a:t>уровень</a:t>
            </a:r>
            <a:endParaRPr lang="ru-RU" sz="10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410673" y="5028055"/>
            <a:ext cx="11481439" cy="1446550"/>
            <a:chOff x="361665" y="4735543"/>
            <a:chExt cx="11481439" cy="1446550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026769" y="4735543"/>
              <a:ext cx="4692910" cy="1446550"/>
              <a:chOff x="6939359" y="571409"/>
              <a:chExt cx="4691607" cy="1446550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6939359" y="571409"/>
                <a:ext cx="157089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800" b="1" dirty="0" smtClean="0">
                    <a:solidFill>
                      <a:srgbClr val="1E4A99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92</a:t>
                </a:r>
                <a:r>
                  <a:rPr lang="ru-RU" sz="4000" b="1" dirty="0" smtClean="0">
                    <a:solidFill>
                      <a:srgbClr val="005581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2800" dirty="0" smtClean="0">
                  <a:solidFill>
                    <a:srgbClr val="00558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395059" y="787485"/>
                <a:ext cx="6480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076A0"/>
                    </a:solidFill>
                    <a:latin typeface="Century Gothic" panose="020B0502020202020204" pitchFamily="34" charset="0"/>
                  </a:rPr>
                  <a:t>80</a:t>
                </a:r>
                <a:r>
                  <a:rPr lang="ru-RU" b="1" dirty="0" smtClean="0">
                    <a:solidFill>
                      <a:srgbClr val="005C39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200" dirty="0" smtClean="0">
                  <a:solidFill>
                    <a:srgbClr val="005C3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401747" y="1294684"/>
                <a:ext cx="187481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0AE88"/>
                    </a:solidFill>
                    <a:latin typeface="Century Gothic" panose="020B0502020202020204" pitchFamily="34" charset="0"/>
                  </a:rPr>
                  <a:t>12</a:t>
                </a:r>
                <a:r>
                  <a:rPr lang="ru-RU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002966" y="796704"/>
                <a:ext cx="251918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общеобразовательных</a:t>
                </a:r>
                <a:r>
                  <a:rPr lang="ru-RU" sz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4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организаций</a:t>
                </a:r>
                <a:endParaRPr lang="ru-RU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002966" y="1333197"/>
                <a:ext cx="262800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профессиональных</a:t>
                </a:r>
                <a:r>
                  <a:rPr lang="ru-RU" sz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образовательных организаций</a:t>
                </a:r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413721" y="4994245"/>
              <a:ext cx="49500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800" b="1" spc="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ИССЛЕДОВАНИИ </a:t>
              </a:r>
            </a:p>
            <a:p>
              <a:pPr algn="just"/>
              <a:r>
                <a:rPr lang="ru-RU" sz="3000" spc="3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ПРИНЯЛИ УЧАСТИЕ</a:t>
              </a:r>
              <a:endParaRPr lang="ru-RU" sz="3000" b="0" i="0" spc="3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9610829" y="4798386"/>
              <a:ext cx="2232275" cy="1152900"/>
              <a:chOff x="9733042" y="5236668"/>
              <a:chExt cx="2232275" cy="115290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9767685" y="5236668"/>
                <a:ext cx="21039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ru-RU" sz="4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60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882</a:t>
                </a:r>
                <a:r>
                  <a:rPr lang="ru-RU" sz="24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600" dirty="0" smtClean="0">
                  <a:solidFill>
                    <a:srgbClr val="DE3F5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733042" y="6020236"/>
                <a:ext cx="2232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atin typeface="Century Gothic" panose="020B0502020202020204" pitchFamily="34" charset="0"/>
                  </a:rPr>
                  <a:t>ОБУЧАЮЩИХСЯ</a:t>
                </a:r>
                <a:endParaRPr lang="ru-RU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400678" y="5996716"/>
              <a:ext cx="11383351" cy="162454"/>
              <a:chOff x="395180" y="5972269"/>
              <a:chExt cx="11383351" cy="162454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395180" y="5973150"/>
                <a:ext cx="1980000" cy="161368"/>
              </a:xfrm>
              <a:prstGeom prst="rect">
                <a:avLst/>
              </a:prstGeom>
              <a:solidFill>
                <a:srgbClr val="C6D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2314221" y="5972269"/>
                <a:ext cx="1872000" cy="161368"/>
              </a:xfrm>
              <a:prstGeom prst="rect">
                <a:avLst/>
              </a:prstGeom>
              <a:solidFill>
                <a:srgbClr val="DE3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4182765" y="5973150"/>
                <a:ext cx="1944000" cy="161368"/>
              </a:xfrm>
              <a:prstGeom prst="rect">
                <a:avLst/>
              </a:prstGeom>
              <a:solidFill>
                <a:srgbClr val="E5B9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6055285" y="5973355"/>
                <a:ext cx="1872000" cy="161368"/>
              </a:xfrm>
              <a:prstGeom prst="rect">
                <a:avLst/>
              </a:prstGeom>
              <a:solidFill>
                <a:srgbClr val="0076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7926908" y="5973150"/>
                <a:ext cx="1872000" cy="161368"/>
              </a:xfrm>
              <a:prstGeom prst="rect">
                <a:avLst/>
              </a:prstGeom>
              <a:solidFill>
                <a:srgbClr val="00AE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9798531" y="5972269"/>
                <a:ext cx="1980000" cy="161368"/>
              </a:xfrm>
              <a:prstGeom prst="rect">
                <a:avLst/>
              </a:prstGeom>
              <a:solidFill>
                <a:srgbClr val="005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361665" y="4813043"/>
              <a:ext cx="11422364" cy="1358234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843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597529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83778" y="39176"/>
            <a:ext cx="10466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РЕГИОНАЛЬНОЙ ОЦЕНКИ ПО МОДЕЛИ PISA-2019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090316469"/>
              </p:ext>
            </p:extLst>
          </p:nvPr>
        </p:nvGraphicFramePr>
        <p:xfrm>
          <a:off x="581891" y="941233"/>
          <a:ext cx="5914501" cy="3921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63098"/>
              </p:ext>
            </p:extLst>
          </p:nvPr>
        </p:nvGraphicFramePr>
        <p:xfrm>
          <a:off x="6496392" y="1306671"/>
          <a:ext cx="5577619" cy="2666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7664">
                  <a:extLst>
                    <a:ext uri="{9D8B030D-6E8A-4147-A177-3AD203B41FA5}">
                      <a16:colId xmlns:a16="http://schemas.microsoft.com/office/drawing/2014/main" val="2901809081"/>
                    </a:ext>
                  </a:extLst>
                </a:gridCol>
                <a:gridCol w="1209391">
                  <a:extLst>
                    <a:ext uri="{9D8B030D-6E8A-4147-A177-3AD203B41FA5}">
                      <a16:colId xmlns:a16="http://schemas.microsoft.com/office/drawing/2014/main" val="61689014"/>
                    </a:ext>
                  </a:extLst>
                </a:gridCol>
                <a:gridCol w="1310974">
                  <a:extLst>
                    <a:ext uri="{9D8B030D-6E8A-4147-A177-3AD203B41FA5}">
                      <a16:colId xmlns:a16="http://schemas.microsoft.com/office/drawing/2014/main" val="875241361"/>
                    </a:ext>
                  </a:extLst>
                </a:gridCol>
                <a:gridCol w="1169590">
                  <a:extLst>
                    <a:ext uri="{9D8B030D-6E8A-4147-A177-3AD203B41FA5}">
                      <a16:colId xmlns:a16="http://schemas.microsoft.com/office/drawing/2014/main" val="1808194150"/>
                    </a:ext>
                  </a:extLst>
                </a:gridCol>
              </a:tblGrid>
              <a:tr h="438885">
                <a:tc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Читательская грамотность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Математическая грамотность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Естественно-научная грамотность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25083"/>
                  </a:ext>
                </a:extLst>
              </a:tr>
              <a:tr h="30428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образовательных организаций, результат которых …</a:t>
                      </a:r>
                      <a:endParaRPr lang="ru-RU" sz="11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863941"/>
                  </a:ext>
                </a:extLst>
              </a:tr>
              <a:tr h="44933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Ниже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российского результата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493728"/>
                  </a:ext>
                </a:extLst>
              </a:tr>
              <a:tr h="374469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Сопоставим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российским результатом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090493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Выше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российского результата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400842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4806" y="705843"/>
            <a:ext cx="628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баллы в разрезе всех участников (</a:t>
            </a:r>
            <a:r>
              <a:rPr lang="en-US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Ʃmax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97527" y="2004450"/>
            <a:ext cx="5153866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9079" y="1029070"/>
            <a:ext cx="288000" cy="2814696"/>
          </a:xfrm>
          <a:prstGeom prst="rect">
            <a:avLst/>
          </a:prstGeom>
          <a:pattFill prst="pct70">
            <a:fgClr>
              <a:srgbClr val="FFFFEF"/>
            </a:fgClr>
            <a:bgClr>
              <a:schemeClr val="bg1"/>
            </a:bgClr>
          </a:pattFill>
        </p:spPr>
        <p:txBody>
          <a:bodyPr vert="vert270" wrap="square" rtlCol="0" anchor="ctr">
            <a:spAutoFit/>
          </a:bodyPr>
          <a:lstStyle/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Уровни функциональной грамотности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079" y="1768452"/>
            <a:ext cx="684000" cy="180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000" dirty="0" smtClean="0"/>
              <a:t>3 </a:t>
            </a:r>
            <a:r>
              <a:rPr lang="ru-RU" sz="900" dirty="0" smtClean="0"/>
              <a:t>уровень</a:t>
            </a:r>
            <a:endParaRPr lang="ru-RU" sz="10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36481" y="6311008"/>
            <a:ext cx="11548844" cy="155411"/>
            <a:chOff x="400678" y="5996716"/>
            <a:chExt cx="11383351" cy="16245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00678" y="5997597"/>
              <a:ext cx="1980000" cy="161368"/>
            </a:xfrm>
            <a:prstGeom prst="rect">
              <a:avLst/>
            </a:prstGeom>
            <a:solidFill>
              <a:srgbClr val="C6D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319719" y="5996716"/>
              <a:ext cx="1872000" cy="161368"/>
            </a:xfrm>
            <a:prstGeom prst="rect">
              <a:avLst/>
            </a:prstGeom>
            <a:solidFill>
              <a:srgbClr val="DE3F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188263" y="5997597"/>
              <a:ext cx="1944000" cy="161368"/>
            </a:xfrm>
            <a:prstGeom prst="rect">
              <a:avLst/>
            </a:prstGeom>
            <a:solidFill>
              <a:srgbClr val="E5B9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060783" y="5997802"/>
              <a:ext cx="1872000" cy="161368"/>
            </a:xfrm>
            <a:prstGeom prst="rect">
              <a:avLst/>
            </a:prstGeom>
            <a:solidFill>
              <a:srgbClr val="007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932406" y="5997597"/>
              <a:ext cx="1872000" cy="161368"/>
            </a:xfrm>
            <a:prstGeom prst="rect">
              <a:avLst/>
            </a:prstGeom>
            <a:solidFill>
              <a:srgbClr val="00AE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9804029" y="5996716"/>
              <a:ext cx="1980000" cy="161368"/>
            </a:xfrm>
            <a:prstGeom prst="rect">
              <a:avLst/>
            </a:prstGeom>
            <a:solidFill>
              <a:srgbClr val="005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36480" y="4974941"/>
            <a:ext cx="11564987" cy="1515427"/>
            <a:chOff x="300966" y="4979360"/>
            <a:chExt cx="11564987" cy="151542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48702" y="5015932"/>
              <a:ext cx="11269514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Томской области </a:t>
              </a:r>
              <a:r>
                <a:rPr lang="ru-RU" sz="2000" b="1" dirty="0">
                  <a:solidFill>
                    <a:srgbClr val="0076A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10,9</a:t>
              </a:r>
              <a:r>
                <a:rPr lang="ru-RU" b="1" dirty="0">
                  <a:solidFill>
                    <a:srgbClr val="007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школ являются резильентными (10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выборке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 несмотря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высокую концентрацию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обучающихся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группы учебного риска в данных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школах,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обучающимся </a:t>
              </a: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удается показывать высокие образовательные результаты по всем </a:t>
              </a:r>
              <a:r>
                <a:rPr lang="ru-RU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видам грамотности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Резильентные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обучающиеся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есть и в других школах, в Томской области к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ним относятся </a:t>
              </a:r>
              <a:r>
                <a:rPr lang="ru-RU" sz="2000" b="1" dirty="0">
                  <a:solidFill>
                    <a:srgbClr val="0076A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19,8</a:t>
              </a:r>
              <a:r>
                <a:rPr lang="ru-RU" b="1" dirty="0">
                  <a:solidFill>
                    <a:srgbClr val="007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ru-RU" dirty="0">
                  <a:solidFill>
                    <a:srgbClr val="007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учащихся</a:t>
              </a:r>
              <a:endPara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00966" y="4979360"/>
              <a:ext cx="11564987" cy="1515427"/>
            </a:xfrm>
            <a:prstGeom prst="rect">
              <a:avLst/>
            </a:prstGeom>
            <a:noFill/>
            <a:ln w="76200">
              <a:solidFill>
                <a:srgbClr val="00A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3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3366"/>
            <a:ext cx="12192000" cy="994268"/>
            <a:chOff x="0" y="0"/>
            <a:chExt cx="12308092" cy="597529"/>
          </a:xfrm>
        </p:grpSpPr>
        <p:pic>
          <p:nvPicPr>
            <p:cNvPr id="3" name="Picture 4" descr="https://1.bp.blogspot.com/-vvTLvYNU8gw/XeZpw9gAjzI/AAAAAAAABMk/h0IXD7cI1b86kvJ3BXS_ZhU58qBdF2i5wCLcBGAsYHQ/s1600/cover_pisa201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00"/>
            <a:stretch/>
          </p:blipFill>
          <p:spPr bwMode="auto">
            <a:xfrm>
              <a:off x="0" y="0"/>
              <a:ext cx="2136618" cy="59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125961" y="0"/>
              <a:ext cx="10182131" cy="597529"/>
            </a:xfrm>
            <a:prstGeom prst="rect">
              <a:avLst/>
            </a:prstGeom>
            <a:solidFill>
              <a:srgbClr val="3592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785388" y="99588"/>
              <a:ext cx="599792" cy="2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33654" y="46786"/>
            <a:ext cx="1046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ПОЛОЖЕНИЕ РЕГИОНА В РЕЙТИНГАХ СТРАН, СОСТАВЛЕННЫХ ПО РЕЗУЛЬТАТАМ ОСНОВНОГО ИССЛЕДОВАНИЯ PISA-2018</a:t>
            </a:r>
            <a:endParaRPr lang="ru-RU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3691" y="1170170"/>
            <a:ext cx="6591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Томской области по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читательской грамотности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сравнении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результатами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PISA-2018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390627"/>
              </p:ext>
            </p:extLst>
          </p:nvPr>
        </p:nvGraphicFramePr>
        <p:xfrm>
          <a:off x="451428" y="1127702"/>
          <a:ext cx="4784164" cy="53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192">
                  <a:extLst>
                    <a:ext uri="{9D8B030D-6E8A-4147-A177-3AD203B41FA5}">
                      <a16:colId xmlns:a16="http://schemas.microsoft.com/office/drawing/2014/main" val="2632652510"/>
                    </a:ext>
                  </a:extLst>
                </a:gridCol>
                <a:gridCol w="1663007">
                  <a:extLst>
                    <a:ext uri="{9D8B030D-6E8A-4147-A177-3AD203B41FA5}">
                      <a16:colId xmlns:a16="http://schemas.microsoft.com/office/drawing/2014/main" val="4048771354"/>
                    </a:ext>
                  </a:extLst>
                </a:gridCol>
                <a:gridCol w="117071">
                  <a:extLst>
                    <a:ext uri="{9D8B030D-6E8A-4147-A177-3AD203B41FA5}">
                      <a16:colId xmlns:a16="http://schemas.microsoft.com/office/drawing/2014/main" val="3733985523"/>
                    </a:ext>
                  </a:extLst>
                </a:gridCol>
                <a:gridCol w="999768">
                  <a:extLst>
                    <a:ext uri="{9D8B030D-6E8A-4147-A177-3AD203B41FA5}">
                      <a16:colId xmlns:a16="http://schemas.microsoft.com/office/drawing/2014/main" val="2825081638"/>
                    </a:ext>
                  </a:extLst>
                </a:gridCol>
                <a:gridCol w="1559126">
                  <a:extLst>
                    <a:ext uri="{9D8B030D-6E8A-4147-A177-3AD203B41FA5}">
                      <a16:colId xmlns:a16="http://schemas.microsoft.com/office/drawing/2014/main" val="432570675"/>
                    </a:ext>
                  </a:extLst>
                </a:gridCol>
              </a:tblGrid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балл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страны среди других стран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2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821393"/>
                  </a:ext>
                </a:extLst>
              </a:tr>
              <a:tr h="14208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 (4 провинции)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82495"/>
                  </a:ext>
                </a:extLst>
              </a:tr>
              <a:tr h="18226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Сингапур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209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Макао (Китай)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282712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Гонконг (Китай)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3-7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8649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Эстония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967457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740816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Норвегия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14-22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07574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7490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Германия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14-24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336373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80370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ОЭСР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94941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0534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26-36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29834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269211"/>
                  </a:ext>
                </a:extLst>
              </a:tr>
              <a:tr h="257772">
                <a:tc gridSpan="3"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по </a:t>
                      </a:r>
                      <a:r>
                        <a:rPr lang="en-US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PISA-2018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16733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/>
                      <a:endParaRPr lang="ru-RU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1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782360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Марокко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73-74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4669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Ливан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73-75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244807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  <a:r>
                        <a:rPr lang="ru-RU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Косово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74-75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5108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Доминиканская </a:t>
                      </a:r>
                      <a:r>
                        <a:rPr lang="ru-RU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</a:t>
                      </a:r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26722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Филиппины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76-77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569916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5249398" y="1320819"/>
            <a:ext cx="0" cy="51810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579452" y="2125834"/>
            <a:ext cx="6411884" cy="307777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«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PISA»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изучает три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читательских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умений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0329" y="5174393"/>
            <a:ext cx="4808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300" dirty="0" smtClean="0">
                <a:solidFill>
                  <a:srgbClr val="1E4A99"/>
                </a:solidFill>
                <a:latin typeface="Century Gothic" panose="020B0502020202020204" pitchFamily="34" charset="0"/>
              </a:rPr>
              <a:t>ОСМЫСЛЕНИЕ </a:t>
            </a:r>
            <a:endParaRPr lang="ru-RU" sz="3600" b="1" spc="300" dirty="0">
              <a:solidFill>
                <a:srgbClr val="1E4A99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52622" y="2827664"/>
            <a:ext cx="4000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навигация в предоставленной информации для нахождения и извлечения одного или нескольких отдельных фрагментов информации, независимо от формата чтения (в печатном или цифровом виде)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812188" y="5232205"/>
            <a:ext cx="2196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использование знаний, представлений и взглядов, выходящих за рамки текста,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43560" y="3051086"/>
            <a:ext cx="2694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информации</a:t>
            </a:r>
            <a:r>
              <a:rPr lang="ru-RU" sz="4000" b="1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 </a:t>
            </a:r>
            <a:endParaRPr lang="ru-RU" sz="4000" b="1" dirty="0">
              <a:solidFill>
                <a:srgbClr val="0076A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40900" y="4021997"/>
            <a:ext cx="352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AE88"/>
                </a:solidFill>
                <a:latin typeface="Century Gothic" panose="020B0502020202020204" pitchFamily="34" charset="0"/>
              </a:rPr>
              <a:t>ПОНИМАНИЕ</a:t>
            </a:r>
            <a:endParaRPr lang="ru-RU" sz="3600" b="1" dirty="0">
              <a:solidFill>
                <a:srgbClr val="00AE8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40900" y="2735484"/>
            <a:ext cx="2414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600" dirty="0" smtClean="0">
                <a:solidFill>
                  <a:srgbClr val="0076A0"/>
                </a:solidFill>
                <a:latin typeface="Century Gothic" panose="020B0502020202020204" pitchFamily="34" charset="0"/>
              </a:rPr>
              <a:t>ПОИСК</a:t>
            </a:r>
            <a:endParaRPr lang="ru-RU" sz="3600" b="1" dirty="0">
              <a:solidFill>
                <a:srgbClr val="0076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20329" y="5697613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300" dirty="0">
                <a:solidFill>
                  <a:srgbClr val="1E4A99"/>
                </a:solidFill>
                <a:latin typeface="Century Gothic" panose="020B0502020202020204" pitchFamily="34" charset="0"/>
              </a:rPr>
              <a:t>и оценивание информации</a:t>
            </a:r>
            <a:endParaRPr lang="ru-RU" spc="300" dirty="0">
              <a:solidFill>
                <a:srgbClr val="1E4A99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37373" y="4133580"/>
            <a:ext cx="2988000" cy="50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обработку прочитанного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целью придания тексту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84624" y="460441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внутреннего смысла, независимо от того, как он сформулирован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34034" y="6024818"/>
            <a:ext cx="6374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 целью соотнесения информации, представленной в тексте, с собственным учебным и социально­-бытовым опытом и системой ценностей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5593156" y="2050900"/>
            <a:ext cx="4718931" cy="425663"/>
            <a:chOff x="6773223" y="2637059"/>
            <a:chExt cx="4718931" cy="425663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3"/>
            <a:srcRect l="43171" t="4990" r="46714" b="3768"/>
            <a:stretch/>
          </p:blipFill>
          <p:spPr>
            <a:xfrm rot="5400000">
              <a:off x="9114689" y="295594"/>
              <a:ext cx="36000" cy="4718931"/>
            </a:xfrm>
            <a:prstGeom prst="rect">
              <a:avLst/>
            </a:prstGeom>
          </p:spPr>
        </p:pic>
        <p:cxnSp>
          <p:nvCxnSpPr>
            <p:cNvPr id="34" name="Прямая соединительная линия 33"/>
            <p:cNvCxnSpPr/>
            <p:nvPr/>
          </p:nvCxnSpPr>
          <p:spPr>
            <a:xfrm>
              <a:off x="6787131" y="2637059"/>
              <a:ext cx="0" cy="425663"/>
            </a:xfrm>
            <a:prstGeom prst="line">
              <a:avLst/>
            </a:prstGeom>
            <a:ln w="38100">
              <a:solidFill>
                <a:srgbClr val="00AE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Прямая соединительная линия 38"/>
          <p:cNvCxnSpPr/>
          <p:nvPr/>
        </p:nvCxnSpPr>
        <p:spPr>
          <a:xfrm>
            <a:off x="5593156" y="2472568"/>
            <a:ext cx="6032683" cy="0"/>
          </a:xfrm>
          <a:prstGeom prst="line">
            <a:avLst/>
          </a:prstGeom>
          <a:ln>
            <a:solidFill>
              <a:srgbClr val="00AE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03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4718</TotalTime>
  <Words>3886</Words>
  <Application>Microsoft Office PowerPoint</Application>
  <PresentationFormat>Широкоэкранный</PresentationFormat>
  <Paragraphs>834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Слушатель</dc:creator>
  <cp:lastModifiedBy>Оксана Михайловна Замятина</cp:lastModifiedBy>
  <cp:revision>300</cp:revision>
  <dcterms:created xsi:type="dcterms:W3CDTF">2020-06-08T14:45:02Z</dcterms:created>
  <dcterms:modified xsi:type="dcterms:W3CDTF">2020-08-17T10:31:23Z</dcterms:modified>
</cp:coreProperties>
</file>