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C1"/>
    <a:srgbClr val="FFF1C9"/>
    <a:srgbClr val="DE0000"/>
    <a:srgbClr val="193A61"/>
    <a:srgbClr val="FF3300"/>
    <a:srgbClr val="FE0000"/>
    <a:srgbClr val="1E496C"/>
    <a:srgbClr val="1E386C"/>
    <a:srgbClr val="003366"/>
    <a:srgbClr val="7C3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81;%20&#1089;&#1090;&#1086;&#1083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1400" dirty="0" smtClean="0"/>
              <a:t>Выявленные</a:t>
            </a:r>
            <a:r>
              <a:rPr lang="ru-RU" sz="1400" baseline="0" dirty="0" smtClean="0"/>
              <a:t>  административные правонарушения </a:t>
            </a:r>
          </a:p>
          <a:p>
            <a:pPr algn="ctr">
              <a:defRPr/>
            </a:pPr>
            <a:r>
              <a:rPr lang="ru-RU" sz="1400" baseline="0" dirty="0" smtClean="0"/>
              <a:t>в образовательных организациях</a:t>
            </a:r>
            <a:endParaRPr lang="ru-RU" sz="1400" dirty="0"/>
          </a:p>
        </c:rich>
      </c:tx>
      <c:layout>
        <c:manualLayout>
          <c:xMode val="edge"/>
          <c:yMode val="edge"/>
          <c:x val="0.18959711286089395"/>
          <c:y val="3.240740740740769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Лист1!$D$5</c:f>
              <c:strCache>
                <c:ptCount val="1"/>
                <c:pt idx="0">
                  <c:v>количество  административных протоколов</c:v>
                </c:pt>
              </c:strCache>
            </c:strRef>
          </c:tx>
          <c:spPr>
            <a:gradFill>
              <a:gsLst>
                <a:gs pos="0">
                  <a:srgbClr val="70AD47">
                    <a:lumMod val="50000"/>
                  </a:srgbClr>
                </a:gs>
                <a:gs pos="33000">
                  <a:srgbClr val="507E32">
                    <a:lumMod val="75000"/>
                  </a:srgbClr>
                </a:gs>
                <a:gs pos="100000">
                  <a:srgbClr val="FFC000">
                    <a:lumMod val="60000"/>
                    <a:lumOff val="40000"/>
                  </a:srgbClr>
                </a:gs>
              </a:gsLst>
              <a:lin ang="5400000" scaled="0"/>
            </a:gradFill>
          </c:spPr>
          <c:invertIfNegative val="0"/>
          <c:cat>
            <c:strRef>
              <c:f>Лист1!$C$6:$C$7</c:f>
              <c:strCache>
                <c:ptCount val="2"/>
                <c:pt idx="0">
                  <c:v>1 квартал 2019 г.</c:v>
                </c:pt>
                <c:pt idx="1">
                  <c:v>1 квартал 2020 г.</c:v>
                </c:pt>
              </c:strCache>
            </c:strRef>
          </c:cat>
          <c:val>
            <c:numRef>
              <c:f>Лист1!$D$6:$D$7</c:f>
              <c:numCache>
                <c:formatCode>General</c:formatCode>
                <c:ptCount val="2"/>
                <c:pt idx="0">
                  <c:v>8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91676896"/>
        <c:axId val="-191672544"/>
        <c:axId val="0"/>
      </c:bar3DChart>
      <c:catAx>
        <c:axId val="-191676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91672544"/>
        <c:crosses val="autoZero"/>
        <c:auto val="1"/>
        <c:lblAlgn val="ctr"/>
        <c:lblOffset val="100"/>
        <c:noMultiLvlLbl val="0"/>
      </c:catAx>
      <c:valAx>
        <c:axId val="-191672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1676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403860830527565"/>
          <c:y val="0.55966666666666676"/>
          <c:w val="0.28170774410774418"/>
          <c:h val="0.16793708920187894"/>
        </c:manualLayout>
      </c:layout>
      <c:overlay val="0"/>
    </c:legend>
    <c:plotVisOnly val="1"/>
    <c:dispBlanksAs val="gap"/>
    <c:showDLblsOverMax val="0"/>
  </c:chart>
  <c:spPr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72DF3-5C3E-47C1-B530-E1C730A2751C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42BB3-13BA-4E51-82D2-40D6BB5A3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197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84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0B504799-5A5B-4904-96F0-E39EDC0290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19264"/>
            <a:ext cx="12192000" cy="51387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29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6861001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6" y="375113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5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469415" y="4149000"/>
            <a:ext cx="8506586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41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6" y="375113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9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33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4"/>
            <a:ext cx="5625001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0"/>
            <a:ext cx="5625001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04001"/>
            <a:ext cx="5758414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1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6" y="145450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6" y="145452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09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 userDrawn="1"/>
        </p:nvSpPr>
        <p:spPr>
          <a:xfrm>
            <a:off x="6861001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3"/>
            <a:ext cx="5625001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1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5" y="1314450"/>
            <a:ext cx="5625001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872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1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620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6" y="1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9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7.png"/><Relationship Id="rId12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11" Type="http://schemas.openxmlformats.org/officeDocument/2006/relationships/image" Target="../media/image19.gif"/><Relationship Id="rId10" Type="http://schemas.openxmlformats.org/officeDocument/2006/relationships/image" Target="../media/image18.jpeg"/><Relationship Id="rId9" Type="http://schemas.openxmlformats.org/officeDocument/2006/relationships/hyperlink" Target="https://fgosreestr.ru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3.png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12" Type="http://schemas.openxmlformats.org/officeDocument/2006/relationships/image" Target="../media/image8.sv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svg"/><Relationship Id="rId11" Type="http://schemas.openxmlformats.org/officeDocument/2006/relationships/image" Target="../media/image9.png"/><Relationship Id="rId5" Type="http://schemas.openxmlformats.org/officeDocument/2006/relationships/image" Target="../media/image22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hyperlink" Target="https://fgosreestr.ru/" TargetMode="External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9416" y="2852936"/>
            <a:ext cx="6624736" cy="1656183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FF33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АКТУАЛЬНЫЕ ВОПРОСЫ </a:t>
            </a:r>
            <a:br>
              <a:rPr lang="ru-RU" b="1" dirty="0" smtClean="0">
                <a:solidFill>
                  <a:srgbClr val="FF33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 smtClean="0">
                <a:solidFill>
                  <a:srgbClr val="FF33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ЗАКОНОДАТЕЛЬСТВА </a:t>
            </a:r>
            <a:br>
              <a:rPr lang="ru-RU" b="1" dirty="0" smtClean="0">
                <a:solidFill>
                  <a:srgbClr val="FF33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 smtClean="0">
                <a:solidFill>
                  <a:srgbClr val="FF33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 СФЕРЕ ОБРАЗОВАНИЯ</a:t>
            </a:r>
            <a:endParaRPr lang="ru-RU" b="1" dirty="0">
              <a:solidFill>
                <a:srgbClr val="FF33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1424" y="1628800"/>
            <a:ext cx="7632848" cy="100811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Комитет по контролю, надзору и лицензированию </a:t>
            </a:r>
          </a:p>
          <a:p>
            <a:pPr algn="l"/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 сфере образования Томской области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9416" y="508518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193A61"/>
                </a:solidFill>
              </a:rPr>
              <a:t>Змеева Елена Евдокимовна</a:t>
            </a:r>
            <a:r>
              <a:rPr lang="ru-RU" sz="1600" dirty="0" smtClean="0">
                <a:solidFill>
                  <a:srgbClr val="193A61"/>
                </a:solidFill>
              </a:rPr>
              <a:t>, председатель Комитета</a:t>
            </a:r>
            <a:endParaRPr lang="ru-RU" sz="1600" dirty="0">
              <a:solidFill>
                <a:srgbClr val="193A61"/>
              </a:solidFill>
            </a:endParaRPr>
          </a:p>
          <a:p>
            <a:r>
              <a:rPr lang="ru-RU" sz="1600" b="1" dirty="0" smtClean="0">
                <a:solidFill>
                  <a:srgbClr val="193A61"/>
                </a:solidFill>
              </a:rPr>
              <a:t>Батраков Андрей Владимирович</a:t>
            </a:r>
            <a:r>
              <a:rPr lang="ru-RU" sz="1600" dirty="0" smtClean="0">
                <a:solidFill>
                  <a:srgbClr val="193A61"/>
                </a:solidFill>
              </a:rPr>
              <a:t>, начальник отдела контроля и надзора</a:t>
            </a:r>
            <a:endParaRPr lang="ru-RU" sz="1600" dirty="0">
              <a:solidFill>
                <a:srgbClr val="193A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Августовская конференция презентация 30.07.2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0"/>
            <a:ext cx="5375920" cy="6858000"/>
          </a:xfrm>
          <a:prstGeom prst="rect">
            <a:avLst/>
          </a:prstGeom>
          <a:solidFill>
            <a:srgbClr val="1E4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791744" y="908720"/>
            <a:ext cx="7992888" cy="180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0582154" y="414000"/>
            <a:ext cx="553846" cy="405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4723C090-9F7E-4F0A-A3CF-C8490CE996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7203692" y="4374000"/>
            <a:ext cx="443077" cy="315000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B5F02CCC-2342-4124-BF53-C8362841D794}"/>
              </a:ext>
            </a:extLst>
          </p:cNvPr>
          <p:cNvSpPr/>
          <p:nvPr/>
        </p:nvSpPr>
        <p:spPr>
          <a:xfrm>
            <a:off x="8532923" y="5049002"/>
            <a:ext cx="1938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09C207C1-B270-4BB1-AA7A-D05D695DAF6A}"/>
              </a:ext>
            </a:extLst>
          </p:cNvPr>
          <p:cNvSpPr/>
          <p:nvPr/>
        </p:nvSpPr>
        <p:spPr>
          <a:xfrm>
            <a:off x="6705231" y="3969000"/>
            <a:ext cx="1490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шаг 4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09C207C1-B270-4BB1-AA7A-D05D695DAF6A}"/>
              </a:ext>
            </a:extLst>
          </p:cNvPr>
          <p:cNvSpPr/>
          <p:nvPr/>
        </p:nvSpPr>
        <p:spPr>
          <a:xfrm>
            <a:off x="8643692" y="3969000"/>
            <a:ext cx="1490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шаг 5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4" name="Текст 6">
            <a:extLst>
              <a:ext uri="{FF2B5EF4-FFF2-40B4-BE49-F238E27FC236}">
                <a16:creationId xmlns:a16="http://schemas.microsoft.com/office/drawing/2014/main" xmlns="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3880616" y="1314000"/>
            <a:ext cx="6867692" cy="7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>
              <a:spcBef>
                <a:spcPts val="1200"/>
              </a:spcBef>
              <a:tabLst>
                <a:tab pos="360000" algn="l"/>
              </a:tabLs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ПРОЕКТИРОВАНИЕ ПРОГРАММ</a:t>
            </a:r>
          </a:p>
          <a:p>
            <a:pPr marL="36000">
              <a:spcBef>
                <a:spcPts val="1200"/>
              </a:spcBef>
              <a:tabLst>
                <a:tab pos="360000" algn="l"/>
              </a:tabLs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ВОСПИТАТЕЛЬНОЙ РАБОТЫ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76000" y="2799001"/>
            <a:ext cx="6313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«Это не дополнительная некая бюрократическая нагрузка на школы. </a:t>
            </a:r>
          </a:p>
          <a:p>
            <a:r>
              <a:rPr lang="ru-RU" sz="1200" dirty="0" smtClean="0"/>
              <a:t>Это систематизация той работы, которая уже ведется образовательными организациями» (С.С. Кравцов) </a:t>
            </a:r>
            <a:endParaRPr lang="ru-RU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5542154" y="3699000"/>
            <a:ext cx="6258462" cy="2800767"/>
          </a:xfrm>
          <a:prstGeom prst="rect">
            <a:avLst/>
          </a:prstGeom>
          <a:gradFill>
            <a:gsLst>
              <a:gs pos="18000">
                <a:srgbClr val="FFDF79"/>
              </a:gs>
              <a:gs pos="32000">
                <a:schemeClr val="accent2">
                  <a:lumMod val="60000"/>
                  <a:lumOff val="40000"/>
                </a:schemeClr>
              </a:gs>
              <a:gs pos="65000">
                <a:schemeClr val="bg1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Рабочая программа воспитательной работы </a:t>
            </a:r>
          </a:p>
          <a:p>
            <a:pPr marL="342900" indent="-34290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в ООП любого уровня</a:t>
            </a:r>
          </a:p>
          <a:p>
            <a:pPr marL="342900" indent="-342900"/>
            <a:r>
              <a:rPr lang="ru-RU" sz="2000" dirty="0" smtClean="0"/>
              <a:t>      (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см.</a:t>
            </a:r>
            <a:r>
              <a:rPr lang="ru-RU" sz="2000" dirty="0" smtClean="0"/>
              <a:t> </a:t>
            </a:r>
            <a:r>
              <a:rPr lang="en-US" b="1" dirty="0" smtClean="0">
                <a:solidFill>
                  <a:srgbClr val="FF0000"/>
                </a:solidFill>
                <a:hlinkClick r:id="rId9"/>
              </a:rPr>
              <a:t>Fgosreestr.ru</a:t>
            </a:r>
            <a:r>
              <a:rPr lang="ru-RU" sz="2000" b="1" dirty="0" smtClean="0"/>
              <a:t> </a:t>
            </a:r>
            <a:r>
              <a:rPr lang="ru-RU" sz="2000" dirty="0" smtClean="0"/>
              <a:t>)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/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2.   </a:t>
            </a:r>
            <a:r>
              <a:rPr lang="ru-RU" sz="5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Календарный план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воспитательной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работы</a:t>
            </a: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b="1" dirty="0" smtClean="0">
              <a:solidFill>
                <a:srgbClr val="FFFF00"/>
              </a:solidFill>
            </a:endParaRPr>
          </a:p>
        </p:txBody>
      </p:sp>
      <p:pic>
        <p:nvPicPr>
          <p:cNvPr id="37" name="Рисунок 36" descr="depositphotos_38716977-stock-photo-people-holding-puzzle-pieces-connected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7539" y="4374000"/>
            <a:ext cx="3510842" cy="225551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375920" y="188640"/>
            <a:ext cx="6480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 smtClean="0"/>
              <a:t>Федеральный закон вступает в силу </a:t>
            </a:r>
          </a:p>
          <a:p>
            <a:r>
              <a:rPr lang="ru-RU" sz="1350" b="1" dirty="0" smtClean="0">
                <a:solidFill>
                  <a:srgbClr val="DA0000"/>
                </a:solidFill>
              </a:rPr>
              <a:t>с  01.09.2020 г.  </a:t>
            </a:r>
            <a:r>
              <a:rPr lang="ru-RU" sz="1350" b="1" dirty="0" smtClean="0"/>
              <a:t>(Заключение Комитета Совета </a:t>
            </a:r>
          </a:p>
          <a:p>
            <a:r>
              <a:rPr lang="ru-RU" sz="1350" b="1" dirty="0" smtClean="0"/>
              <a:t>Федерации по науке, образованию и культуре от 23.07.2020 г. № 1094</a:t>
            </a:r>
            <a:r>
              <a:rPr lang="ru-RU" sz="1400" b="1" dirty="0" smtClean="0"/>
              <a:t>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6769" y="2844000"/>
            <a:ext cx="45691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внесены изменения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пункт 9 статьи 2 Федеральный закон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от 29.12.2012 года № 273-ФЗ «Об образовании в Российской Федерации» 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3863752" y="4005064"/>
            <a:ext cx="1550769" cy="360000"/>
          </a:xfrm>
          <a:prstGeom prst="rightArrow">
            <a:avLst>
              <a:gd name="adj1" fmla="val 44722"/>
              <a:gd name="adj2" fmla="val 108057"/>
            </a:avLst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446769" y="4869001"/>
            <a:ext cx="49292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66"/>
                </a:solidFill>
              </a:rPr>
              <a:t>в течение 2020-2021 уч.г. Томскобрнадзор </a:t>
            </a:r>
          </a:p>
          <a:p>
            <a:r>
              <a:rPr lang="ru-RU" sz="1600" dirty="0" smtClean="0">
                <a:solidFill>
                  <a:srgbClr val="FFFF66"/>
                </a:solidFill>
              </a:rPr>
              <a:t>планирует в рамках своих полномочий осуществлять наблюдение; </a:t>
            </a:r>
            <a:r>
              <a:rPr lang="ru-RU" b="1" dirty="0" smtClean="0">
                <a:solidFill>
                  <a:schemeClr val="bg1"/>
                </a:solidFill>
              </a:rPr>
              <a:t>с 01.09.2021 г. </a:t>
            </a:r>
            <a:r>
              <a:rPr lang="ru-RU" sz="1600" dirty="0" smtClean="0">
                <a:solidFill>
                  <a:srgbClr val="FFFF66"/>
                </a:solidFill>
              </a:rPr>
              <a:t>программа </a:t>
            </a:r>
          </a:p>
          <a:p>
            <a:r>
              <a:rPr lang="ru-RU" sz="1600" dirty="0" smtClean="0">
                <a:solidFill>
                  <a:srgbClr val="FFFF66"/>
                </a:solidFill>
              </a:rPr>
              <a:t>и план должны быть в обязательном порядке</a:t>
            </a:r>
            <a:endParaRPr lang="ru-RU" sz="1600" dirty="0">
              <a:solidFill>
                <a:srgbClr val="FFFF66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6488668"/>
            <a:ext cx="160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Слайд 10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0" name="Рисунок 49" descr="c4261951526e0402ee76501d617575cc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486123">
            <a:off x="834461" y="773999"/>
            <a:ext cx="1938462" cy="1968751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 cstate="print"/>
          <a:srcRect l="73018"/>
          <a:stretch>
            <a:fillRect/>
          </a:stretch>
        </p:blipFill>
        <p:spPr bwMode="auto">
          <a:xfrm>
            <a:off x="9557667" y="0"/>
            <a:ext cx="26343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7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F1DA1F3B-1D8A-4C29-BE26-73DBFD55B578}"/>
              </a:ext>
            </a:extLst>
          </p:cNvPr>
          <p:cNvSpPr/>
          <p:nvPr/>
        </p:nvSpPr>
        <p:spPr>
          <a:xfrm>
            <a:off x="0" y="0"/>
            <a:ext cx="12192000" cy="12690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0582154" y="414000"/>
            <a:ext cx="553846" cy="405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 descr="unnamed (3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6200" y="908720"/>
            <a:ext cx="3024336" cy="2128500"/>
          </a:xfrm>
          <a:prstGeom prst="rect">
            <a:avLst/>
          </a:prstGeom>
        </p:spPr>
      </p:pic>
      <p:sp>
        <p:nvSpPr>
          <p:cNvPr id="39" name="Полилиния: фигура 8">
            <a:extLst>
              <a:ext uri="{FF2B5EF4-FFF2-40B4-BE49-F238E27FC236}">
                <a16:creationId xmlns:a16="http://schemas.microsoft.com/office/drawing/2014/main" xmlns="" id="{81B021BF-A146-4486-952C-321C2E738A90}"/>
              </a:ext>
            </a:extLst>
          </p:cNvPr>
          <p:cNvSpPr/>
          <p:nvPr/>
        </p:nvSpPr>
        <p:spPr>
          <a:xfrm rot="16200000">
            <a:off x="5214000" y="-120000"/>
            <a:ext cx="1764000" cy="1219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0CEAB7-22DF-4506-98B8-05E1E68CB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Семейное образование</a:t>
            </a:r>
            <a:endParaRPr lang="ru-RU" sz="36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9846" y="5859001"/>
            <a:ext cx="43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*ОО – образовательная организация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* ЛНА –локальные нормативные акты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2154" y="1314000"/>
            <a:ext cx="100246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Федеральный закон от 29 декабря 2012 года № 273-ФЗ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 «Об образовании в Российской Федерации»</a:t>
            </a:r>
          </a:p>
          <a:p>
            <a:pPr>
              <a:buFontTx/>
              <a:buChar char="-"/>
            </a:pPr>
            <a:r>
              <a:rPr lang="ru-RU" sz="1400" dirty="0" smtClean="0"/>
              <a:t> часть  1 статьи 17  (в форме семейного образования и самообразования)</a:t>
            </a:r>
          </a:p>
          <a:p>
            <a:pPr>
              <a:buFontTx/>
              <a:buChar char="-"/>
            </a:pPr>
            <a:r>
              <a:rPr lang="ru-RU" sz="1400" dirty="0" smtClean="0"/>
              <a:t> пункт 6 части 1 статьи 9; часть 5 статьи 63 (учет детей)</a:t>
            </a:r>
          </a:p>
          <a:p>
            <a:pPr>
              <a:buFontTx/>
              <a:buChar char="-"/>
            </a:pPr>
            <a:r>
              <a:rPr lang="ru-RU" sz="1400" dirty="0" smtClean="0"/>
              <a:t> части 4 и 5 статьи 63 (информирование органа местного самоуправления)</a:t>
            </a:r>
          </a:p>
          <a:p>
            <a:pPr>
              <a:buFontTx/>
              <a:buChar char="-"/>
            </a:pPr>
            <a:r>
              <a:rPr lang="ru-RU" sz="1400" dirty="0" smtClean="0"/>
              <a:t> часть 3 статьи 17 (промежуточная и ГИА)</a:t>
            </a:r>
          </a:p>
          <a:p>
            <a:pPr>
              <a:buFontTx/>
              <a:buChar char="-"/>
            </a:pPr>
            <a:r>
              <a:rPr lang="ru-RU" sz="1400" dirty="0" smtClean="0"/>
              <a:t> часть 2 статьи 30 и часть 1 статьи 58 (формы, периодичность и порядок</a:t>
            </a:r>
          </a:p>
          <a:p>
            <a:r>
              <a:rPr lang="ru-RU" sz="1400" dirty="0" smtClean="0"/>
              <a:t>  промежуточной аттестации определяет ОО*)</a:t>
            </a:r>
          </a:p>
          <a:p>
            <a:pPr>
              <a:buFontTx/>
              <a:buChar char="-"/>
            </a:pPr>
            <a:r>
              <a:rPr lang="ru-RU" sz="1400" dirty="0" smtClean="0"/>
              <a:t> часть 9 статьи 58 (</a:t>
            </a:r>
            <a:r>
              <a:rPr lang="ru-RU" sz="1400" b="1" dirty="0" smtClean="0"/>
              <a:t>продолжение обучения в ОО*)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Методические рекомендации департамента общего образования Томской области 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(письмо от 25.09.2014 г. № 3424/01-08) </a:t>
            </a:r>
            <a:endParaRPr lang="ru-RU" sz="1600" dirty="0" smtClean="0"/>
          </a:p>
          <a:p>
            <a:pPr>
              <a:buFontTx/>
              <a:buChar char="-"/>
            </a:pPr>
            <a:endParaRPr lang="ru-RU" dirty="0"/>
          </a:p>
        </p:txBody>
      </p:sp>
      <p:grpSp>
        <p:nvGrpSpPr>
          <p:cNvPr id="3" name="Группа 57"/>
          <p:cNvGrpSpPr/>
          <p:nvPr/>
        </p:nvGrpSpPr>
        <p:grpSpPr>
          <a:xfrm>
            <a:off x="225231" y="3114001"/>
            <a:ext cx="11630769" cy="3600000"/>
            <a:chOff x="1552805" y="2592563"/>
            <a:chExt cx="9450000" cy="1485000"/>
          </a:xfrm>
        </p:grpSpPr>
        <p:sp>
          <p:nvSpPr>
            <p:cNvPr id="59" name="Стрелка: вправо 5">
              <a:extLst>
                <a:ext uri="{FF2B5EF4-FFF2-40B4-BE49-F238E27FC236}">
                  <a16:creationId xmlns:a16="http://schemas.microsoft.com/office/drawing/2014/main" xmlns="" id="{36A185A8-DC91-4856-8667-DAB40D56ABA5}"/>
                </a:ext>
              </a:extLst>
            </p:cNvPr>
            <p:cNvSpPr/>
            <p:nvPr/>
          </p:nvSpPr>
          <p:spPr>
            <a:xfrm>
              <a:off x="8257805" y="2592563"/>
              <a:ext cx="2745000" cy="1485000"/>
            </a:xfrm>
            <a:prstGeom prst="rightArrow">
              <a:avLst>
                <a:gd name="adj1" fmla="val 52639"/>
                <a:gd name="adj2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xmlns="" id="{CCB32D1A-C350-4449-B81A-F1886A7ED552}"/>
                </a:ext>
              </a:extLst>
            </p:cNvPr>
            <p:cNvSpPr/>
            <p:nvPr/>
          </p:nvSpPr>
          <p:spPr>
            <a:xfrm>
              <a:off x="6616850" y="2945765"/>
              <a:ext cx="1690500" cy="7791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/>
                </a:solidFill>
              </a:endParaRP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xmlns="" id="{5A892C0F-0900-4E39-B2D8-1D77BE49C9AC}"/>
                </a:ext>
              </a:extLst>
            </p:cNvPr>
            <p:cNvSpPr/>
            <p:nvPr/>
          </p:nvSpPr>
          <p:spPr>
            <a:xfrm>
              <a:off x="4929525" y="2945764"/>
              <a:ext cx="1690500" cy="7791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xmlns="" id="{D53CCA7F-518A-4905-9462-40C1C1D8B904}"/>
                </a:ext>
              </a:extLst>
            </p:cNvPr>
            <p:cNvSpPr/>
            <p:nvPr/>
          </p:nvSpPr>
          <p:spPr>
            <a:xfrm>
              <a:off x="3243305" y="2945764"/>
              <a:ext cx="1690500" cy="77911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xmlns="" id="{B01E228C-E55A-4C8B-8D8F-F8DDEAD1B1AD}"/>
                </a:ext>
              </a:extLst>
            </p:cNvPr>
            <p:cNvSpPr/>
            <p:nvPr/>
          </p:nvSpPr>
          <p:spPr>
            <a:xfrm>
              <a:off x="1552805" y="2945764"/>
              <a:ext cx="1690500" cy="779111"/>
            </a:xfrm>
            <a:prstGeom prst="rect">
              <a:avLst/>
            </a:prstGeom>
            <a:solidFill>
              <a:srgbClr val="F7A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C3F6E767-C906-42A9-8F93-40547529A27A}"/>
              </a:ext>
            </a:extLst>
          </p:cNvPr>
          <p:cNvSpPr/>
          <p:nvPr/>
        </p:nvSpPr>
        <p:spPr>
          <a:xfrm>
            <a:off x="336001" y="4824000"/>
            <a:ext cx="21301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уведомление органа муниципального </a:t>
            </a:r>
          </a:p>
          <a:p>
            <a:r>
              <a:rPr lang="ru-RU" sz="1100" b="1" dirty="0" smtClean="0"/>
              <a:t>образования</a:t>
            </a:r>
            <a:endParaRPr lang="ru-RU" sz="1100" b="1" dirty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6A613F45-311B-4257-9BCC-69D9A185A44C}"/>
              </a:ext>
            </a:extLst>
          </p:cNvPr>
          <p:cNvSpPr/>
          <p:nvPr/>
        </p:nvSpPr>
        <p:spPr>
          <a:xfrm>
            <a:off x="2385231" y="4824000"/>
            <a:ext cx="19654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выбор ОО* и закрепление,</a:t>
            </a:r>
          </a:p>
          <a:p>
            <a:r>
              <a:rPr lang="ru-RU" sz="1100" b="1" dirty="0" smtClean="0"/>
              <a:t>учет обучающихся</a:t>
            </a:r>
            <a:endParaRPr lang="ru-RU" sz="1100" b="1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B1D6F3B3-32B0-4CF3-B8C2-437A399225AB}"/>
              </a:ext>
            </a:extLst>
          </p:cNvPr>
          <p:cNvSpPr/>
          <p:nvPr/>
        </p:nvSpPr>
        <p:spPr>
          <a:xfrm>
            <a:off x="4323692" y="4824001"/>
            <a:ext cx="216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подача заявления в ОО*, ознакомление с ЛНА*</a:t>
            </a:r>
          </a:p>
          <a:p>
            <a:r>
              <a:rPr lang="ru-RU" sz="1100" b="1" dirty="0" smtClean="0"/>
              <a:t> (в т.ч. о промежуточной аттестации)</a:t>
            </a:r>
            <a:endParaRPr lang="ru-RU" sz="1100" b="1" dirty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B5F02CCC-2342-4124-BF53-C8362841D794}"/>
              </a:ext>
            </a:extLst>
          </p:cNvPr>
          <p:cNvSpPr/>
          <p:nvPr/>
        </p:nvSpPr>
        <p:spPr>
          <a:xfrm>
            <a:off x="6513231" y="4788001"/>
            <a:ext cx="2104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прохождение промежуточной и ГИА, выдача аттестата</a:t>
            </a:r>
            <a:endParaRPr lang="ru-RU" sz="1200" b="1" dirty="0"/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CF51D321-C115-4CD0-ADE8-3BF5F43083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bg2">
                <a:lumMod val="10000"/>
                <a:tint val="45000"/>
                <a:satMod val="400000"/>
              </a:schemeClr>
            </a:duotone>
            <a:lum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49846" y="4329000"/>
            <a:ext cx="387692" cy="3150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9D0EAC36-D4EE-4708-9DF9-E3833D12C9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197539" y="4419000"/>
            <a:ext cx="387692" cy="3150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4723C090-9F7E-4F0A-A3CF-C8490CE9969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7203692" y="4374000"/>
            <a:ext cx="443077" cy="315000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16FF53AA-8FA2-4363-AF5D-D8A03899A76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000615" y="4329000"/>
            <a:ext cx="443077" cy="3600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B20B888E-6FA0-4FAC-A555-4DC39C63F69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 rot="5635600">
            <a:off x="5123828" y="4281303"/>
            <a:ext cx="390625" cy="513685"/>
          </a:xfrm>
          <a:prstGeom prst="rect">
            <a:avLst/>
          </a:prstGeom>
        </p:spPr>
      </p:pic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09C207C1-B270-4BB1-AA7A-D05D695DAF6A}"/>
              </a:ext>
            </a:extLst>
          </p:cNvPr>
          <p:cNvSpPr/>
          <p:nvPr/>
        </p:nvSpPr>
        <p:spPr>
          <a:xfrm>
            <a:off x="557538" y="3969000"/>
            <a:ext cx="1490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шаг 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B5F02CCC-2342-4124-BF53-C8362841D794}"/>
              </a:ext>
            </a:extLst>
          </p:cNvPr>
          <p:cNvSpPr/>
          <p:nvPr/>
        </p:nvSpPr>
        <p:spPr>
          <a:xfrm>
            <a:off x="8532923" y="5049002"/>
            <a:ext cx="1938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09C207C1-B270-4BB1-AA7A-D05D695DAF6A}"/>
              </a:ext>
            </a:extLst>
          </p:cNvPr>
          <p:cNvSpPr/>
          <p:nvPr/>
        </p:nvSpPr>
        <p:spPr>
          <a:xfrm>
            <a:off x="2525538" y="3960000"/>
            <a:ext cx="1490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шаг 2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09C207C1-B270-4BB1-AA7A-D05D695DAF6A}"/>
              </a:ext>
            </a:extLst>
          </p:cNvPr>
          <p:cNvSpPr/>
          <p:nvPr/>
        </p:nvSpPr>
        <p:spPr>
          <a:xfrm>
            <a:off x="4656000" y="3969000"/>
            <a:ext cx="1490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шаг 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09C207C1-B270-4BB1-AA7A-D05D695DAF6A}"/>
              </a:ext>
            </a:extLst>
          </p:cNvPr>
          <p:cNvSpPr/>
          <p:nvPr/>
        </p:nvSpPr>
        <p:spPr>
          <a:xfrm>
            <a:off x="6705231" y="3969000"/>
            <a:ext cx="1490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шаг 4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09C207C1-B270-4BB1-AA7A-D05D695DAF6A}"/>
              </a:ext>
            </a:extLst>
          </p:cNvPr>
          <p:cNvSpPr/>
          <p:nvPr/>
        </p:nvSpPr>
        <p:spPr>
          <a:xfrm>
            <a:off x="8643692" y="3969000"/>
            <a:ext cx="1490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шаг 5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B5F02CCC-2342-4124-BF53-C8362841D794}"/>
              </a:ext>
            </a:extLst>
          </p:cNvPr>
          <p:cNvSpPr/>
          <p:nvPr/>
        </p:nvSpPr>
        <p:spPr>
          <a:xfrm>
            <a:off x="8532923" y="4779001"/>
            <a:ext cx="3046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ЕЖЕГОДНЫЙ УЧЕТ</a:t>
            </a:r>
          </a:p>
          <a:p>
            <a:r>
              <a:rPr lang="ru-RU" sz="1200" b="1" dirty="0" smtClean="0"/>
              <a:t>в органе муниципального образования результатов  освоения обучающимся образовательной программы</a:t>
            </a:r>
            <a:endParaRPr lang="ru-RU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6488668"/>
            <a:ext cx="160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Слайд 11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3" cstate="print"/>
          <a:srcRect l="73018"/>
          <a:stretch>
            <a:fillRect/>
          </a:stretch>
        </p:blipFill>
        <p:spPr bwMode="auto">
          <a:xfrm>
            <a:off x="9557667" y="0"/>
            <a:ext cx="26343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7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0">
            <a:extLst>
              <a:ext uri="{FF2B5EF4-FFF2-40B4-BE49-F238E27FC236}">
                <a16:creationId xmlns:a16="http://schemas.microsoft.com/office/drawing/2014/main" xmlns="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40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81B021BF-A146-4486-952C-321C2E738A90}"/>
              </a:ext>
            </a:extLst>
          </p:cNvPr>
          <p:cNvSpPr/>
          <p:nvPr/>
        </p:nvSpPr>
        <p:spPr>
          <a:xfrm>
            <a:off x="1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93430012-BA3A-4636-B839-750794681A1D}"/>
              </a:ext>
            </a:extLst>
          </p:cNvPr>
          <p:cNvSpPr/>
          <p:nvPr/>
        </p:nvSpPr>
        <p:spPr>
          <a:xfrm>
            <a:off x="835156" y="2158894"/>
            <a:ext cx="7780846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1" cy="349894"/>
          </a:xfrm>
          <a:prstGeom prst="triangle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DAF865-96F5-4176-9983-A7D572FF73F1}"/>
              </a:ext>
            </a:extLst>
          </p:cNvPr>
          <p:cNvSpPr txBox="1"/>
          <p:nvPr/>
        </p:nvSpPr>
        <p:spPr>
          <a:xfrm>
            <a:off x="1271464" y="2708920"/>
            <a:ext cx="63692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СПАСИБО 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за внимание</a:t>
            </a:r>
          </a:p>
          <a:p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000" y="3069000"/>
            <a:ext cx="6141001" cy="3789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4461" y="4869000"/>
            <a:ext cx="58950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Адрес: </a:t>
            </a: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634041, г. Томск, пр. Кирова, д. 41 </a:t>
            </a:r>
          </a:p>
          <a:p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Телефон:</a:t>
            </a: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+7(3822) 554-379 </a:t>
            </a:r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Факс:</a:t>
            </a: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+7(3822) 554-379</a:t>
            </a:r>
          </a:p>
          <a:p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Электронная почта:</a:t>
            </a: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yanulina@tomsk.gov.ru</a:t>
            </a:r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73018"/>
          <a:stretch>
            <a:fillRect/>
          </a:stretch>
        </p:blipFill>
        <p:spPr bwMode="auto">
          <a:xfrm>
            <a:off x="9557667" y="0"/>
            <a:ext cx="26343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324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668308" y="1539000"/>
            <a:ext cx="10910769" cy="4905000"/>
          </a:xfrm>
          <a:prstGeom prst="rect">
            <a:avLst/>
          </a:prstGeom>
          <a:gradFill>
            <a:gsLst>
              <a:gs pos="15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Rectangle 267"/>
          <p:cNvSpPr>
            <a:spLocks noChangeArrowheads="1"/>
          </p:cNvSpPr>
          <p:nvPr/>
        </p:nvSpPr>
        <p:spPr bwMode="ltGray">
          <a:xfrm rot="3419336">
            <a:off x="1295934" y="5555919"/>
            <a:ext cx="479425" cy="640862"/>
          </a:xfrm>
          <a:prstGeom prst="rect">
            <a:avLst/>
          </a:prstGeom>
          <a:gradFill rotWithShape="1">
            <a:gsLst>
              <a:gs pos="0">
                <a:srgbClr val="BF53FB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6" name="Rectangle 257"/>
          <p:cNvSpPr>
            <a:spLocks noChangeArrowheads="1"/>
          </p:cNvSpPr>
          <p:nvPr/>
        </p:nvSpPr>
        <p:spPr bwMode="gray">
          <a:xfrm rot="3419336">
            <a:off x="1268115" y="1636540"/>
            <a:ext cx="479425" cy="694267"/>
          </a:xfrm>
          <a:prstGeom prst="rect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7" name="Rectangle 261"/>
          <p:cNvSpPr>
            <a:spLocks noChangeArrowheads="1"/>
          </p:cNvSpPr>
          <p:nvPr/>
        </p:nvSpPr>
        <p:spPr bwMode="gray">
          <a:xfrm rot="3419336">
            <a:off x="1263635" y="2418532"/>
            <a:ext cx="479425" cy="69426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78" name="Rectangle 264"/>
          <p:cNvSpPr>
            <a:spLocks noChangeArrowheads="1"/>
          </p:cNvSpPr>
          <p:nvPr/>
        </p:nvSpPr>
        <p:spPr bwMode="gray">
          <a:xfrm rot="3419336">
            <a:off x="1268115" y="3166541"/>
            <a:ext cx="479425" cy="694267"/>
          </a:xfrm>
          <a:prstGeom prst="rect">
            <a:avLst/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75" name="Rectangle 254"/>
          <p:cNvSpPr>
            <a:spLocks noChangeArrowheads="1"/>
          </p:cNvSpPr>
          <p:nvPr/>
        </p:nvSpPr>
        <p:spPr bwMode="gray">
          <a:xfrm rot="3419336">
            <a:off x="1268114" y="3976540"/>
            <a:ext cx="479425" cy="694267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74" name="Rectangle 254"/>
          <p:cNvSpPr>
            <a:spLocks noChangeArrowheads="1"/>
          </p:cNvSpPr>
          <p:nvPr/>
        </p:nvSpPr>
        <p:spPr bwMode="gray">
          <a:xfrm rot="3419336">
            <a:off x="1295934" y="4758913"/>
            <a:ext cx="479425" cy="694267"/>
          </a:xfrm>
          <a:prstGeom prst="rect">
            <a:avLst/>
          </a:prstGeom>
          <a:gradFill rotWithShape="1">
            <a:gsLst>
              <a:gs pos="0">
                <a:srgbClr val="F05323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1609846" y="4644000"/>
            <a:ext cx="6400800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1326022" y="4104001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1595077" y="2304000"/>
            <a:ext cx="6400800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215385" y="1656001"/>
            <a:ext cx="342877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Типичные нарушения </a:t>
            </a:r>
          </a:p>
          <a:p>
            <a:pPr eaLnBrk="0" hangingPunct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в сфере образования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1326021" y="1764001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1609846" y="3060000"/>
            <a:ext cx="6400800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1326022" y="2556001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1683692" y="3816001"/>
            <a:ext cx="6398683" cy="1587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1326022" y="3312001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1665231" y="5454000"/>
            <a:ext cx="6400800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1370329" y="4896001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2259693" y="2412001"/>
            <a:ext cx="501129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Преподавание родного языка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из числа языков народов России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8" name="Text Box 258"/>
          <p:cNvSpPr txBox="1">
            <a:spLocks noChangeArrowheads="1"/>
          </p:cNvSpPr>
          <p:nvPr/>
        </p:nvSpPr>
        <p:spPr bwMode="gray">
          <a:xfrm>
            <a:off x="2259693" y="3132001"/>
            <a:ext cx="607230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Изучение 2-го иностранного языка на уровне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основного общего и среднего общего образования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9" name="Text Box 258"/>
          <p:cNvSpPr txBox="1">
            <a:spLocks noChangeArrowheads="1"/>
          </p:cNvSpPr>
          <p:nvPr/>
        </p:nvSpPr>
        <p:spPr bwMode="gray">
          <a:xfrm>
            <a:off x="2274461" y="3888001"/>
            <a:ext cx="852923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Подходы к преподаванию учебного предмета «Технология» на уровне основного общего образования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0" name="Text Box 258"/>
          <p:cNvSpPr txBox="1">
            <a:spLocks noChangeArrowheads="1"/>
          </p:cNvSpPr>
          <p:nvPr/>
        </p:nvSpPr>
        <p:spPr bwMode="gray">
          <a:xfrm>
            <a:off x="2304000" y="5544001"/>
            <a:ext cx="758769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Особенности организации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семейного образования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5" name="Заголовок 2"/>
          <p:cNvSpPr>
            <a:spLocks noGrp="1"/>
          </p:cNvSpPr>
          <p:nvPr>
            <p:ph type="title"/>
          </p:nvPr>
        </p:nvSpPr>
        <p:spPr>
          <a:xfrm>
            <a:off x="557539" y="189000"/>
            <a:ext cx="7587692" cy="1035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DE0000"/>
                </a:solidFill>
                <a:latin typeface="Arial" pitchFamily="34" charset="0"/>
                <a:ea typeface="+mn-ea"/>
                <a:cs typeface="Arial" pitchFamily="34" charset="0"/>
              </a:rPr>
              <a:t>Рассматриваемые вопросы</a:t>
            </a:r>
            <a:endParaRPr lang="ru-RU" sz="2800" b="1" dirty="0">
              <a:solidFill>
                <a:srgbClr val="DE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3" name="Рисунок 52" descr="1-1502060939545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84" r="6396"/>
          <a:stretch>
            <a:fillRect/>
          </a:stretch>
        </p:blipFill>
        <p:spPr>
          <a:xfrm>
            <a:off x="8616280" y="908720"/>
            <a:ext cx="3096344" cy="2290909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38" name="TextBox 37"/>
          <p:cNvSpPr txBox="1"/>
          <p:nvPr/>
        </p:nvSpPr>
        <p:spPr>
          <a:xfrm>
            <a:off x="0" y="6488668"/>
            <a:ext cx="160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Слайд 2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2" name="Line 266"/>
          <p:cNvSpPr>
            <a:spLocks noChangeShapeType="1"/>
          </p:cNvSpPr>
          <p:nvPr/>
        </p:nvSpPr>
        <p:spPr bwMode="gray">
          <a:xfrm>
            <a:off x="1665231" y="6219000"/>
            <a:ext cx="6400800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Text Box 268"/>
          <p:cNvSpPr txBox="1">
            <a:spLocks noChangeArrowheads="1"/>
          </p:cNvSpPr>
          <p:nvPr/>
        </p:nvSpPr>
        <p:spPr bwMode="gray">
          <a:xfrm>
            <a:off x="1370329" y="5616001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6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0" name="Text Box 258"/>
          <p:cNvSpPr txBox="1">
            <a:spLocks noChangeArrowheads="1"/>
          </p:cNvSpPr>
          <p:nvPr/>
        </p:nvSpPr>
        <p:spPr bwMode="gray">
          <a:xfrm>
            <a:off x="2329846" y="4689001"/>
            <a:ext cx="758769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Проектирование программ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воспитательной работы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73018"/>
          <a:stretch>
            <a:fillRect/>
          </a:stretch>
        </p:blipFill>
        <p:spPr bwMode="auto">
          <a:xfrm>
            <a:off x="9557667" y="0"/>
            <a:ext cx="26343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1BC62F0-325A-49FE-B5D9-80CDBA928E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8000"/>
          </a:blip>
          <a:srcRect b="17247"/>
          <a:stretch>
            <a:fillRect/>
          </a:stretch>
        </p:blipFill>
        <p:spPr>
          <a:xfrm>
            <a:off x="0" y="1629000"/>
            <a:ext cx="12192000" cy="5229000"/>
          </a:xfrm>
        </p:spPr>
      </p:pic>
      <p:sp>
        <p:nvSpPr>
          <p:cNvPr id="57" name="Прямоугольник 56"/>
          <p:cNvSpPr/>
          <p:nvPr/>
        </p:nvSpPr>
        <p:spPr>
          <a:xfrm>
            <a:off x="2994462" y="5094000"/>
            <a:ext cx="2990769" cy="176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27633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50"/>
          <p:cNvGrpSpPr/>
          <p:nvPr/>
        </p:nvGrpSpPr>
        <p:grpSpPr>
          <a:xfrm>
            <a:off x="9086769" y="5139000"/>
            <a:ext cx="3105231" cy="1719000"/>
            <a:chOff x="7428000" y="5139000"/>
            <a:chExt cx="2340000" cy="157500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7428000" y="5139000"/>
              <a:ext cx="2340000" cy="1575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27633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518000" y="5229000"/>
              <a:ext cx="2160000" cy="91648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FFFF00"/>
                  </a:solidFill>
                </a:rPr>
                <a:t>Порядок </a:t>
              </a:r>
              <a:r>
                <a:rPr lang="ru-RU" sz="1300" b="1" dirty="0" smtClean="0">
                  <a:solidFill>
                    <a:schemeClr val="bg1"/>
                  </a:solidFill>
                </a:rPr>
                <a:t>самообследования ОО, утвержденный  приказом Минобрнауки России </a:t>
              </a:r>
            </a:p>
            <a:p>
              <a:pPr algn="ctr"/>
              <a:r>
                <a:rPr lang="ru-RU" sz="1300" b="1" dirty="0" smtClean="0">
                  <a:solidFill>
                    <a:schemeClr val="bg1"/>
                  </a:solidFill>
                </a:rPr>
                <a:t>от 14.06.2013г. № 462</a:t>
              </a:r>
              <a:endParaRPr lang="ru-RU" sz="13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160615" y="5274001"/>
            <a:ext cx="2658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Требования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к официальному сайту ОО, утвержденных  приказом </a:t>
            </a:r>
            <a:r>
              <a:rPr lang="ru-RU" sz="1300" b="1" dirty="0" err="1" smtClean="0">
                <a:solidFill>
                  <a:schemeClr val="bg1"/>
                </a:solidFill>
              </a:rPr>
              <a:t>Рособнадзора</a:t>
            </a:r>
            <a:r>
              <a:rPr lang="ru-RU" sz="13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от 29.05.2014 г.  № 785</a:t>
            </a:r>
            <a:endParaRPr lang="ru-RU" sz="1300" b="1" dirty="0">
              <a:solidFill>
                <a:schemeClr val="bg1"/>
              </a:solidFill>
            </a:endParaRPr>
          </a:p>
        </p:txBody>
      </p:sp>
      <p:grpSp>
        <p:nvGrpSpPr>
          <p:cNvPr id="3" name="Группа 46"/>
          <p:cNvGrpSpPr/>
          <p:nvPr/>
        </p:nvGrpSpPr>
        <p:grpSpPr>
          <a:xfrm>
            <a:off x="0" y="3339000"/>
            <a:ext cx="2968615" cy="1710000"/>
            <a:chOff x="72000" y="3474000"/>
            <a:chExt cx="2340000" cy="15750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72000" y="3474000"/>
              <a:ext cx="2340000" cy="1575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27633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8000" y="3609000"/>
              <a:ext cx="2160000" cy="116226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FFFF00"/>
                  </a:solidFill>
                </a:rPr>
                <a:t>ФГОС НОО 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с</a:t>
              </a:r>
              <a:r>
                <a:rPr lang="ru-RU" sz="2000" b="1" dirty="0" smtClean="0">
                  <a:solidFill>
                    <a:srgbClr val="FFFF00"/>
                  </a:solidFill>
                </a:rPr>
                <a:t> ОВЗ 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,</a:t>
              </a:r>
              <a:r>
                <a:rPr lang="ru-RU" sz="2000" b="1" dirty="0" smtClean="0">
                  <a:solidFill>
                    <a:srgbClr val="FFFF00"/>
                  </a:solidFill>
                </a:rPr>
                <a:t> 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утвержденный  приказом Минобрнауки России от 19.12.2014 г. </a:t>
              </a:r>
            </a:p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№ 1598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Группа 44"/>
          <p:cNvGrpSpPr/>
          <p:nvPr/>
        </p:nvGrpSpPr>
        <p:grpSpPr>
          <a:xfrm>
            <a:off x="6070154" y="3384000"/>
            <a:ext cx="3046154" cy="1737000"/>
            <a:chOff x="4818000" y="5724000"/>
            <a:chExt cx="2340000" cy="157500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818000" y="5724000"/>
              <a:ext cx="2340000" cy="1575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27633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18000" y="5814000"/>
              <a:ext cx="2340000" cy="108838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Порядок </a:t>
              </a:r>
              <a:r>
                <a:rPr lang="ru-RU" sz="1100" b="1" dirty="0" smtClean="0">
                  <a:solidFill>
                    <a:schemeClr val="bg1"/>
                  </a:solidFill>
                </a:rPr>
                <a:t>организации</a:t>
              </a:r>
              <a:r>
                <a:rPr lang="ru-RU" sz="1100" b="1" dirty="0" smtClean="0">
                  <a:solidFill>
                    <a:srgbClr val="FFFF00"/>
                  </a:solidFill>
                </a:rPr>
                <a:t> </a:t>
              </a:r>
              <a:r>
                <a:rPr lang="ru-RU" sz="1100" b="1" dirty="0" smtClean="0">
                  <a:solidFill>
                    <a:schemeClr val="bg1"/>
                  </a:solidFill>
                </a:rPr>
                <a:t>и  осуществления образовательной деятельности по дополнительным общеобразовательным программам,</a:t>
              </a:r>
              <a:r>
                <a:rPr lang="ru-RU" sz="1100" b="1" dirty="0" smtClean="0">
                  <a:solidFill>
                    <a:srgbClr val="FFFF00"/>
                  </a:solidFill>
                </a:rPr>
                <a:t> </a:t>
              </a:r>
              <a:r>
                <a:rPr lang="ru-RU" sz="1100" b="1" dirty="0" smtClean="0">
                  <a:solidFill>
                    <a:schemeClr val="bg1"/>
                  </a:solidFill>
                </a:rPr>
                <a:t>утвержденного  приказом Минпросвещения России</a:t>
              </a:r>
            </a:p>
            <a:p>
              <a:pPr algn="ctr"/>
              <a:r>
                <a:rPr lang="ru-RU" sz="1200" b="1" dirty="0" smtClean="0">
                  <a:solidFill>
                    <a:srgbClr val="FFFF00"/>
                  </a:solidFill>
                </a:rPr>
                <a:t> от 09.11.2018 г. № 196</a:t>
              </a:r>
              <a:endParaRPr lang="ru-RU" sz="12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" name="Группа 45"/>
          <p:cNvGrpSpPr/>
          <p:nvPr/>
        </p:nvGrpSpPr>
        <p:grpSpPr>
          <a:xfrm>
            <a:off x="9083077" y="1674001"/>
            <a:ext cx="3108923" cy="1722375"/>
            <a:chOff x="7380000" y="3204000"/>
            <a:chExt cx="2388000" cy="163666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383000" y="3204000"/>
              <a:ext cx="2385000" cy="1575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27633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80000" y="3276000"/>
              <a:ext cx="2295000" cy="156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FF00"/>
                  </a:solidFill>
                </a:rPr>
                <a:t>ФГОС НОО, </a:t>
              </a:r>
            </a:p>
            <a:p>
              <a:pPr algn="ctr"/>
              <a:r>
                <a:rPr lang="ru-RU" b="1" dirty="0" smtClean="0">
                  <a:solidFill>
                    <a:srgbClr val="FFFF00"/>
                  </a:solidFill>
                </a:rPr>
                <a:t>ФГОС ООО</a:t>
              </a:r>
            </a:p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(в ред. приказов Минобрнауки России от 29.12.2014 N 1644,</a:t>
              </a:r>
            </a:p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от 31.12.2015 N 1577),</a:t>
              </a:r>
            </a:p>
            <a:p>
              <a:pPr algn="ctr"/>
              <a:r>
                <a:rPr lang="ru-RU" b="1" dirty="0" smtClean="0">
                  <a:solidFill>
                    <a:srgbClr val="FFFF00"/>
                  </a:solidFill>
                </a:rPr>
                <a:t>ФГОС СОО</a:t>
              </a:r>
            </a:p>
            <a:p>
              <a:pPr algn="ctr"/>
              <a:endParaRPr lang="ru-RU" sz="11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42"/>
          <p:cNvGrpSpPr/>
          <p:nvPr/>
        </p:nvGrpSpPr>
        <p:grpSpPr>
          <a:xfrm>
            <a:off x="3049846" y="1674000"/>
            <a:ext cx="3046154" cy="1665000"/>
            <a:chOff x="2478000" y="1764000"/>
            <a:chExt cx="2340000" cy="157500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478000" y="1764000"/>
              <a:ext cx="2340000" cy="1575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27633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68000" y="1854000"/>
              <a:ext cx="2160000" cy="119367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FFFF00"/>
                  </a:solidFill>
                </a:rPr>
                <a:t>ФГОС ДО 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,</a:t>
              </a:r>
              <a:r>
                <a:rPr lang="ru-RU" sz="2000" b="1" dirty="0" smtClean="0">
                  <a:solidFill>
                    <a:srgbClr val="FFFF00"/>
                  </a:solidFill>
                </a:rPr>
                <a:t> </a:t>
              </a:r>
            </a:p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утвержденный  приказом Минобрнауки России от 17.10.2013 г. </a:t>
              </a:r>
            </a:p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№ 1155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880000" y="1628800"/>
            <a:ext cx="3228931" cy="1728192"/>
            <a:chOff x="3431704" y="2636913"/>
            <a:chExt cx="3156923" cy="1658699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35DFF6E7-5B5E-4BF0-A392-4385EB2ADE3A}"/>
                </a:ext>
              </a:extLst>
            </p:cNvPr>
            <p:cNvSpPr/>
            <p:nvPr/>
          </p:nvSpPr>
          <p:spPr>
            <a:xfrm>
              <a:off x="3575720" y="2636913"/>
              <a:ext cx="2994462" cy="1658699"/>
            </a:xfrm>
            <a:prstGeom prst="rect">
              <a:avLst/>
            </a:prstGeom>
            <a:solidFill>
              <a:schemeClr val="accent2">
                <a:alpha val="93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ABBCB96C-9248-414C-8781-07306F8CDA03}"/>
                </a:ext>
              </a:extLst>
            </p:cNvPr>
            <p:cNvSpPr/>
            <p:nvPr/>
          </p:nvSpPr>
          <p:spPr>
            <a:xfrm>
              <a:off x="3431704" y="2708920"/>
              <a:ext cx="3156923" cy="15320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/>
                <a:t>Структура и содержание </a:t>
              </a:r>
            </a:p>
            <a:p>
              <a:pPr algn="ctr"/>
              <a:r>
                <a:rPr lang="ru-RU" sz="1400" b="1" dirty="0" smtClean="0"/>
                <a:t>основной образовательной </a:t>
              </a:r>
            </a:p>
            <a:p>
              <a:pPr algn="ctr"/>
              <a:r>
                <a:rPr lang="ru-RU" sz="1400" b="1" dirty="0" smtClean="0">
                  <a:solidFill>
                    <a:srgbClr val="C00000"/>
                  </a:solidFill>
                </a:rPr>
                <a:t>программы дошкольного </a:t>
              </a:r>
            </a:p>
            <a:p>
              <a:pPr algn="ctr"/>
              <a:r>
                <a:rPr lang="ru-RU" sz="1400" b="1" dirty="0" smtClean="0">
                  <a:solidFill>
                    <a:srgbClr val="C00000"/>
                  </a:solidFill>
                </a:rPr>
                <a:t>образования</a:t>
              </a:r>
              <a:r>
                <a:rPr lang="ru-RU" sz="1400" b="1" dirty="0" smtClean="0"/>
                <a:t>,</a:t>
              </a:r>
            </a:p>
            <a:p>
              <a:pPr algn="ctr"/>
              <a:endParaRPr lang="ru-RU" sz="700" b="1" dirty="0" smtClean="0"/>
            </a:p>
            <a:p>
              <a:pPr algn="ctr"/>
              <a:r>
                <a:rPr lang="ru-RU" sz="1400" b="1" dirty="0" smtClean="0"/>
                <a:t>отсутствие краткой </a:t>
              </a:r>
            </a:p>
            <a:p>
              <a:pPr algn="ctr"/>
              <a:r>
                <a:rPr lang="ru-RU" sz="1400" b="1" dirty="0" smtClean="0"/>
                <a:t>презентации</a:t>
              </a:r>
              <a:endParaRPr lang="ru-RU" sz="1400" b="1" dirty="0"/>
            </a:p>
          </p:txBody>
        </p:sp>
      </p:grpSp>
      <p:sp>
        <p:nvSpPr>
          <p:cNvPr id="22" name="Заголовок 17">
            <a:extLst>
              <a:ext uri="{FF2B5EF4-FFF2-40B4-BE49-F238E27FC236}">
                <a16:creationId xmlns:a16="http://schemas.microsoft.com/office/drawing/2014/main" xmlns="" id="{9FDFACBC-6419-482D-9A46-A3B99D740E72}"/>
              </a:ext>
            </a:extLst>
          </p:cNvPr>
          <p:cNvSpPr txBox="1">
            <a:spLocks/>
          </p:cNvSpPr>
          <p:nvPr/>
        </p:nvSpPr>
        <p:spPr>
          <a:xfrm>
            <a:off x="191344" y="404664"/>
            <a:ext cx="10515600" cy="1035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Типичные нарушения, выявленные Томскобрнадзором </a:t>
            </a:r>
          </a:p>
          <a:p>
            <a:pPr algn="ctr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в образовательных организациях Томской области</a:t>
            </a:r>
          </a:p>
          <a:p>
            <a:pPr algn="ctr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в 1-м квартале 2020 года (по результатам плановых проверок)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10" name="Группа 51"/>
          <p:cNvGrpSpPr/>
          <p:nvPr/>
        </p:nvGrpSpPr>
        <p:grpSpPr>
          <a:xfrm>
            <a:off x="9083077" y="1656001"/>
            <a:ext cx="3160615" cy="1709737"/>
            <a:chOff x="7338000" y="1719000"/>
            <a:chExt cx="2568000" cy="1709737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35DFF6E7-5B5E-4BF0-A392-4385EB2ADE3A}"/>
                </a:ext>
              </a:extLst>
            </p:cNvPr>
            <p:cNvSpPr/>
            <p:nvPr/>
          </p:nvSpPr>
          <p:spPr>
            <a:xfrm>
              <a:off x="7338000" y="1719000"/>
              <a:ext cx="2568000" cy="1709737"/>
            </a:xfrm>
            <a:prstGeom prst="rect">
              <a:avLst/>
            </a:prstGeom>
            <a:solidFill>
              <a:schemeClr val="accent2">
                <a:alpha val="93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ABBCB96C-9248-414C-8781-07306F8CDA03}"/>
                </a:ext>
              </a:extLst>
            </p:cNvPr>
            <p:cNvSpPr/>
            <p:nvPr/>
          </p:nvSpPr>
          <p:spPr>
            <a:xfrm>
              <a:off x="7716470" y="1917000"/>
              <a:ext cx="1925372" cy="12464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 smtClean="0"/>
                <a:t>Структура и содержание</a:t>
              </a:r>
            </a:p>
            <a:p>
              <a:pPr algn="ctr"/>
              <a:r>
                <a:rPr lang="ru-RU" sz="1400" b="1" dirty="0" smtClean="0"/>
                <a:t>основной образовательной </a:t>
              </a:r>
            </a:p>
            <a:p>
              <a:pPr algn="ctr"/>
              <a:r>
                <a:rPr lang="ru-RU" sz="1400" b="1" dirty="0" smtClean="0">
                  <a:solidFill>
                    <a:srgbClr val="C00000"/>
                  </a:solidFill>
                </a:rPr>
                <a:t>программы</a:t>
              </a:r>
              <a:r>
                <a:rPr lang="ru-RU" sz="1400" b="1" dirty="0" smtClean="0"/>
                <a:t> </a:t>
              </a:r>
              <a:r>
                <a:rPr lang="ru-RU" sz="1400" b="1" dirty="0" smtClean="0">
                  <a:solidFill>
                    <a:srgbClr val="C00000"/>
                  </a:solidFill>
                </a:rPr>
                <a:t>начального</a:t>
              </a:r>
              <a:r>
                <a:rPr lang="ru-RU" sz="1400" b="1" dirty="0" smtClean="0"/>
                <a:t> </a:t>
              </a:r>
            </a:p>
            <a:p>
              <a:pPr algn="ctr"/>
              <a:r>
                <a:rPr lang="ru-RU" sz="1400" b="1" dirty="0" smtClean="0"/>
                <a:t>общего, </a:t>
              </a:r>
              <a:r>
                <a:rPr lang="ru-RU" sz="1400" b="1" dirty="0" smtClean="0">
                  <a:solidFill>
                    <a:srgbClr val="C00000"/>
                  </a:solidFill>
                </a:rPr>
                <a:t>основного</a:t>
              </a:r>
              <a:r>
                <a:rPr lang="ru-RU" sz="1400" b="1" dirty="0" smtClean="0"/>
                <a:t> общего </a:t>
              </a:r>
            </a:p>
            <a:p>
              <a:pPr algn="ctr"/>
              <a:r>
                <a:rPr lang="ru-RU" sz="1400" b="1" dirty="0" smtClean="0"/>
                <a:t>образования</a:t>
              </a:r>
            </a:p>
            <a:p>
              <a:pPr algn="ctr"/>
              <a:endParaRPr lang="ru-RU" sz="500" b="1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11" name="Группа 52"/>
          <p:cNvGrpSpPr/>
          <p:nvPr/>
        </p:nvGrpSpPr>
        <p:grpSpPr>
          <a:xfrm>
            <a:off x="0" y="3339000"/>
            <a:ext cx="2994462" cy="1718737"/>
            <a:chOff x="0" y="3429000"/>
            <a:chExt cx="2523000" cy="1709737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35DFF6E7-5B5E-4BF0-A392-4385EB2ADE3A}"/>
                </a:ext>
              </a:extLst>
            </p:cNvPr>
            <p:cNvSpPr/>
            <p:nvPr/>
          </p:nvSpPr>
          <p:spPr>
            <a:xfrm>
              <a:off x="0" y="3429000"/>
              <a:ext cx="2523000" cy="1709737"/>
            </a:xfrm>
            <a:prstGeom prst="rect">
              <a:avLst/>
            </a:prstGeom>
            <a:solidFill>
              <a:schemeClr val="accent2">
                <a:alpha val="93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ABBCB96C-9248-414C-8781-07306F8CDA03}"/>
                </a:ext>
              </a:extLst>
            </p:cNvPr>
            <p:cNvSpPr/>
            <p:nvPr/>
          </p:nvSpPr>
          <p:spPr>
            <a:xfrm>
              <a:off x="272955" y="3519000"/>
              <a:ext cx="2056020" cy="14542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 smtClean="0"/>
                <a:t>Структура и содержание</a:t>
              </a:r>
            </a:p>
            <a:p>
              <a:pPr algn="ctr"/>
              <a:r>
                <a:rPr lang="ru-RU" sz="1400" b="1" dirty="0" smtClean="0">
                  <a:solidFill>
                    <a:srgbClr val="C00000"/>
                  </a:solidFill>
                </a:rPr>
                <a:t>адаптированной</a:t>
              </a:r>
              <a:r>
                <a:rPr lang="ru-RU" sz="1400" b="1" dirty="0" smtClean="0"/>
                <a:t> основной </a:t>
              </a:r>
            </a:p>
            <a:p>
              <a:pPr algn="ctr"/>
              <a:r>
                <a:rPr lang="ru-RU" sz="1400" b="1" dirty="0" smtClean="0"/>
                <a:t>образовательной </a:t>
              </a:r>
            </a:p>
            <a:p>
              <a:pPr algn="ctr"/>
              <a:r>
                <a:rPr lang="ru-RU" sz="1400" b="1" dirty="0" smtClean="0">
                  <a:solidFill>
                    <a:srgbClr val="C00000"/>
                  </a:solidFill>
                </a:rPr>
                <a:t>программы</a:t>
              </a:r>
              <a:r>
                <a:rPr lang="ru-RU" sz="1400" b="1" dirty="0" smtClean="0"/>
                <a:t>,</a:t>
              </a:r>
            </a:p>
            <a:p>
              <a:pPr algn="ctr"/>
              <a:r>
                <a:rPr lang="ru-RU" sz="1400" b="1" dirty="0" smtClean="0"/>
                <a:t>программы коррекционных </a:t>
              </a:r>
            </a:p>
            <a:p>
              <a:pPr algn="ctr"/>
              <a:r>
                <a:rPr lang="ru-RU" sz="1400" b="1" dirty="0" smtClean="0"/>
                <a:t>курсов и предметов</a:t>
              </a:r>
            </a:p>
            <a:p>
              <a:pPr algn="ctr"/>
              <a:endParaRPr lang="ru-RU" sz="500" b="1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Группа 53"/>
          <p:cNvGrpSpPr/>
          <p:nvPr/>
        </p:nvGrpSpPr>
        <p:grpSpPr>
          <a:xfrm>
            <a:off x="6070154" y="3384000"/>
            <a:ext cx="3046154" cy="1790550"/>
            <a:chOff x="4859971" y="3437956"/>
            <a:chExt cx="2476500" cy="1781639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35DFF6E7-5B5E-4BF0-A392-4385EB2ADE3A}"/>
                </a:ext>
              </a:extLst>
            </p:cNvPr>
            <p:cNvSpPr/>
            <p:nvPr/>
          </p:nvSpPr>
          <p:spPr>
            <a:xfrm>
              <a:off x="4859971" y="3437956"/>
              <a:ext cx="2476500" cy="1755000"/>
            </a:xfrm>
            <a:prstGeom prst="rect">
              <a:avLst/>
            </a:prstGeom>
            <a:solidFill>
              <a:schemeClr val="accent2">
                <a:alpha val="93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ABBCB96C-9248-414C-8781-07306F8CDA03}"/>
                </a:ext>
              </a:extLst>
            </p:cNvPr>
            <p:cNvSpPr/>
            <p:nvPr/>
          </p:nvSpPr>
          <p:spPr>
            <a:xfrm>
              <a:off x="5168884" y="3474000"/>
              <a:ext cx="1909909" cy="17455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 smtClean="0"/>
                <a:t>Структура дополнительной </a:t>
              </a:r>
            </a:p>
            <a:p>
              <a:pPr algn="ctr"/>
              <a:r>
                <a:rPr lang="ru-RU" sz="1400" b="1" dirty="0" smtClean="0"/>
                <a:t>общеобразовательной</a:t>
              </a:r>
            </a:p>
            <a:p>
              <a:pPr algn="ctr"/>
              <a:r>
                <a:rPr lang="ru-RU" sz="1400" b="1" dirty="0" smtClean="0"/>
                <a:t> </a:t>
              </a:r>
              <a:r>
                <a:rPr lang="ru-RU" sz="1400" b="1" dirty="0" err="1" smtClean="0">
                  <a:solidFill>
                    <a:srgbClr val="C00000"/>
                  </a:solidFill>
                </a:rPr>
                <a:t>общеразвивающей</a:t>
              </a:r>
              <a:r>
                <a:rPr lang="ru-RU" sz="1400" b="1" dirty="0" smtClean="0"/>
                <a:t> </a:t>
              </a:r>
            </a:p>
            <a:p>
              <a:pPr algn="ctr"/>
              <a:r>
                <a:rPr lang="ru-RU" sz="1400" b="1" dirty="0" smtClean="0">
                  <a:solidFill>
                    <a:srgbClr val="C00000"/>
                  </a:solidFill>
                </a:rPr>
                <a:t>программы</a:t>
              </a:r>
              <a:r>
                <a:rPr lang="ru-RU" sz="1400" b="1" dirty="0" smtClean="0"/>
                <a:t>, </a:t>
              </a:r>
            </a:p>
            <a:p>
              <a:pPr algn="ctr"/>
              <a:r>
                <a:rPr lang="ru-RU" sz="1400" b="1" dirty="0" smtClean="0"/>
                <a:t>локальных актов </a:t>
              </a:r>
            </a:p>
            <a:p>
              <a:pPr algn="ctr"/>
              <a:r>
                <a:rPr lang="ru-RU" sz="1100" b="1" dirty="0" smtClean="0"/>
                <a:t>(аттестация, продолжительность </a:t>
              </a:r>
            </a:p>
            <a:p>
              <a:pPr algn="ctr"/>
              <a:r>
                <a:rPr lang="ru-RU" sz="1100" b="1" dirty="0" smtClean="0"/>
                <a:t>занятий, количество и возраст </a:t>
              </a:r>
            </a:p>
            <a:p>
              <a:pPr algn="ctr"/>
              <a:r>
                <a:rPr lang="ru-RU" sz="1100" b="1" dirty="0" smtClean="0"/>
                <a:t>обучающихся)</a:t>
              </a:r>
            </a:p>
            <a:p>
              <a:pPr algn="ctr"/>
              <a:endParaRPr lang="ru-RU" sz="500" b="1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Группа 54"/>
          <p:cNvGrpSpPr/>
          <p:nvPr/>
        </p:nvGrpSpPr>
        <p:grpSpPr>
          <a:xfrm>
            <a:off x="3012923" y="5094000"/>
            <a:ext cx="3016615" cy="1791000"/>
            <a:chOff x="2478000" y="5148263"/>
            <a:chExt cx="2475000" cy="1709737"/>
          </a:xfrm>
          <a:solidFill>
            <a:schemeClr val="accent2">
              <a:alpha val="94000"/>
            </a:schemeClr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35DFF6E7-5B5E-4BF0-A392-4385EB2ADE3A}"/>
                </a:ext>
              </a:extLst>
            </p:cNvPr>
            <p:cNvSpPr/>
            <p:nvPr/>
          </p:nvSpPr>
          <p:spPr>
            <a:xfrm>
              <a:off x="2478000" y="5148263"/>
              <a:ext cx="2475000" cy="1709737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ABBCB96C-9248-414C-8781-07306F8CDA03}"/>
                </a:ext>
              </a:extLst>
            </p:cNvPr>
            <p:cNvSpPr/>
            <p:nvPr/>
          </p:nvSpPr>
          <p:spPr>
            <a:xfrm>
              <a:off x="2846204" y="5229000"/>
              <a:ext cx="1720062" cy="13956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 smtClean="0"/>
                <a:t>Структура и содержание</a:t>
              </a:r>
            </a:p>
            <a:p>
              <a:pPr algn="ctr"/>
              <a:r>
                <a:rPr lang="ru-RU" sz="1400" b="1" dirty="0" smtClean="0"/>
                <a:t>специального раздела </a:t>
              </a:r>
            </a:p>
            <a:p>
              <a:pPr algn="ctr"/>
              <a:r>
                <a:rPr lang="ru-RU" sz="1400" b="1" dirty="0" smtClean="0">
                  <a:solidFill>
                    <a:srgbClr val="C00000"/>
                  </a:solidFill>
                </a:rPr>
                <a:t>официальных сайтов</a:t>
              </a:r>
            </a:p>
            <a:p>
              <a:pPr algn="ctr"/>
              <a:r>
                <a:rPr lang="ru-RU" sz="1400" b="1" dirty="0" smtClean="0"/>
                <a:t>«Сведения </a:t>
              </a:r>
            </a:p>
            <a:p>
              <a:pPr algn="ctr"/>
              <a:r>
                <a:rPr lang="ru-RU" sz="1400" b="1" dirty="0" smtClean="0"/>
                <a:t>об образовательной </a:t>
              </a:r>
            </a:p>
            <a:p>
              <a:pPr algn="ctr"/>
              <a:r>
                <a:rPr lang="ru-RU" sz="1400" b="1" dirty="0" smtClean="0"/>
                <a:t>организации» </a:t>
              </a:r>
            </a:p>
            <a:p>
              <a:pPr algn="ctr"/>
              <a:endParaRPr lang="ru-RU" sz="500" b="1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14" name="Группа 58"/>
          <p:cNvGrpSpPr/>
          <p:nvPr/>
        </p:nvGrpSpPr>
        <p:grpSpPr>
          <a:xfrm>
            <a:off x="9086769" y="5112001"/>
            <a:ext cx="3105231" cy="1709737"/>
            <a:chOff x="7383000" y="5148263"/>
            <a:chExt cx="2523000" cy="1709737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35DFF6E7-5B5E-4BF0-A392-4385EB2ADE3A}"/>
                </a:ext>
              </a:extLst>
            </p:cNvPr>
            <p:cNvSpPr/>
            <p:nvPr/>
          </p:nvSpPr>
          <p:spPr>
            <a:xfrm>
              <a:off x="7383000" y="5148263"/>
              <a:ext cx="2523000" cy="1709737"/>
            </a:xfrm>
            <a:prstGeom prst="rect">
              <a:avLst/>
            </a:prstGeom>
            <a:solidFill>
              <a:schemeClr val="accent2">
                <a:alpha val="93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ABBCB96C-9248-414C-8781-07306F8CDA03}"/>
                </a:ext>
              </a:extLst>
            </p:cNvPr>
            <p:cNvSpPr/>
            <p:nvPr/>
          </p:nvSpPr>
          <p:spPr>
            <a:xfrm>
              <a:off x="7840630" y="5229000"/>
              <a:ext cx="1626122" cy="14927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 smtClean="0"/>
                <a:t>Отсутствие в отчете </a:t>
              </a:r>
            </a:p>
            <a:p>
              <a:pPr algn="ctr"/>
              <a:r>
                <a:rPr lang="ru-RU" sz="1400" b="1" dirty="0" smtClean="0"/>
                <a:t>по самообследованию </a:t>
              </a:r>
            </a:p>
            <a:p>
              <a:pPr algn="ctr"/>
              <a:r>
                <a:rPr lang="ru-RU" sz="1400" b="1" dirty="0" smtClean="0"/>
                <a:t>результатов </a:t>
              </a:r>
            </a:p>
            <a:p>
              <a:pPr algn="ctr"/>
              <a:r>
                <a:rPr lang="ru-RU" sz="1600" b="1" dirty="0" smtClean="0">
                  <a:solidFill>
                    <a:srgbClr val="C00000"/>
                  </a:solidFill>
                </a:rPr>
                <a:t>АНАЛИЗА</a:t>
              </a:r>
              <a:r>
                <a:rPr lang="ru-RU" sz="1400" b="1" dirty="0" smtClean="0"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lang="ru-RU" sz="1400" b="1" dirty="0" smtClean="0"/>
                <a:t>показателей </a:t>
              </a:r>
            </a:p>
            <a:p>
              <a:pPr algn="ctr"/>
              <a:r>
                <a:rPr lang="ru-RU" sz="1400" b="1" dirty="0" smtClean="0"/>
                <a:t>за календарный год</a:t>
              </a:r>
            </a:p>
            <a:p>
              <a:pPr algn="ctr"/>
              <a:endParaRPr lang="ru-RU" sz="500" b="1" dirty="0" smtClean="0">
                <a:solidFill>
                  <a:schemeClr val="tx2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0" y="2709001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DA0000"/>
                </a:solidFill>
                <a:latin typeface="Arial Black" pitchFamily="34" charset="0"/>
              </a:rPr>
              <a:t>НЕСООТВЕТСТВИЕ ООП</a:t>
            </a:r>
          </a:p>
          <a:p>
            <a:pPr algn="ctr"/>
            <a:r>
              <a:rPr lang="ru-RU" sz="1200" dirty="0" smtClean="0">
                <a:solidFill>
                  <a:srgbClr val="DA0000"/>
                </a:solidFill>
                <a:latin typeface="Arial Black" pitchFamily="34" charset="0"/>
              </a:rPr>
              <a:t> требованиям ФГОС</a:t>
            </a:r>
            <a:endParaRPr lang="ru-RU" sz="1200" dirty="0">
              <a:solidFill>
                <a:srgbClr val="DA0000"/>
              </a:solidFill>
              <a:latin typeface="Arial Black" pitchFamily="34" charset="0"/>
            </a:endParaRPr>
          </a:p>
        </p:txBody>
      </p:sp>
      <p:pic>
        <p:nvPicPr>
          <p:cNvPr id="42" name="Рисунок 41" descr="hotpng.c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93" y="1494000"/>
            <a:ext cx="1661538" cy="135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0" y="6488668"/>
            <a:ext cx="160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Слайд 3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/>
          <a:srcRect l="73018"/>
          <a:stretch>
            <a:fillRect/>
          </a:stretch>
        </p:blipFill>
        <p:spPr bwMode="auto">
          <a:xfrm>
            <a:off x="9557667" y="0"/>
            <a:ext cx="26343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665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1BC62F0-325A-49FE-B5D9-80CDBA928E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674000"/>
            <a:ext cx="12192000" cy="5184000"/>
          </a:xfrm>
        </p:spPr>
      </p:pic>
      <p:grpSp>
        <p:nvGrpSpPr>
          <p:cNvPr id="2" name="Группа 44"/>
          <p:cNvGrpSpPr/>
          <p:nvPr/>
        </p:nvGrpSpPr>
        <p:grpSpPr>
          <a:xfrm>
            <a:off x="6070154" y="5148000"/>
            <a:ext cx="3046154" cy="1737000"/>
            <a:chOff x="4818000" y="5724000"/>
            <a:chExt cx="2340000" cy="1575000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4818000" y="5724000"/>
              <a:ext cx="2340000" cy="1575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27633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818000" y="5814000"/>
              <a:ext cx="2340000" cy="114419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Положение </a:t>
              </a:r>
            </a:p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о лицензировании образовательной деятельности,</a:t>
              </a:r>
              <a:r>
                <a:rPr lang="ru-RU" sz="1200" b="1" dirty="0" smtClean="0">
                  <a:solidFill>
                    <a:srgbClr val="FFFF00"/>
                  </a:solidFill>
                </a:rPr>
                <a:t> 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утвержденное  постановлением Правительства РФ</a:t>
              </a:r>
            </a:p>
            <a:p>
              <a:pPr algn="ctr"/>
              <a:r>
                <a:rPr lang="ru-RU" sz="1200" b="1" dirty="0" smtClean="0">
                  <a:solidFill>
                    <a:srgbClr val="FFFF00"/>
                  </a:solidFill>
                </a:rPr>
                <a:t> от 28.10.2013 г. </a:t>
              </a:r>
            </a:p>
            <a:p>
              <a:pPr algn="ctr"/>
              <a:r>
                <a:rPr lang="ru-RU" sz="1200" b="1" dirty="0" smtClean="0">
                  <a:solidFill>
                    <a:srgbClr val="FFFF00"/>
                  </a:solidFill>
                </a:rPr>
                <a:t>№ 966</a:t>
              </a:r>
              <a:endParaRPr lang="ru-RU" sz="12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" name="Группа 45"/>
          <p:cNvGrpSpPr/>
          <p:nvPr/>
        </p:nvGrpSpPr>
        <p:grpSpPr>
          <a:xfrm>
            <a:off x="0" y="5148001"/>
            <a:ext cx="3049846" cy="1657485"/>
            <a:chOff x="7380056" y="3203997"/>
            <a:chExt cx="2387944" cy="157500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7383000" y="3204000"/>
              <a:ext cx="2385000" cy="1575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27633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80056" y="3203997"/>
              <a:ext cx="2387944" cy="131607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Федеральный закон от 29.12.2012  №273-ФЗ  </a:t>
              </a:r>
              <a:r>
                <a:rPr lang="ru-RU" sz="1200" b="1" dirty="0" smtClean="0">
                  <a:solidFill>
                    <a:srgbClr val="FFFF00"/>
                  </a:solidFill>
                </a:rPr>
                <a:t>статья 41</a:t>
              </a:r>
            </a:p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Положение </a:t>
              </a:r>
            </a:p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о лицензировании образовательной деятельности,</a:t>
              </a:r>
              <a:r>
                <a:rPr lang="ru-RU" sz="1200" b="1" dirty="0" smtClean="0">
                  <a:solidFill>
                    <a:srgbClr val="FFFF00"/>
                  </a:solidFill>
                </a:rPr>
                <a:t> 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(постановление Правительства РФ </a:t>
              </a:r>
              <a:r>
                <a:rPr lang="ru-RU" sz="1200" b="1" dirty="0" smtClean="0">
                  <a:solidFill>
                    <a:srgbClr val="FFFF00"/>
                  </a:solidFill>
                </a:rPr>
                <a:t> от 28.10.2013 г. № 966</a:t>
              </a:r>
            </a:p>
            <a:p>
              <a:pPr algn="ctr"/>
              <a:endParaRPr lang="ru-RU" sz="12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Группа 50"/>
          <p:cNvGrpSpPr/>
          <p:nvPr/>
        </p:nvGrpSpPr>
        <p:grpSpPr>
          <a:xfrm>
            <a:off x="9142154" y="3384000"/>
            <a:ext cx="3049846" cy="1719000"/>
            <a:chOff x="7428000" y="5139000"/>
            <a:chExt cx="2340000" cy="1575000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7428000" y="5139000"/>
              <a:ext cx="2340000" cy="1575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27633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18000" y="5229000"/>
              <a:ext cx="2160000" cy="126897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Федеральный закон от 29.12.2012  №273-ФЗ</a:t>
              </a:r>
            </a:p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«Об образовании в РФ»</a:t>
              </a:r>
            </a:p>
            <a:p>
              <a:pPr algn="ctr"/>
              <a:r>
                <a:rPr lang="ru-RU" sz="1200" b="1" dirty="0" smtClean="0">
                  <a:solidFill>
                    <a:srgbClr val="FFFF00"/>
                  </a:solidFill>
                </a:rPr>
                <a:t>пункт 3 части 4 статьи 41</a:t>
              </a:r>
            </a:p>
            <a:p>
              <a:pPr algn="ctr"/>
              <a:r>
                <a:rPr lang="ru-RU" sz="1200" b="1" dirty="0" err="1" smtClean="0">
                  <a:solidFill>
                    <a:schemeClr val="bg1"/>
                  </a:solidFill>
                </a:rPr>
                <a:t>СанПиН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  2.4.2.2821-10 (в ред. Постановления </a:t>
              </a:r>
            </a:p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от 24.11.2015 № 81)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33"/>
          <p:cNvGrpSpPr/>
          <p:nvPr/>
        </p:nvGrpSpPr>
        <p:grpSpPr>
          <a:xfrm>
            <a:off x="3049846" y="3429000"/>
            <a:ext cx="2990769" cy="1665000"/>
            <a:chOff x="2433000" y="5094000"/>
            <a:chExt cx="2430000" cy="176400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2433000" y="5094000"/>
              <a:ext cx="2430000" cy="176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27633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78000" y="5274000"/>
              <a:ext cx="2340000" cy="1434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FF00"/>
                  </a:solidFill>
                </a:rPr>
                <a:t>Порядок </a:t>
              </a:r>
            </a:p>
            <a:p>
              <a:pPr algn="ctr"/>
              <a:r>
                <a:rPr lang="ru-RU" sz="1400" b="1" dirty="0" smtClean="0">
                  <a:solidFill>
                    <a:srgbClr val="FFFF00"/>
                  </a:solidFill>
                </a:rPr>
                <a:t>проведения аттестации педагогических работников</a:t>
              </a:r>
            </a:p>
            <a:p>
              <a:pPr algn="ctr"/>
              <a:r>
                <a:rPr lang="ru-RU" sz="1400" b="1" dirty="0" smtClean="0">
                  <a:solidFill>
                    <a:srgbClr val="FFFF00"/>
                  </a:solidFill>
                </a:rPr>
                <a:t> 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(</a:t>
              </a:r>
              <a:r>
                <a:rPr lang="ru-RU" sz="1300" b="1" dirty="0" smtClean="0">
                  <a:solidFill>
                    <a:schemeClr val="bg1"/>
                  </a:solidFill>
                </a:rPr>
                <a:t>приказ Минобрнауки России от 07.04.2014 </a:t>
              </a:r>
            </a:p>
            <a:p>
              <a:pPr algn="ctr"/>
              <a:r>
                <a:rPr lang="ru-RU" sz="1300" b="1" dirty="0" smtClean="0">
                  <a:solidFill>
                    <a:schemeClr val="bg1"/>
                  </a:solidFill>
                </a:rPr>
                <a:t>№ 276)</a:t>
              </a:r>
              <a:endParaRPr lang="ru-RU" sz="13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42"/>
          <p:cNvGrpSpPr/>
          <p:nvPr/>
        </p:nvGrpSpPr>
        <p:grpSpPr>
          <a:xfrm>
            <a:off x="6070154" y="1674000"/>
            <a:ext cx="3101538" cy="1719000"/>
            <a:chOff x="2478000" y="1712919"/>
            <a:chExt cx="2340000" cy="162608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2478000" y="1712919"/>
              <a:ext cx="2340000" cy="16260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27633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19786" y="1849135"/>
              <a:ext cx="2250000" cy="119367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Порядок заполнения, учета и выдачи аттестатов (приказ Минобрнауки России от 14.02.2014 </a:t>
              </a:r>
              <a:r>
                <a:rPr lang="ru-RU" sz="1400" b="1" dirty="0" smtClean="0">
                  <a:solidFill>
                    <a:srgbClr val="FFFF00"/>
                  </a:solidFill>
                </a:rPr>
                <a:t>№ 115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)</a:t>
              </a:r>
            </a:p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Порядок выдачи свидетельств об обучении (приказ Минобрнауки России от 14.10.2013 </a:t>
              </a:r>
              <a:r>
                <a:rPr lang="ru-RU" sz="1400" b="1" dirty="0" smtClean="0">
                  <a:solidFill>
                    <a:srgbClr val="FFFF00"/>
                  </a:solidFill>
                </a:rPr>
                <a:t>№ 1145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 )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Группа 21"/>
          <p:cNvGrpSpPr/>
          <p:nvPr/>
        </p:nvGrpSpPr>
        <p:grpSpPr>
          <a:xfrm>
            <a:off x="0" y="1674000"/>
            <a:ext cx="2994462" cy="1891658"/>
            <a:chOff x="0" y="3339002"/>
            <a:chExt cx="2412000" cy="18916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3339002"/>
              <a:ext cx="2412000" cy="171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27633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2000" y="3384001"/>
              <a:ext cx="2226462" cy="184665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b="1" dirty="0" smtClean="0">
                  <a:solidFill>
                    <a:srgbClr val="FFFF00"/>
                  </a:solidFill>
                </a:rPr>
                <a:t>Порядок приёма </a:t>
              </a:r>
            </a:p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Приказ Минобрнауки России от 08.04.2014 г. </a:t>
              </a:r>
            </a:p>
            <a:p>
              <a:pPr algn="ctr"/>
              <a:r>
                <a:rPr lang="ru-RU" sz="1300" b="1" dirty="0" smtClean="0">
                  <a:solidFill>
                    <a:srgbClr val="FFFF00"/>
                  </a:solidFill>
                </a:rPr>
                <a:t>№ 293</a:t>
              </a:r>
              <a:r>
                <a:rPr lang="ru-RU" sz="1300" b="1" dirty="0" smtClean="0">
                  <a:solidFill>
                    <a:schemeClr val="bg1"/>
                  </a:solidFill>
                </a:rPr>
                <a:t> 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(с 29.06.2020 Приказ от 15.05.2020 № 236)</a:t>
              </a:r>
            </a:p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Приказ Минобрнауки России от 22.04.2014 г. </a:t>
              </a:r>
            </a:p>
            <a:p>
              <a:pPr algn="ctr"/>
              <a:r>
                <a:rPr lang="ru-RU" sz="1300" b="1" dirty="0" smtClean="0">
                  <a:solidFill>
                    <a:srgbClr val="FFFF00"/>
                  </a:solidFill>
                </a:rPr>
                <a:t>№ 32</a:t>
              </a:r>
            </a:p>
            <a:p>
              <a:pPr algn="ctr"/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46"/>
          <p:cNvGrpSpPr/>
          <p:nvPr/>
        </p:nvGrpSpPr>
        <p:grpSpPr>
          <a:xfrm>
            <a:off x="0" y="1674001"/>
            <a:ext cx="3156923" cy="1727737"/>
            <a:chOff x="0" y="2529000"/>
            <a:chExt cx="2565000" cy="1709737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35DFF6E7-5B5E-4BF0-A392-4385EB2ADE3A}"/>
                </a:ext>
              </a:extLst>
            </p:cNvPr>
            <p:cNvSpPr/>
            <p:nvPr/>
          </p:nvSpPr>
          <p:spPr>
            <a:xfrm>
              <a:off x="0" y="2529000"/>
              <a:ext cx="2476500" cy="1709737"/>
            </a:xfrm>
            <a:prstGeom prst="rect">
              <a:avLst/>
            </a:prstGeom>
            <a:solidFill>
              <a:schemeClr val="accent2">
                <a:alpha val="93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ABBCB96C-9248-414C-8781-07306F8CDA03}"/>
                </a:ext>
              </a:extLst>
            </p:cNvPr>
            <p:cNvSpPr/>
            <p:nvPr/>
          </p:nvSpPr>
          <p:spPr>
            <a:xfrm>
              <a:off x="0" y="2664000"/>
              <a:ext cx="2565000" cy="1172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500" b="1" dirty="0" smtClean="0">
                  <a:solidFill>
                    <a:srgbClr val="C00000"/>
                  </a:solidFill>
                </a:rPr>
                <a:t>ПОРЯДОК ПРИЕМА</a:t>
              </a:r>
            </a:p>
            <a:p>
              <a:pPr algn="ctr"/>
              <a:r>
                <a:rPr lang="ru-RU" sz="1400" b="1" dirty="0" smtClean="0"/>
                <a:t>(сроки издания приказов о зачислении, форма заявления, журнал учёта приёма заявлений, расписки, договоры об обучении)</a:t>
              </a:r>
              <a:endParaRPr lang="ru-RU" sz="1400" b="1" dirty="0"/>
            </a:p>
          </p:txBody>
        </p:sp>
      </p:grpSp>
      <p:grpSp>
        <p:nvGrpSpPr>
          <p:cNvPr id="11" name="Группа 49"/>
          <p:cNvGrpSpPr/>
          <p:nvPr/>
        </p:nvGrpSpPr>
        <p:grpSpPr>
          <a:xfrm>
            <a:off x="9035077" y="3384001"/>
            <a:ext cx="3156923" cy="1754737"/>
            <a:chOff x="7341000" y="3384000"/>
            <a:chExt cx="2565000" cy="1754737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35DFF6E7-5B5E-4BF0-A392-4385EB2ADE3A}"/>
                </a:ext>
              </a:extLst>
            </p:cNvPr>
            <p:cNvSpPr/>
            <p:nvPr/>
          </p:nvSpPr>
          <p:spPr>
            <a:xfrm>
              <a:off x="7431000" y="3384000"/>
              <a:ext cx="2475000" cy="1754737"/>
            </a:xfrm>
            <a:prstGeom prst="rect">
              <a:avLst/>
            </a:prstGeom>
            <a:solidFill>
              <a:schemeClr val="accent2">
                <a:alpha val="93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ABBCB96C-9248-414C-8781-07306F8CDA03}"/>
                </a:ext>
              </a:extLst>
            </p:cNvPr>
            <p:cNvSpPr/>
            <p:nvPr/>
          </p:nvSpPr>
          <p:spPr>
            <a:xfrm>
              <a:off x="7341000" y="3474000"/>
              <a:ext cx="2565000" cy="1031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err="1" smtClean="0">
                  <a:solidFill>
                    <a:srgbClr val="C00000"/>
                  </a:solidFill>
                </a:rPr>
                <a:t>СанПиН</a:t>
              </a:r>
              <a:endParaRPr lang="ru-RU" sz="1600" b="1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ru-RU" sz="1500" b="1" dirty="0" smtClean="0"/>
                <a:t>(количество уроков, «ступенчатый» </a:t>
              </a:r>
            </a:p>
            <a:p>
              <a:pPr algn="ctr"/>
              <a:r>
                <a:rPr lang="ru-RU" sz="1500" b="1" dirty="0" smtClean="0"/>
                <a:t>режим в 1-х классах, продолжительность перемен )</a:t>
              </a:r>
              <a:endParaRPr lang="ru-RU" sz="1500" b="1" dirty="0"/>
            </a:p>
          </p:txBody>
        </p:sp>
      </p:grpSp>
      <p:grpSp>
        <p:nvGrpSpPr>
          <p:cNvPr id="12" name="Группа 48"/>
          <p:cNvGrpSpPr/>
          <p:nvPr/>
        </p:nvGrpSpPr>
        <p:grpSpPr>
          <a:xfrm>
            <a:off x="2939077" y="3429001"/>
            <a:ext cx="3160615" cy="1709737"/>
            <a:chOff x="2388000" y="3429000"/>
            <a:chExt cx="2568000" cy="1709737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35DFF6E7-5B5E-4BF0-A392-4385EB2ADE3A}"/>
                </a:ext>
              </a:extLst>
            </p:cNvPr>
            <p:cNvSpPr/>
            <p:nvPr/>
          </p:nvSpPr>
          <p:spPr>
            <a:xfrm>
              <a:off x="2433000" y="3429000"/>
              <a:ext cx="2523000" cy="1709737"/>
            </a:xfrm>
            <a:prstGeom prst="rect">
              <a:avLst/>
            </a:prstGeom>
            <a:solidFill>
              <a:schemeClr val="accent2">
                <a:alpha val="93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ABBCB96C-9248-414C-8781-07306F8CDA03}"/>
                </a:ext>
              </a:extLst>
            </p:cNvPr>
            <p:cNvSpPr/>
            <p:nvPr/>
          </p:nvSpPr>
          <p:spPr>
            <a:xfrm>
              <a:off x="2388000" y="3609000"/>
              <a:ext cx="2565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500" b="1" dirty="0" smtClean="0">
                  <a:solidFill>
                    <a:srgbClr val="C00000"/>
                  </a:solidFill>
                </a:rPr>
                <a:t>АТТЕСТАЦИЯ ПЕДАГОГОВ</a:t>
              </a:r>
            </a:p>
            <a:p>
              <a:pPr algn="ctr"/>
              <a:r>
                <a:rPr lang="ru-RU" sz="1500" b="1" dirty="0" smtClean="0"/>
                <a:t>(соответствие занимаемой должности, ведение личных дел педагогических работников)</a:t>
              </a:r>
              <a:endParaRPr lang="ru-RU" sz="1500" b="1" dirty="0"/>
            </a:p>
          </p:txBody>
        </p:sp>
      </p:grpSp>
      <p:grpSp>
        <p:nvGrpSpPr>
          <p:cNvPr id="13" name="Группа 47"/>
          <p:cNvGrpSpPr/>
          <p:nvPr/>
        </p:nvGrpSpPr>
        <p:grpSpPr>
          <a:xfrm>
            <a:off x="6040616" y="1674001"/>
            <a:ext cx="3160615" cy="1709737"/>
            <a:chOff x="4908000" y="1674000"/>
            <a:chExt cx="2568000" cy="1709737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35DFF6E7-5B5E-4BF0-A392-4385EB2ADE3A}"/>
                </a:ext>
              </a:extLst>
            </p:cNvPr>
            <p:cNvSpPr/>
            <p:nvPr/>
          </p:nvSpPr>
          <p:spPr>
            <a:xfrm>
              <a:off x="4908000" y="1674000"/>
              <a:ext cx="2568000" cy="1709737"/>
            </a:xfrm>
            <a:prstGeom prst="rect">
              <a:avLst/>
            </a:prstGeom>
            <a:solidFill>
              <a:schemeClr val="accent2">
                <a:alpha val="93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ABBCB96C-9248-414C-8781-07306F8CDA03}"/>
                </a:ext>
              </a:extLst>
            </p:cNvPr>
            <p:cNvSpPr/>
            <p:nvPr/>
          </p:nvSpPr>
          <p:spPr>
            <a:xfrm>
              <a:off x="4908000" y="1809000"/>
              <a:ext cx="25650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500" b="1" dirty="0" smtClean="0">
                  <a:solidFill>
                    <a:srgbClr val="C00000"/>
                  </a:solidFill>
                </a:rPr>
                <a:t>АТТЕСТАТЫ и МЕДАЛИ</a:t>
              </a:r>
            </a:p>
            <a:p>
              <a:pPr algn="ctr"/>
              <a:r>
                <a:rPr lang="ru-RU" sz="1500" b="1" dirty="0" smtClean="0"/>
                <a:t>книги регистрации выдачи:</a:t>
              </a:r>
            </a:p>
            <a:p>
              <a:pPr algn="ctr">
                <a:buFontTx/>
                <a:buChar char="-"/>
              </a:pPr>
              <a:r>
                <a:rPr lang="ru-RU" sz="1500" b="1" dirty="0" smtClean="0"/>
                <a:t> аттестатов и дубликатов,</a:t>
              </a:r>
            </a:p>
            <a:p>
              <a:pPr algn="ctr">
                <a:buFontTx/>
                <a:buChar char="-"/>
              </a:pPr>
              <a:r>
                <a:rPr lang="ru-RU" sz="1500" b="1" dirty="0" smtClean="0"/>
                <a:t> медалей;</a:t>
              </a:r>
            </a:p>
            <a:p>
              <a:pPr algn="ctr"/>
              <a:r>
                <a:rPr lang="ru-RU" sz="1500" b="1" dirty="0" smtClean="0"/>
                <a:t>- свидетельств об обучении лицам  с ОВЗ  (УО)</a:t>
              </a:r>
              <a:endParaRPr lang="ru-RU" sz="1500" b="1" dirty="0"/>
            </a:p>
          </p:txBody>
        </p:sp>
      </p:grpSp>
      <p:grpSp>
        <p:nvGrpSpPr>
          <p:cNvPr id="14" name="Группа 45"/>
          <p:cNvGrpSpPr/>
          <p:nvPr/>
        </p:nvGrpSpPr>
        <p:grpSpPr>
          <a:xfrm>
            <a:off x="6040615" y="5139000"/>
            <a:ext cx="3105231" cy="1719000"/>
            <a:chOff x="4908000" y="5139000"/>
            <a:chExt cx="2523000" cy="1719000"/>
          </a:xfrm>
          <a:solidFill>
            <a:schemeClr val="accent2">
              <a:alpha val="93000"/>
            </a:schemeClr>
          </a:solidFill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35DFF6E7-5B5E-4BF0-A392-4385EB2ADE3A}"/>
                </a:ext>
              </a:extLst>
            </p:cNvPr>
            <p:cNvSpPr/>
            <p:nvPr/>
          </p:nvSpPr>
          <p:spPr>
            <a:xfrm>
              <a:off x="4908000" y="5148263"/>
              <a:ext cx="2523000" cy="1709737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ABBCB96C-9248-414C-8781-07306F8CDA03}"/>
                </a:ext>
              </a:extLst>
            </p:cNvPr>
            <p:cNvSpPr/>
            <p:nvPr/>
          </p:nvSpPr>
          <p:spPr>
            <a:xfrm>
              <a:off x="4953000" y="5139000"/>
              <a:ext cx="243300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/>
                <a:t>Прохождение </a:t>
              </a:r>
            </a:p>
            <a:p>
              <a:pPr algn="ctr"/>
              <a:r>
                <a:rPr lang="ru-RU" sz="1400" b="1" dirty="0" err="1" smtClean="0"/>
                <a:t>пед.работниками</a:t>
              </a:r>
              <a:r>
                <a:rPr lang="ru-RU" sz="1400" b="1" dirty="0" smtClean="0"/>
                <a:t> дополнительного профессионального </a:t>
              </a:r>
            </a:p>
            <a:p>
              <a:pPr algn="ctr"/>
              <a:r>
                <a:rPr lang="ru-RU" sz="1400" b="1" dirty="0" smtClean="0"/>
                <a:t>образования (</a:t>
              </a:r>
              <a:r>
                <a:rPr lang="ru-RU" sz="1400" b="1" dirty="0" smtClean="0">
                  <a:solidFill>
                    <a:srgbClr val="C00000"/>
                  </a:solidFill>
                </a:rPr>
                <a:t>КПК</a:t>
              </a:r>
              <a:r>
                <a:rPr lang="ru-RU" sz="1400" b="1" dirty="0" smtClean="0"/>
                <a:t>), комплектование </a:t>
              </a:r>
            </a:p>
            <a:p>
              <a:pPr algn="ctr"/>
              <a:r>
                <a:rPr lang="ru-RU" sz="1400" b="1" dirty="0" smtClean="0">
                  <a:solidFill>
                    <a:srgbClr val="C00000"/>
                  </a:solidFill>
                </a:rPr>
                <a:t>библиотечного фонда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Группа 53"/>
          <p:cNvGrpSpPr/>
          <p:nvPr/>
        </p:nvGrpSpPr>
        <p:grpSpPr>
          <a:xfrm>
            <a:off x="-44308" y="5112000"/>
            <a:ext cx="3103385" cy="1782000"/>
            <a:chOff x="-36000" y="5076000"/>
            <a:chExt cx="2521500" cy="1782000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35DFF6E7-5B5E-4BF0-A392-4385EB2ADE3A}"/>
                </a:ext>
              </a:extLst>
            </p:cNvPr>
            <p:cNvSpPr/>
            <p:nvPr/>
          </p:nvSpPr>
          <p:spPr>
            <a:xfrm>
              <a:off x="9000" y="5103000"/>
              <a:ext cx="2476500" cy="1755000"/>
            </a:xfrm>
            <a:prstGeom prst="rect">
              <a:avLst/>
            </a:prstGeom>
            <a:solidFill>
              <a:schemeClr val="accent2">
                <a:alpha val="93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ABBCB96C-9248-414C-8781-07306F8CDA03}"/>
                </a:ext>
              </a:extLst>
            </p:cNvPr>
            <p:cNvSpPr/>
            <p:nvPr/>
          </p:nvSpPr>
          <p:spPr>
            <a:xfrm>
              <a:off x="-36000" y="5076000"/>
              <a:ext cx="247800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C00000"/>
                  </a:solidFill>
                </a:rPr>
                <a:t>Требования ОТ и ТБ</a:t>
              </a:r>
            </a:p>
            <a:p>
              <a:pPr algn="ctr"/>
              <a:r>
                <a:rPr lang="ru-RU" sz="1400" b="1" dirty="0" smtClean="0"/>
                <a:t>при организации образовательного процесса</a:t>
              </a:r>
            </a:p>
            <a:p>
              <a:pPr algn="ctr"/>
              <a:r>
                <a:rPr lang="ru-RU" sz="1250" b="1" dirty="0" smtClean="0"/>
                <a:t>(в  т.ч. обучение пед.работников навыкам оказания первой помощи, обучение персонала </a:t>
              </a:r>
            </a:p>
            <a:p>
              <a:pPr algn="ctr"/>
              <a:r>
                <a:rPr lang="ru-RU" sz="1250" b="1" dirty="0" smtClean="0"/>
                <a:t>по охране труда)</a:t>
              </a:r>
              <a:endParaRPr lang="ru-RU" sz="1250" b="1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0" y="6488668"/>
            <a:ext cx="160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Слайд 4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/>
          <a:srcRect l="73018"/>
          <a:stretch>
            <a:fillRect/>
          </a:stretch>
        </p:blipFill>
        <p:spPr bwMode="auto">
          <a:xfrm>
            <a:off x="9557667" y="0"/>
            <a:ext cx="26343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Заголовок 17">
            <a:extLst>
              <a:ext uri="{FF2B5EF4-FFF2-40B4-BE49-F238E27FC236}">
                <a16:creationId xmlns:a16="http://schemas.microsoft.com/office/drawing/2014/main" xmlns="" id="{9FDFACBC-6419-482D-9A46-A3B99D740E72}"/>
              </a:ext>
            </a:extLst>
          </p:cNvPr>
          <p:cNvSpPr txBox="1">
            <a:spLocks/>
          </p:cNvSpPr>
          <p:nvPr/>
        </p:nvSpPr>
        <p:spPr>
          <a:xfrm>
            <a:off x="191344" y="404664"/>
            <a:ext cx="10515600" cy="1035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Типичные нарушения, выявленные Томскобрнадзором </a:t>
            </a:r>
          </a:p>
          <a:p>
            <a:pPr algn="ctr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в образовательных организациях Томской области</a:t>
            </a:r>
          </a:p>
          <a:p>
            <a:pPr algn="ctr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в 1-м квартале 2020 года (по результатам плановых проверок)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65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 rot="488295">
            <a:off x="6129204" y="3859777"/>
            <a:ext cx="4184012" cy="1972324"/>
          </a:xfrm>
          <a:prstGeom prst="ellipse">
            <a:avLst/>
          </a:prstGeom>
          <a:solidFill>
            <a:srgbClr val="276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668308" y="369000"/>
          <a:ext cx="5483077" cy="319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Текст 6">
            <a:extLst>
              <a:ext uri="{FF2B5EF4-FFF2-40B4-BE49-F238E27FC236}">
                <a16:creationId xmlns:a16="http://schemas.microsoft.com/office/drawing/2014/main" xmlns="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7248128" y="1124744"/>
            <a:ext cx="4596923" cy="7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bg1"/>
                </a:solidFill>
              </a:rPr>
              <a:t>Перечисленные нарушения выявлены      в ходе плановых выездных проверок общеобразовательных организаций Парабельского, Зырянского, Кривошеинского районов и г.Томска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5" name="Рисунок 24" descr="740d461c26f0f71641f0cd5692ef2281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923" y="3249000"/>
            <a:ext cx="6369231" cy="3240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65231" y="5004000"/>
            <a:ext cx="448615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12 административных </a:t>
            </a:r>
            <a:r>
              <a:rPr lang="ru-RU" sz="1600" b="1" dirty="0" smtClean="0">
                <a:solidFill>
                  <a:srgbClr val="DA0000"/>
                </a:solidFill>
                <a:cs typeface="Arial" pitchFamily="34" charset="0"/>
              </a:rPr>
              <a:t>протоколов: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27633A"/>
                </a:solidFill>
                <a:cs typeface="Arial" pitchFamily="34" charset="0"/>
              </a:rPr>
              <a:t>  по статье 19.20 (части 2, 3) КоАП РФ 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27633A"/>
                </a:solidFill>
                <a:cs typeface="Arial" pitchFamily="34" charset="0"/>
              </a:rPr>
              <a:t>  по статье 19.30 (часть 5) КоАП РФ </a:t>
            </a:r>
          </a:p>
          <a:p>
            <a:endParaRPr lang="ru-RU" dirty="0"/>
          </a:p>
        </p:txBody>
      </p:sp>
      <p:pic>
        <p:nvPicPr>
          <p:cNvPr id="11" name="Рисунок 10" descr="e58ced286ed4a95e5d140c09b63495d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73231" y="3844532"/>
            <a:ext cx="3156923" cy="24558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488668"/>
            <a:ext cx="160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Слайд 5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l="73018"/>
          <a:stretch>
            <a:fillRect/>
          </a:stretch>
        </p:blipFill>
        <p:spPr bwMode="auto">
          <a:xfrm>
            <a:off x="9557667" y="0"/>
            <a:ext cx="26343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2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246EDB4-7000-4A05-9B52-08E97F763985}"/>
              </a:ext>
            </a:extLst>
          </p:cNvPr>
          <p:cNvSpPr/>
          <p:nvPr/>
        </p:nvSpPr>
        <p:spPr>
          <a:xfrm>
            <a:off x="0" y="3519000"/>
            <a:ext cx="12192000" cy="3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3"/>
          <p:cNvGrpSpPr/>
          <p:nvPr/>
        </p:nvGrpSpPr>
        <p:grpSpPr>
          <a:xfrm>
            <a:off x="1919536" y="836712"/>
            <a:ext cx="8644813" cy="3456384"/>
            <a:chOff x="2510555" y="1245226"/>
            <a:chExt cx="6888585" cy="3538424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xmlns="" id="{06357792-F684-454D-A20E-BED8CC060EBC}"/>
                </a:ext>
              </a:extLst>
            </p:cNvPr>
            <p:cNvSpPr/>
            <p:nvPr/>
          </p:nvSpPr>
          <p:spPr>
            <a:xfrm>
              <a:off x="2510555" y="2079000"/>
              <a:ext cx="2179265" cy="2700000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xmlns="" id="{9EDD2178-EDF2-4208-ACF1-7E1FA6C72305}"/>
                </a:ext>
              </a:extLst>
            </p:cNvPr>
            <p:cNvSpPr/>
            <p:nvPr/>
          </p:nvSpPr>
          <p:spPr>
            <a:xfrm rot="10800000">
              <a:off x="2833951" y="1245226"/>
              <a:ext cx="1532474" cy="2408774"/>
            </a:xfrm>
            <a:custGeom>
              <a:avLst/>
              <a:gdLst>
                <a:gd name="connsiteX0" fmla="*/ 1544434 w 1670466"/>
                <a:gd name="connsiteY0" fmla="*/ 2408774 h 2408774"/>
                <a:gd name="connsiteX1" fmla="*/ 111364 w 1670466"/>
                <a:gd name="connsiteY1" fmla="*/ 2313451 h 2408774"/>
                <a:gd name="connsiteX2" fmla="*/ 111364 w 1670466"/>
                <a:gd name="connsiteY2" fmla="*/ 2309217 h 2408774"/>
                <a:gd name="connsiteX3" fmla="*/ 93260 w 1670466"/>
                <a:gd name="connsiteY3" fmla="*/ 2306438 h 2408774"/>
                <a:gd name="connsiteX4" fmla="*/ 0 w 1670466"/>
                <a:gd name="connsiteY4" fmla="*/ 2199468 h 2408774"/>
                <a:gd name="connsiteX5" fmla="*/ 0 w 1670466"/>
                <a:gd name="connsiteY5" fmla="*/ 2158862 h 2408774"/>
                <a:gd name="connsiteX6" fmla="*/ 0 w 1670466"/>
                <a:gd name="connsiteY6" fmla="*/ 468699 h 2408774"/>
                <a:gd name="connsiteX7" fmla="*/ 0 w 1670466"/>
                <a:gd name="connsiteY7" fmla="*/ 371393 h 2408774"/>
                <a:gd name="connsiteX8" fmla="*/ 152697 w 1670466"/>
                <a:gd name="connsiteY8" fmla="*/ 255300 h 2408774"/>
                <a:gd name="connsiteX9" fmla="*/ 1034226 w 1670466"/>
                <a:gd name="connsiteY9" fmla="*/ 255300 h 2408774"/>
                <a:gd name="connsiteX10" fmla="*/ 1238466 w 1670466"/>
                <a:gd name="connsiteY10" fmla="*/ 0 h 2408774"/>
                <a:gd name="connsiteX11" fmla="*/ 1442706 w 1670466"/>
                <a:gd name="connsiteY11" fmla="*/ 255300 h 2408774"/>
                <a:gd name="connsiteX12" fmla="*/ 1517769 w 1670466"/>
                <a:gd name="connsiteY12" fmla="*/ 255300 h 2408774"/>
                <a:gd name="connsiteX13" fmla="*/ 1670466 w 1670466"/>
                <a:gd name="connsiteY13" fmla="*/ 371393 h 2408774"/>
                <a:gd name="connsiteX14" fmla="*/ 1670466 w 1670466"/>
                <a:gd name="connsiteY14" fmla="*/ 468699 h 2408774"/>
                <a:gd name="connsiteX15" fmla="*/ 1670466 w 1670466"/>
                <a:gd name="connsiteY15" fmla="*/ 2199468 h 2408774"/>
                <a:gd name="connsiteX16" fmla="*/ 1670466 w 1670466"/>
                <a:gd name="connsiteY16" fmla="*/ 2296774 h 2408774"/>
                <a:gd name="connsiteX17" fmla="*/ 1577205 w 1670466"/>
                <a:gd name="connsiteY17" fmla="*/ 2403744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544434" y="2408774"/>
                  </a:moveTo>
                  <a:lnTo>
                    <a:pt x="111364" y="2313451"/>
                  </a:lnTo>
                  <a:lnTo>
                    <a:pt x="111364" y="2309217"/>
                  </a:lnTo>
                  <a:lnTo>
                    <a:pt x="93260" y="2306438"/>
                  </a:lnTo>
                  <a:cubicBezTo>
                    <a:pt x="38454" y="2288814"/>
                    <a:pt x="0" y="2247556"/>
                    <a:pt x="0" y="2199468"/>
                  </a:cubicBezTo>
                  <a:lnTo>
                    <a:pt x="0" y="2158862"/>
                  </a:lnTo>
                  <a:lnTo>
                    <a:pt x="0" y="468699"/>
                  </a:lnTo>
                  <a:lnTo>
                    <a:pt x="0" y="371393"/>
                  </a:lnTo>
                  <a:cubicBezTo>
                    <a:pt x="0" y="307276"/>
                    <a:pt x="68364" y="255300"/>
                    <a:pt x="152697" y="255300"/>
                  </a:cubicBezTo>
                  <a:lnTo>
                    <a:pt x="1034226" y="255300"/>
                  </a:lnTo>
                  <a:lnTo>
                    <a:pt x="1238466" y="0"/>
                  </a:lnTo>
                  <a:lnTo>
                    <a:pt x="1442706" y="255300"/>
                  </a:lnTo>
                  <a:lnTo>
                    <a:pt x="1517769" y="255300"/>
                  </a:lnTo>
                  <a:cubicBezTo>
                    <a:pt x="1602102" y="255300"/>
                    <a:pt x="1670466" y="307276"/>
                    <a:pt x="1670466" y="371393"/>
                  </a:cubicBezTo>
                  <a:lnTo>
                    <a:pt x="1670466" y="468699"/>
                  </a:lnTo>
                  <a:lnTo>
                    <a:pt x="1670466" y="2199468"/>
                  </a:lnTo>
                  <a:lnTo>
                    <a:pt x="1670466" y="2296774"/>
                  </a:lnTo>
                  <a:cubicBezTo>
                    <a:pt x="1670466" y="2344861"/>
                    <a:pt x="1632011" y="2386120"/>
                    <a:pt x="1577205" y="2403744"/>
                  </a:cubicBezTo>
                  <a:close/>
                </a:path>
              </a:pathLst>
            </a:custGeom>
            <a:gradFill>
              <a:gsLst>
                <a:gs pos="45000">
                  <a:schemeClr val="tx1">
                    <a:lumMod val="75000"/>
                    <a:lumOff val="2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0" scaled="1"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xmlns="" id="{24111A75-B887-4F63-98BF-DEA7BFA5984C}"/>
                </a:ext>
              </a:extLst>
            </p:cNvPr>
            <p:cNvSpPr/>
            <p:nvPr/>
          </p:nvSpPr>
          <p:spPr>
            <a:xfrm>
              <a:off x="4864422" y="2079000"/>
              <a:ext cx="2179265" cy="2700000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xmlns="" id="{36832BE3-E19D-4B15-A260-7ECC801A4C0B}"/>
                </a:ext>
              </a:extLst>
            </p:cNvPr>
            <p:cNvSpPr/>
            <p:nvPr/>
          </p:nvSpPr>
          <p:spPr>
            <a:xfrm>
              <a:off x="5187817" y="1245226"/>
              <a:ext cx="1532474" cy="2408774"/>
            </a:xfrm>
            <a:custGeom>
              <a:avLst/>
              <a:gdLst>
                <a:gd name="connsiteX0" fmla="*/ 126032 w 1670466"/>
                <a:gd name="connsiteY0" fmla="*/ 0 h 2408774"/>
                <a:gd name="connsiteX1" fmla="*/ 1559102 w 1670466"/>
                <a:gd name="connsiteY1" fmla="*/ 95323 h 2408774"/>
                <a:gd name="connsiteX2" fmla="*/ 1559102 w 1670466"/>
                <a:gd name="connsiteY2" fmla="*/ 99557 h 2408774"/>
                <a:gd name="connsiteX3" fmla="*/ 1577206 w 1670466"/>
                <a:gd name="connsiteY3" fmla="*/ 102336 h 2408774"/>
                <a:gd name="connsiteX4" fmla="*/ 1670466 w 1670466"/>
                <a:gd name="connsiteY4" fmla="*/ 209306 h 2408774"/>
                <a:gd name="connsiteX5" fmla="*/ 1670466 w 1670466"/>
                <a:gd name="connsiteY5" fmla="*/ 249912 h 2408774"/>
                <a:gd name="connsiteX6" fmla="*/ 1670466 w 1670466"/>
                <a:gd name="connsiteY6" fmla="*/ 1940076 h 2408774"/>
                <a:gd name="connsiteX7" fmla="*/ 1670466 w 1670466"/>
                <a:gd name="connsiteY7" fmla="*/ 2037381 h 2408774"/>
                <a:gd name="connsiteX8" fmla="*/ 1517769 w 1670466"/>
                <a:gd name="connsiteY8" fmla="*/ 2153474 h 2408774"/>
                <a:gd name="connsiteX9" fmla="*/ 636240 w 1670466"/>
                <a:gd name="connsiteY9" fmla="*/ 2153474 h 2408774"/>
                <a:gd name="connsiteX10" fmla="*/ 432000 w 1670466"/>
                <a:gd name="connsiteY10" fmla="*/ 2408774 h 2408774"/>
                <a:gd name="connsiteX11" fmla="*/ 227760 w 1670466"/>
                <a:gd name="connsiteY11" fmla="*/ 2153474 h 2408774"/>
                <a:gd name="connsiteX12" fmla="*/ 152697 w 1670466"/>
                <a:gd name="connsiteY12" fmla="*/ 2153474 h 2408774"/>
                <a:gd name="connsiteX13" fmla="*/ 0 w 1670466"/>
                <a:gd name="connsiteY13" fmla="*/ 2037381 h 2408774"/>
                <a:gd name="connsiteX14" fmla="*/ 0 w 1670466"/>
                <a:gd name="connsiteY14" fmla="*/ 1940076 h 2408774"/>
                <a:gd name="connsiteX15" fmla="*/ 0 w 1670466"/>
                <a:gd name="connsiteY15" fmla="*/ 209306 h 2408774"/>
                <a:gd name="connsiteX16" fmla="*/ 0 w 1670466"/>
                <a:gd name="connsiteY16" fmla="*/ 112000 h 2408774"/>
                <a:gd name="connsiteX17" fmla="*/ 93261 w 1670466"/>
                <a:gd name="connsiteY17" fmla="*/ 5031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26032" y="0"/>
                  </a:moveTo>
                  <a:lnTo>
                    <a:pt x="1559102" y="95323"/>
                  </a:lnTo>
                  <a:lnTo>
                    <a:pt x="1559102" y="99557"/>
                  </a:lnTo>
                  <a:lnTo>
                    <a:pt x="1577206" y="102336"/>
                  </a:lnTo>
                  <a:cubicBezTo>
                    <a:pt x="1632012" y="119960"/>
                    <a:pt x="1670466" y="161218"/>
                    <a:pt x="1670466" y="209306"/>
                  </a:cubicBezTo>
                  <a:lnTo>
                    <a:pt x="1670466" y="249912"/>
                  </a:lnTo>
                  <a:lnTo>
                    <a:pt x="1670466" y="1940076"/>
                  </a:lnTo>
                  <a:lnTo>
                    <a:pt x="1670466" y="2037381"/>
                  </a:lnTo>
                  <a:cubicBezTo>
                    <a:pt x="1670466" y="2101498"/>
                    <a:pt x="1602102" y="2153474"/>
                    <a:pt x="1517769" y="2153474"/>
                  </a:cubicBezTo>
                  <a:lnTo>
                    <a:pt x="636240" y="2153474"/>
                  </a:lnTo>
                  <a:lnTo>
                    <a:pt x="432000" y="2408774"/>
                  </a:lnTo>
                  <a:lnTo>
                    <a:pt x="227760" y="2153474"/>
                  </a:lnTo>
                  <a:lnTo>
                    <a:pt x="152697" y="2153474"/>
                  </a:lnTo>
                  <a:cubicBezTo>
                    <a:pt x="68365" y="2153474"/>
                    <a:pt x="0" y="2101498"/>
                    <a:pt x="0" y="2037381"/>
                  </a:cubicBezTo>
                  <a:lnTo>
                    <a:pt x="0" y="1940076"/>
                  </a:lnTo>
                  <a:lnTo>
                    <a:pt x="0" y="209306"/>
                  </a:lnTo>
                  <a:lnTo>
                    <a:pt x="0" y="112000"/>
                  </a:lnTo>
                  <a:cubicBezTo>
                    <a:pt x="0" y="63913"/>
                    <a:pt x="38456" y="22654"/>
                    <a:pt x="93261" y="50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93000">
                  <a:schemeClr val="accent3"/>
                </a:gs>
              </a:gsLst>
              <a:lin ang="0" scaled="1"/>
              <a:tileRect/>
            </a:gradFill>
            <a:ln>
              <a:solidFill>
                <a:srgbClr val="85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xmlns="" id="{E02E2CBC-F5BA-4D46-B41D-1FCAE5016061}"/>
                </a:ext>
              </a:extLst>
            </p:cNvPr>
            <p:cNvSpPr/>
            <p:nvPr/>
          </p:nvSpPr>
          <p:spPr>
            <a:xfrm>
              <a:off x="7219875" y="2083650"/>
              <a:ext cx="2179265" cy="2700000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xmlns="" id="{ABBFD423-70AC-4EF1-873E-6B1B527A4382}"/>
                </a:ext>
              </a:extLst>
            </p:cNvPr>
            <p:cNvSpPr/>
            <p:nvPr/>
          </p:nvSpPr>
          <p:spPr>
            <a:xfrm>
              <a:off x="7543270" y="1249876"/>
              <a:ext cx="1532474" cy="2408774"/>
            </a:xfrm>
            <a:custGeom>
              <a:avLst/>
              <a:gdLst>
                <a:gd name="connsiteX0" fmla="*/ 126032 w 1670466"/>
                <a:gd name="connsiteY0" fmla="*/ 0 h 2408774"/>
                <a:gd name="connsiteX1" fmla="*/ 1559102 w 1670466"/>
                <a:gd name="connsiteY1" fmla="*/ 95323 h 2408774"/>
                <a:gd name="connsiteX2" fmla="*/ 1559102 w 1670466"/>
                <a:gd name="connsiteY2" fmla="*/ 99557 h 2408774"/>
                <a:gd name="connsiteX3" fmla="*/ 1577206 w 1670466"/>
                <a:gd name="connsiteY3" fmla="*/ 102336 h 2408774"/>
                <a:gd name="connsiteX4" fmla="*/ 1670466 w 1670466"/>
                <a:gd name="connsiteY4" fmla="*/ 209306 h 2408774"/>
                <a:gd name="connsiteX5" fmla="*/ 1670466 w 1670466"/>
                <a:gd name="connsiteY5" fmla="*/ 249912 h 2408774"/>
                <a:gd name="connsiteX6" fmla="*/ 1670466 w 1670466"/>
                <a:gd name="connsiteY6" fmla="*/ 1940076 h 2408774"/>
                <a:gd name="connsiteX7" fmla="*/ 1670466 w 1670466"/>
                <a:gd name="connsiteY7" fmla="*/ 2037381 h 2408774"/>
                <a:gd name="connsiteX8" fmla="*/ 1517769 w 1670466"/>
                <a:gd name="connsiteY8" fmla="*/ 2153474 h 2408774"/>
                <a:gd name="connsiteX9" fmla="*/ 636240 w 1670466"/>
                <a:gd name="connsiteY9" fmla="*/ 2153474 h 2408774"/>
                <a:gd name="connsiteX10" fmla="*/ 432000 w 1670466"/>
                <a:gd name="connsiteY10" fmla="*/ 2408774 h 2408774"/>
                <a:gd name="connsiteX11" fmla="*/ 227760 w 1670466"/>
                <a:gd name="connsiteY11" fmla="*/ 2153474 h 2408774"/>
                <a:gd name="connsiteX12" fmla="*/ 152697 w 1670466"/>
                <a:gd name="connsiteY12" fmla="*/ 2153474 h 2408774"/>
                <a:gd name="connsiteX13" fmla="*/ 0 w 1670466"/>
                <a:gd name="connsiteY13" fmla="*/ 2037381 h 2408774"/>
                <a:gd name="connsiteX14" fmla="*/ 0 w 1670466"/>
                <a:gd name="connsiteY14" fmla="*/ 1940076 h 2408774"/>
                <a:gd name="connsiteX15" fmla="*/ 0 w 1670466"/>
                <a:gd name="connsiteY15" fmla="*/ 209306 h 2408774"/>
                <a:gd name="connsiteX16" fmla="*/ 0 w 1670466"/>
                <a:gd name="connsiteY16" fmla="*/ 112000 h 2408774"/>
                <a:gd name="connsiteX17" fmla="*/ 93261 w 1670466"/>
                <a:gd name="connsiteY17" fmla="*/ 5031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26032" y="0"/>
                  </a:moveTo>
                  <a:lnTo>
                    <a:pt x="1559102" y="95323"/>
                  </a:lnTo>
                  <a:lnTo>
                    <a:pt x="1559102" y="99557"/>
                  </a:lnTo>
                  <a:lnTo>
                    <a:pt x="1577206" y="102336"/>
                  </a:lnTo>
                  <a:cubicBezTo>
                    <a:pt x="1632011" y="119960"/>
                    <a:pt x="1670466" y="161218"/>
                    <a:pt x="1670466" y="209306"/>
                  </a:cubicBezTo>
                  <a:lnTo>
                    <a:pt x="1670466" y="249912"/>
                  </a:lnTo>
                  <a:lnTo>
                    <a:pt x="1670466" y="1940076"/>
                  </a:lnTo>
                  <a:lnTo>
                    <a:pt x="1670466" y="2037381"/>
                  </a:lnTo>
                  <a:cubicBezTo>
                    <a:pt x="1670466" y="2101498"/>
                    <a:pt x="1602101" y="2153474"/>
                    <a:pt x="1517769" y="2153474"/>
                  </a:cubicBezTo>
                  <a:lnTo>
                    <a:pt x="636240" y="2153474"/>
                  </a:lnTo>
                  <a:lnTo>
                    <a:pt x="432000" y="2408774"/>
                  </a:lnTo>
                  <a:lnTo>
                    <a:pt x="227760" y="2153474"/>
                  </a:lnTo>
                  <a:lnTo>
                    <a:pt x="152697" y="2153474"/>
                  </a:lnTo>
                  <a:cubicBezTo>
                    <a:pt x="68365" y="2153474"/>
                    <a:pt x="0" y="2101498"/>
                    <a:pt x="0" y="2037381"/>
                  </a:cubicBezTo>
                  <a:lnTo>
                    <a:pt x="0" y="1940076"/>
                  </a:lnTo>
                  <a:lnTo>
                    <a:pt x="0" y="209306"/>
                  </a:lnTo>
                  <a:lnTo>
                    <a:pt x="0" y="112000"/>
                  </a:lnTo>
                  <a:cubicBezTo>
                    <a:pt x="0" y="63913"/>
                    <a:pt x="38455" y="22654"/>
                    <a:pt x="93261" y="50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93000">
                  <a:schemeClr val="accent4"/>
                </a:gs>
              </a:gsLst>
              <a:lin ang="0" scaled="1"/>
              <a:tileRect/>
            </a:gradFill>
            <a:ln>
              <a:solidFill>
                <a:srgbClr val="DEA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3D490720-F6E8-41B2-853F-86FE2B22C54C}"/>
                </a:ext>
              </a:extLst>
            </p:cNvPr>
            <p:cNvSpPr txBox="1"/>
            <p:nvPr/>
          </p:nvSpPr>
          <p:spPr>
            <a:xfrm>
              <a:off x="3186405" y="3701309"/>
              <a:ext cx="900001" cy="341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153153"/>
                  </a:solidFill>
                </a:rPr>
                <a:t>вопрос</a:t>
              </a:r>
              <a:endParaRPr lang="ru-RU" sz="1600" b="1" dirty="0">
                <a:solidFill>
                  <a:srgbClr val="153153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D0B3654B-B7F2-4961-BAB4-3F761A4F8DF1}"/>
                </a:ext>
              </a:extLst>
            </p:cNvPr>
            <p:cNvSpPr txBox="1"/>
            <p:nvPr/>
          </p:nvSpPr>
          <p:spPr>
            <a:xfrm>
              <a:off x="3820014" y="3451537"/>
              <a:ext cx="610503" cy="1210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200" b="1" dirty="0" smtClean="0">
                  <a:solidFill>
                    <a:srgbClr val="193A61"/>
                  </a:solidFill>
                </a:rPr>
                <a:t>1</a:t>
              </a:r>
              <a:endParaRPr lang="ru-RU" sz="7200" b="1" dirty="0">
                <a:solidFill>
                  <a:srgbClr val="193A6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A88FF29-ACDD-4C72-8616-1F7104EB7354}"/>
                </a:ext>
              </a:extLst>
            </p:cNvPr>
            <p:cNvSpPr txBox="1"/>
            <p:nvPr/>
          </p:nvSpPr>
          <p:spPr>
            <a:xfrm>
              <a:off x="5448000" y="3699000"/>
              <a:ext cx="1026563" cy="31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3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вопрос</a:t>
              </a:r>
              <a:endParaRPr lang="ru-RU" sz="1600" b="1" dirty="0">
                <a:solidFill>
                  <a:schemeClr val="accent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AE3E2530-0660-4F97-B095-DF83F5F21259}"/>
                </a:ext>
              </a:extLst>
            </p:cNvPr>
            <p:cNvSpPr txBox="1"/>
            <p:nvPr/>
          </p:nvSpPr>
          <p:spPr>
            <a:xfrm>
              <a:off x="6185488" y="3409909"/>
              <a:ext cx="497833" cy="1110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 smtClean="0">
                  <a:solidFill>
                    <a:schemeClr val="accent3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  <a:endParaRPr lang="ru-RU" sz="7200" b="1" dirty="0">
                <a:solidFill>
                  <a:schemeClr val="accent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FF876143-DA5E-4047-B5F7-6C381EBB9E90}"/>
                </a:ext>
              </a:extLst>
            </p:cNvPr>
            <p:cNvSpPr txBox="1"/>
            <p:nvPr/>
          </p:nvSpPr>
          <p:spPr>
            <a:xfrm>
              <a:off x="7878000" y="3699000"/>
              <a:ext cx="855000" cy="341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7C35B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вопрос</a:t>
              </a:r>
              <a:endParaRPr lang="ru-RU" sz="1600" b="1" dirty="0">
                <a:solidFill>
                  <a:srgbClr val="7C35B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F372C2E3-5D5B-4DA0-8587-328279AC3BC6}"/>
                </a:ext>
              </a:extLst>
            </p:cNvPr>
            <p:cNvSpPr txBox="1"/>
            <p:nvPr/>
          </p:nvSpPr>
          <p:spPr>
            <a:xfrm>
              <a:off x="8635444" y="3409909"/>
              <a:ext cx="497833" cy="1110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 smtClean="0">
                  <a:solidFill>
                    <a:schemeClr val="accent4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  <a:endParaRPr lang="ru-RU" sz="7200" b="1" dirty="0">
                <a:solidFill>
                  <a:schemeClr val="accent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3E036EF7-6BBB-45F5-902D-A8F2FF7ADDD5}"/>
              </a:ext>
            </a:extLst>
          </p:cNvPr>
          <p:cNvSpPr/>
          <p:nvPr/>
        </p:nvSpPr>
        <p:spPr>
          <a:xfrm>
            <a:off x="2279576" y="1052736"/>
            <a:ext cx="19938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>Преподавание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>РОДНОГО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>ЯЗЫКА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>из числа языков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>народов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>России</a:t>
            </a:r>
            <a:endParaRPr lang="en-US" sz="14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0671FF66-9BF3-40F6-9D26-0D73928C35CF}"/>
              </a:ext>
            </a:extLst>
          </p:cNvPr>
          <p:cNvSpPr/>
          <p:nvPr/>
        </p:nvSpPr>
        <p:spPr>
          <a:xfrm>
            <a:off x="5159896" y="1052736"/>
            <a:ext cx="2160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Изучение </a:t>
            </a:r>
          </a:p>
          <a:p>
            <a:pPr algn="ctr"/>
            <a:r>
              <a:rPr lang="ru-RU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2-го иностранного языка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на уровне основного 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общего 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и среднего общего образования</a:t>
            </a:r>
            <a:endPara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86BCED08-0AA9-4AB6-BD1D-7CF742185677}"/>
              </a:ext>
            </a:extLst>
          </p:cNvPr>
          <p:cNvSpPr/>
          <p:nvPr/>
        </p:nvSpPr>
        <p:spPr>
          <a:xfrm>
            <a:off x="8112224" y="1052736"/>
            <a:ext cx="2160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Подходы 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к преподаванию 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учебного предмета «ТЕХНОЛОГИЯ» 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на уровне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основного общего образования</a:t>
            </a:r>
            <a:endPara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25846" y="4365104"/>
            <a:ext cx="109661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Федеральный закон от 29.12.2012 года № 273-ФЗ «Об образовании в Российской Федерации» 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/>
              <a:t>   </a:t>
            </a:r>
            <a:r>
              <a:rPr lang="ru-RU" sz="1500" b="1" dirty="0" smtClean="0"/>
              <a:t>пункт 3 части 1 статьи 11</a:t>
            </a:r>
          </a:p>
          <a:p>
            <a:pPr>
              <a:buFont typeface="Wingdings" pitchFamily="2" charset="2"/>
              <a:buChar char="ü"/>
            </a:pPr>
            <a:r>
              <a:rPr lang="ru-RU" sz="1500" b="1" dirty="0" smtClean="0"/>
              <a:t>    части 7 и 10  статьи 12</a:t>
            </a:r>
          </a:p>
          <a:p>
            <a:pPr>
              <a:buFont typeface="Wingdings" pitchFamily="2" charset="2"/>
              <a:buChar char="ü"/>
            </a:pPr>
            <a:r>
              <a:rPr lang="ru-RU" sz="1500" b="1" dirty="0" smtClean="0"/>
              <a:t>    часть 1 статьи 9</a:t>
            </a:r>
          </a:p>
          <a:p>
            <a:r>
              <a:rPr lang="ru-RU" sz="1700" dirty="0" smtClean="0"/>
              <a:t>ФГОС, примерные основные образовательные программы (см. </a:t>
            </a:r>
            <a:r>
              <a:rPr lang="en-US" sz="1600" b="1" dirty="0" smtClean="0">
                <a:solidFill>
                  <a:srgbClr val="0070C0"/>
                </a:solidFill>
                <a:hlinkClick r:id="rId2"/>
              </a:rPr>
              <a:t>Fgosreestr.ru</a:t>
            </a:r>
            <a:r>
              <a:rPr lang="ru-RU" sz="1700" b="1" dirty="0" smtClean="0">
                <a:solidFill>
                  <a:srgbClr val="0070C0"/>
                </a:solidFill>
              </a:rPr>
              <a:t> </a:t>
            </a:r>
            <a:r>
              <a:rPr lang="ru-RU" sz="1700" dirty="0" smtClean="0">
                <a:solidFill>
                  <a:srgbClr val="0070C0"/>
                </a:solidFill>
              </a:rPr>
              <a:t>) </a:t>
            </a:r>
          </a:p>
          <a:p>
            <a:endParaRPr lang="ru-RU" sz="800" dirty="0" smtClean="0"/>
          </a:p>
          <a:p>
            <a:r>
              <a:rPr lang="ru-RU" sz="1700" dirty="0" smtClean="0"/>
              <a:t>Методические рекомендации  по формированию учебных планов  ООП НОО, ООО, СОО </a:t>
            </a:r>
          </a:p>
          <a:p>
            <a:r>
              <a:rPr lang="ru-RU" sz="1700" dirty="0" smtClean="0"/>
              <a:t>на 2020-2021 уч. год для общеобразовательных организаций Томской области </a:t>
            </a:r>
          </a:p>
          <a:p>
            <a:r>
              <a:rPr lang="ru-RU" sz="1700" dirty="0" smtClean="0"/>
              <a:t>(письмо Департамента общего образования Томской области от 07.05.2020 г. № 57-2079)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B20B888E-6FA0-4FAC-A555-4DC39C63F6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lum bright="-53000" contrast="-48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 rot="5635600">
            <a:off x="677056" y="4410162"/>
            <a:ext cx="362159" cy="445734"/>
          </a:xfrm>
          <a:prstGeom prst="rect">
            <a:avLst/>
          </a:prstGeom>
        </p:spPr>
      </p:pic>
      <p:pic>
        <p:nvPicPr>
          <p:cNvPr id="39" name="Рисунок 38" descr="Уставный-урок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346" y="2348880"/>
            <a:ext cx="2244071" cy="197114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B20B888E-6FA0-4FAC-A555-4DC39C63F6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lum bright="-53000" contrast="-48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 rot="5635600">
            <a:off x="677056" y="5274257"/>
            <a:ext cx="362159" cy="44573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B20B888E-6FA0-4FAC-A555-4DC39C63F6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lum bright="-53000" contrast="-48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 rot="5635600">
            <a:off x="677057" y="5850322"/>
            <a:ext cx="362159" cy="44573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0" y="6488668"/>
            <a:ext cx="160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Слайд 6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9" cstate="print"/>
          <a:srcRect l="73018"/>
          <a:stretch>
            <a:fillRect/>
          </a:stretch>
        </p:blipFill>
        <p:spPr bwMode="auto">
          <a:xfrm>
            <a:off x="9557667" y="0"/>
            <a:ext cx="26343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00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9751385" y="5364001"/>
            <a:ext cx="2713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Нормативная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база: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см. 6 слайд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2" name="Группа 31"/>
          <p:cNvGrpSpPr/>
          <p:nvPr/>
        </p:nvGrpSpPr>
        <p:grpSpPr>
          <a:xfrm>
            <a:off x="723693" y="234000"/>
            <a:ext cx="3734999" cy="2436600"/>
            <a:chOff x="180000" y="1802400"/>
            <a:chExt cx="3735000" cy="2436600"/>
          </a:xfrm>
        </p:grpSpPr>
        <p:sp>
          <p:nvSpPr>
            <p:cNvPr id="41" name="Прямоугольник: скругленные углы 2">
              <a:extLst>
                <a:ext uri="{FF2B5EF4-FFF2-40B4-BE49-F238E27FC236}">
                  <a16:creationId xmlns:a16="http://schemas.microsoft.com/office/drawing/2014/main" xmlns="" id="{4722ABD0-4603-434F-B884-98E52520B73C}"/>
                </a:ext>
              </a:extLst>
            </p:cNvPr>
            <p:cNvSpPr/>
            <p:nvPr/>
          </p:nvSpPr>
          <p:spPr>
            <a:xfrm>
              <a:off x="180000" y="2304000"/>
              <a:ext cx="3240000" cy="1935000"/>
            </a:xfrm>
            <a:prstGeom prst="roundRect">
              <a:avLst/>
            </a:pr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xmlns="" id="{0F77F9AA-62AF-4865-9B21-8142C38CBEDF}"/>
                </a:ext>
              </a:extLst>
            </p:cNvPr>
            <p:cNvSpPr/>
            <p:nvPr/>
          </p:nvSpPr>
          <p:spPr>
            <a:xfrm>
              <a:off x="2925000" y="1802400"/>
              <a:ext cx="990000" cy="99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57C0C781-5795-4344-A9D0-23C9DD28E968}"/>
                </a:ext>
              </a:extLst>
            </p:cNvPr>
            <p:cNvSpPr txBox="1"/>
            <p:nvPr/>
          </p:nvSpPr>
          <p:spPr>
            <a:xfrm>
              <a:off x="3170249" y="1888501"/>
              <a:ext cx="4972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</a:rPr>
                <a:t>1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3E036EF7-6BBB-45F5-902D-A8F2FF7ADDD5}"/>
                </a:ext>
              </a:extLst>
            </p:cNvPr>
            <p:cNvSpPr/>
            <p:nvPr/>
          </p:nvSpPr>
          <p:spPr>
            <a:xfrm>
              <a:off x="291000" y="2619000"/>
              <a:ext cx="301750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</a:rPr>
                <a:t>Преподавание </a:t>
              </a:r>
            </a:p>
            <a:p>
              <a:pPr algn="ctr"/>
              <a:r>
                <a:rPr lang="ru-RU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</a:rPr>
                <a:t>родного языка </a:t>
              </a:r>
            </a:p>
            <a:p>
              <a:pPr algn="ctr"/>
              <a:r>
                <a:rPr lang="ru-RU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</a:rPr>
                <a:t>из числа языков народов России</a:t>
              </a:r>
              <a:endPara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655840" y="548680"/>
            <a:ext cx="47076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часть 4 статьи 14 Федеральный закона от 29.12.2012 г. 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№ 273-ФЗ «Об образовании в Российской Федерации»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ru-RU" sz="1400" dirty="0" smtClean="0"/>
              <a:t>изучение родного языка из числа языков народов РФ в пределах возможностей, предоставляемых системой образования, </a:t>
            </a:r>
          </a:p>
          <a:p>
            <a:r>
              <a:rPr lang="ru-RU" sz="1400" dirty="0" smtClean="0"/>
              <a:t>в порядке, установленном законодательством </a:t>
            </a:r>
          </a:p>
          <a:p>
            <a:r>
              <a:rPr lang="ru-RU" sz="1400" dirty="0" smtClean="0"/>
              <a:t>об образовании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77" name="TextBox 76"/>
          <p:cNvSpPr txBox="1"/>
          <p:nvPr/>
        </p:nvSpPr>
        <p:spPr>
          <a:xfrm>
            <a:off x="4655840" y="2348880"/>
            <a:ext cx="4596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НЕ В УЩЕРБ РУССКОМУ ЯЗЫКУ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862154" y="3356992"/>
            <a:ext cx="23298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Может быть дистанционная форма обучения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родному языку и родной литературы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народов РФ</a:t>
            </a: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РЕШЕНИЕ УЧРЕДИТЕЛЯ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(анализ и перспективы)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79" name="Рисунок 78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86615" y="1340768"/>
            <a:ext cx="2305385" cy="1873125"/>
          </a:xfrm>
          <a:prstGeom prst="rect">
            <a:avLst/>
          </a:prstGeom>
        </p:spPr>
      </p:pic>
      <p:grpSp>
        <p:nvGrpSpPr>
          <p:cNvPr id="3" name="Группа 65"/>
          <p:cNvGrpSpPr/>
          <p:nvPr/>
        </p:nvGrpSpPr>
        <p:grpSpPr>
          <a:xfrm>
            <a:off x="834461" y="5094000"/>
            <a:ext cx="8628185" cy="1365250"/>
            <a:chOff x="1066800" y="2565102"/>
            <a:chExt cx="7010400" cy="1365250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066800" y="2565102"/>
              <a:ext cx="2295525" cy="1365250"/>
              <a:chOff x="471" y="272"/>
              <a:chExt cx="1161" cy="1539"/>
            </a:xfrm>
          </p:grpSpPr>
          <p:sp>
            <p:nvSpPr>
              <p:cNvPr id="71" name="Oval 10"/>
              <p:cNvSpPr>
                <a:spLocks noChangeArrowheads="1"/>
              </p:cNvSpPr>
              <p:nvPr/>
            </p:nvSpPr>
            <p:spPr bwMode="ltGray">
              <a:xfrm>
                <a:off x="471" y="1438"/>
                <a:ext cx="1159" cy="362"/>
              </a:xfrm>
              <a:prstGeom prst="ellipse">
                <a:avLst/>
              </a:prstGeom>
              <a:gradFill rotWithShape="1">
                <a:gsLst>
                  <a:gs pos="0">
                    <a:srgbClr val="C1CF9D"/>
                  </a:gs>
                  <a:gs pos="50000">
                    <a:srgbClr val="C1CF9D">
                      <a:gamma/>
                      <a:tint val="42353"/>
                      <a:invGamma/>
                    </a:srgbClr>
                  </a:gs>
                  <a:gs pos="100000">
                    <a:srgbClr val="C1CF9D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" name="AutoShape 11"/>
              <p:cNvSpPr>
                <a:spLocks noChangeArrowheads="1"/>
              </p:cNvSpPr>
              <p:nvPr/>
            </p:nvSpPr>
            <p:spPr bwMode="ltGray">
              <a:xfrm>
                <a:off x="473" y="272"/>
                <a:ext cx="1159" cy="1539"/>
              </a:xfrm>
              <a:prstGeom prst="can">
                <a:avLst>
                  <a:gd name="adj" fmla="val 33197"/>
                </a:avLst>
              </a:prstGeom>
              <a:gradFill rotWithShape="1">
                <a:gsLst>
                  <a:gs pos="15000">
                    <a:schemeClr val="accent1">
                      <a:lumMod val="75000"/>
                    </a:schemeClr>
                  </a:gs>
                  <a:gs pos="43000">
                    <a:schemeClr val="accent2">
                      <a:alpha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8" name="AutoShape 12"/>
            <p:cNvSpPr>
              <a:spLocks noChangeArrowheads="1"/>
            </p:cNvSpPr>
            <p:nvPr/>
          </p:nvSpPr>
          <p:spPr bwMode="ltGray">
            <a:xfrm>
              <a:off x="3496800" y="2814339"/>
              <a:ext cx="4580400" cy="911225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Text Box 13"/>
            <p:cNvSpPr txBox="1">
              <a:spLocks noChangeArrowheads="1"/>
            </p:cNvSpPr>
            <p:nvPr/>
          </p:nvSpPr>
          <p:spPr bwMode="white">
            <a:xfrm>
              <a:off x="1111800" y="3015102"/>
              <a:ext cx="212883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400" b="1" dirty="0" smtClean="0">
                  <a:solidFill>
                    <a:srgbClr val="C00000"/>
                  </a:solidFill>
                </a:rPr>
                <a:t>ФГОС СОО                        </a:t>
              </a:r>
              <a:r>
                <a:rPr lang="ru-RU" sz="1400" b="1" dirty="0" smtClean="0"/>
                <a:t>пункты 9.2, 18.3.1  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70" name="AutoShape 21"/>
            <p:cNvSpPr>
              <a:spLocks noChangeArrowheads="1"/>
            </p:cNvSpPr>
            <p:nvPr/>
          </p:nvSpPr>
          <p:spPr bwMode="gray">
            <a:xfrm>
              <a:off x="3354388" y="3098502"/>
              <a:ext cx="533400" cy="3810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2857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Группа 50"/>
          <p:cNvGrpSpPr/>
          <p:nvPr/>
        </p:nvGrpSpPr>
        <p:grpSpPr>
          <a:xfrm>
            <a:off x="834461" y="3969000"/>
            <a:ext cx="8628185" cy="1365250"/>
            <a:chOff x="1066800" y="2565102"/>
            <a:chExt cx="7010400" cy="1365250"/>
          </a:xfrm>
        </p:grpSpPr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1066800" y="2565102"/>
              <a:ext cx="2295525" cy="1365250"/>
              <a:chOff x="471" y="272"/>
              <a:chExt cx="1161" cy="1539"/>
            </a:xfrm>
          </p:grpSpPr>
          <p:sp>
            <p:nvSpPr>
              <p:cNvPr id="56" name="Oval 10"/>
              <p:cNvSpPr>
                <a:spLocks noChangeArrowheads="1"/>
              </p:cNvSpPr>
              <p:nvPr/>
            </p:nvSpPr>
            <p:spPr bwMode="ltGray">
              <a:xfrm>
                <a:off x="471" y="1438"/>
                <a:ext cx="1159" cy="362"/>
              </a:xfrm>
              <a:prstGeom prst="ellipse">
                <a:avLst/>
              </a:prstGeom>
              <a:gradFill rotWithShape="1">
                <a:gsLst>
                  <a:gs pos="0">
                    <a:srgbClr val="C1CF9D"/>
                  </a:gs>
                  <a:gs pos="50000">
                    <a:srgbClr val="C1CF9D">
                      <a:gamma/>
                      <a:tint val="42353"/>
                      <a:invGamma/>
                    </a:srgbClr>
                  </a:gs>
                  <a:gs pos="100000">
                    <a:srgbClr val="C1CF9D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" name="AutoShape 11"/>
              <p:cNvSpPr>
                <a:spLocks noChangeArrowheads="1"/>
              </p:cNvSpPr>
              <p:nvPr/>
            </p:nvSpPr>
            <p:spPr bwMode="ltGray">
              <a:xfrm>
                <a:off x="473" y="272"/>
                <a:ext cx="1159" cy="1539"/>
              </a:xfrm>
              <a:prstGeom prst="can">
                <a:avLst>
                  <a:gd name="adj" fmla="val 33197"/>
                </a:avLst>
              </a:prstGeom>
              <a:gradFill rotWithShape="1">
                <a:gsLst>
                  <a:gs pos="15000">
                    <a:schemeClr val="accent1">
                      <a:lumMod val="75000"/>
                    </a:schemeClr>
                  </a:gs>
                  <a:gs pos="43000">
                    <a:schemeClr val="accent2">
                      <a:alpha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3" name="AutoShape 12"/>
            <p:cNvSpPr>
              <a:spLocks noChangeArrowheads="1"/>
            </p:cNvSpPr>
            <p:nvPr/>
          </p:nvSpPr>
          <p:spPr bwMode="ltGray">
            <a:xfrm>
              <a:off x="3496800" y="2814339"/>
              <a:ext cx="4580400" cy="911225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Text Box 13"/>
            <p:cNvSpPr txBox="1">
              <a:spLocks noChangeArrowheads="1"/>
            </p:cNvSpPr>
            <p:nvPr/>
          </p:nvSpPr>
          <p:spPr bwMode="white">
            <a:xfrm>
              <a:off x="1156800" y="3015102"/>
              <a:ext cx="212883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2400" b="1" dirty="0" smtClean="0">
                  <a:solidFill>
                    <a:srgbClr val="C00000"/>
                  </a:solidFill>
                </a:rPr>
                <a:t>ФГОС ООО                </a:t>
              </a:r>
              <a:r>
                <a:rPr lang="ru-RU" sz="1400" b="1" dirty="0" smtClean="0"/>
                <a:t>пункты 11.2, 18.3.1 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gray">
            <a:xfrm>
              <a:off x="3354388" y="3098502"/>
              <a:ext cx="533400" cy="3810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2857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Группа 79"/>
          <p:cNvGrpSpPr/>
          <p:nvPr/>
        </p:nvGrpSpPr>
        <p:grpSpPr>
          <a:xfrm>
            <a:off x="834461" y="2844000"/>
            <a:ext cx="8628185" cy="1365250"/>
            <a:chOff x="1066800" y="2565102"/>
            <a:chExt cx="7010400" cy="1365250"/>
          </a:xfrm>
        </p:grpSpPr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1066800" y="2565102"/>
              <a:ext cx="2295525" cy="1365250"/>
              <a:chOff x="471" y="272"/>
              <a:chExt cx="1161" cy="1539"/>
            </a:xfrm>
          </p:grpSpPr>
          <p:sp>
            <p:nvSpPr>
              <p:cNvPr id="85" name="Oval 10"/>
              <p:cNvSpPr>
                <a:spLocks noChangeArrowheads="1"/>
              </p:cNvSpPr>
              <p:nvPr/>
            </p:nvSpPr>
            <p:spPr bwMode="ltGray">
              <a:xfrm>
                <a:off x="471" y="1438"/>
                <a:ext cx="1159" cy="362"/>
              </a:xfrm>
              <a:prstGeom prst="ellipse">
                <a:avLst/>
              </a:prstGeom>
              <a:gradFill rotWithShape="1">
                <a:gsLst>
                  <a:gs pos="0">
                    <a:srgbClr val="C1CF9D"/>
                  </a:gs>
                  <a:gs pos="50000">
                    <a:srgbClr val="C1CF9D">
                      <a:gamma/>
                      <a:tint val="42353"/>
                      <a:invGamma/>
                    </a:srgbClr>
                  </a:gs>
                  <a:gs pos="100000">
                    <a:srgbClr val="C1CF9D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" name="AutoShape 11"/>
              <p:cNvSpPr>
                <a:spLocks noChangeArrowheads="1"/>
              </p:cNvSpPr>
              <p:nvPr/>
            </p:nvSpPr>
            <p:spPr bwMode="ltGray">
              <a:xfrm>
                <a:off x="473" y="272"/>
                <a:ext cx="1159" cy="1539"/>
              </a:xfrm>
              <a:prstGeom prst="can">
                <a:avLst>
                  <a:gd name="adj" fmla="val 33197"/>
                </a:avLst>
              </a:prstGeom>
              <a:gradFill rotWithShape="1">
                <a:gsLst>
                  <a:gs pos="15000">
                    <a:schemeClr val="accent1">
                      <a:lumMod val="75000"/>
                    </a:schemeClr>
                  </a:gs>
                  <a:gs pos="43000">
                    <a:schemeClr val="accent2">
                      <a:alpha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2" name="AutoShape 12"/>
            <p:cNvSpPr>
              <a:spLocks noChangeArrowheads="1"/>
            </p:cNvSpPr>
            <p:nvPr/>
          </p:nvSpPr>
          <p:spPr bwMode="ltGray">
            <a:xfrm>
              <a:off x="3496800" y="2814339"/>
              <a:ext cx="4580400" cy="911225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AutoShape 21"/>
            <p:cNvSpPr>
              <a:spLocks noChangeArrowheads="1"/>
            </p:cNvSpPr>
            <p:nvPr/>
          </p:nvSpPr>
          <p:spPr bwMode="gray">
            <a:xfrm>
              <a:off x="3354388" y="3098502"/>
              <a:ext cx="533400" cy="3810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1905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xmlns="" id="{1765D055-23FB-418D-A56C-899B5E29CC44}"/>
              </a:ext>
            </a:extLst>
          </p:cNvPr>
          <p:cNvSpPr/>
          <p:nvPr/>
        </p:nvSpPr>
        <p:spPr>
          <a:xfrm>
            <a:off x="4268308" y="3159000"/>
            <a:ext cx="50953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см. </a:t>
            </a:r>
            <a:r>
              <a:rPr lang="ru-RU" sz="1600" b="1" dirty="0" smtClean="0">
                <a:solidFill>
                  <a:srgbClr val="DA0000"/>
                </a:solidFill>
              </a:rPr>
              <a:t>Учебные планы </a:t>
            </a:r>
          </a:p>
          <a:p>
            <a:r>
              <a:rPr lang="ru-RU" sz="1400" dirty="0" smtClean="0"/>
              <a:t>в примерной основной </a:t>
            </a:r>
          </a:p>
          <a:p>
            <a:r>
              <a:rPr lang="ru-RU" sz="1400" dirty="0" smtClean="0"/>
              <a:t>общеобразовательной программы НОО </a:t>
            </a:r>
            <a:endParaRPr lang="ru-RU" sz="1400" dirty="0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1765D055-23FB-418D-A56C-899B5E29CC44}"/>
              </a:ext>
            </a:extLst>
          </p:cNvPr>
          <p:cNvSpPr/>
          <p:nvPr/>
        </p:nvSpPr>
        <p:spPr>
          <a:xfrm>
            <a:off x="4323692" y="4284001"/>
            <a:ext cx="50953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см. </a:t>
            </a:r>
            <a:r>
              <a:rPr lang="ru-RU" sz="1600" b="1" dirty="0" smtClean="0">
                <a:solidFill>
                  <a:srgbClr val="DA0000"/>
                </a:solidFill>
              </a:rPr>
              <a:t>Учебные планы </a:t>
            </a:r>
          </a:p>
          <a:p>
            <a:r>
              <a:rPr lang="ru-RU" sz="1400" dirty="0" smtClean="0"/>
              <a:t>в примерной основной </a:t>
            </a:r>
          </a:p>
          <a:p>
            <a:r>
              <a:rPr lang="ru-RU" sz="1400" dirty="0" smtClean="0"/>
              <a:t>общеобразовательной программы ООО </a:t>
            </a:r>
            <a:endParaRPr lang="ru-RU" sz="1400" dirty="0"/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1765D055-23FB-418D-A56C-899B5E29CC44}"/>
              </a:ext>
            </a:extLst>
          </p:cNvPr>
          <p:cNvSpPr/>
          <p:nvPr/>
        </p:nvSpPr>
        <p:spPr>
          <a:xfrm>
            <a:off x="4323692" y="5454001"/>
            <a:ext cx="50953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см. </a:t>
            </a:r>
            <a:r>
              <a:rPr lang="ru-RU" sz="1600" b="1" dirty="0" smtClean="0">
                <a:solidFill>
                  <a:srgbClr val="DA0000"/>
                </a:solidFill>
              </a:rPr>
              <a:t>Учебные планы </a:t>
            </a:r>
          </a:p>
          <a:p>
            <a:r>
              <a:rPr lang="ru-RU" sz="1400" dirty="0" smtClean="0"/>
              <a:t>в примерной основной </a:t>
            </a:r>
          </a:p>
          <a:p>
            <a:r>
              <a:rPr lang="ru-RU" sz="1400" dirty="0" smtClean="0"/>
              <a:t>общеобразовательной программы СОО </a:t>
            </a:r>
            <a:endParaRPr lang="ru-RU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6488668"/>
            <a:ext cx="160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786CD"/>
                </a:solidFill>
              </a:rPr>
              <a:t>Слайд 7</a:t>
            </a:r>
            <a:endParaRPr lang="ru-RU" dirty="0">
              <a:solidFill>
                <a:srgbClr val="3786CD"/>
              </a:solidFill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white">
          <a:xfrm>
            <a:off x="1284923" y="3312000"/>
            <a:ext cx="2270769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ФГОС НОО               </a:t>
            </a:r>
            <a:r>
              <a:rPr lang="ru-RU" sz="1400" b="1" dirty="0" smtClean="0"/>
              <a:t>пункты 12.2, 19.3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/>
          <a:srcRect l="73018"/>
          <a:stretch>
            <a:fillRect/>
          </a:stretch>
        </p:blipFill>
        <p:spPr bwMode="auto">
          <a:xfrm>
            <a:off x="9696400" y="0"/>
            <a:ext cx="26343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24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5735961" y="260648"/>
            <a:ext cx="3672408" cy="90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000615" y="279000"/>
            <a:ext cx="3735001" cy="2423400"/>
            <a:chOff x="3417375" y="555600"/>
            <a:chExt cx="3034688" cy="2423400"/>
          </a:xfrm>
        </p:grpSpPr>
        <p:sp>
          <p:nvSpPr>
            <p:cNvPr id="3" name="Прямоугольник: скругленные углы 3">
              <a:extLst>
                <a:ext uri="{FF2B5EF4-FFF2-40B4-BE49-F238E27FC236}">
                  <a16:creationId xmlns:a16="http://schemas.microsoft.com/office/drawing/2014/main" xmlns="" id="{BA91CA74-EB91-4124-89FB-7717B06E2A6C}"/>
                </a:ext>
              </a:extLst>
            </p:cNvPr>
            <p:cNvSpPr/>
            <p:nvPr/>
          </p:nvSpPr>
          <p:spPr>
            <a:xfrm>
              <a:off x="3417375" y="1044000"/>
              <a:ext cx="2632500" cy="1935000"/>
            </a:xfrm>
            <a:prstGeom prst="roundRect">
              <a:avLst/>
            </a:prstGeom>
            <a:solidFill>
              <a:srgbClr val="FFEFC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xmlns="" id="{21CD48DF-1FDF-491D-B6AF-85722665ADDD}"/>
                </a:ext>
              </a:extLst>
            </p:cNvPr>
            <p:cNvSpPr/>
            <p:nvPr/>
          </p:nvSpPr>
          <p:spPr>
            <a:xfrm>
              <a:off x="5647688" y="555600"/>
              <a:ext cx="804375" cy="99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21ABD67-A4A6-4F05-BEFC-3D604BB00EAB}"/>
                </a:ext>
              </a:extLst>
            </p:cNvPr>
            <p:cNvSpPr txBox="1"/>
            <p:nvPr/>
          </p:nvSpPr>
          <p:spPr>
            <a:xfrm>
              <a:off x="5846952" y="635101"/>
              <a:ext cx="4040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</a:rPr>
                <a:t>2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0671FF66-9BF3-40F6-9D26-0D73928C35CF}"/>
                </a:ext>
              </a:extLst>
            </p:cNvPr>
            <p:cNvSpPr/>
            <p:nvPr/>
          </p:nvSpPr>
          <p:spPr>
            <a:xfrm>
              <a:off x="3423000" y="1224000"/>
              <a:ext cx="262387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Изучение </a:t>
              </a:r>
            </a:p>
            <a:p>
              <a:pPr algn="ctr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2-го иностранного языка на уровне основного общего </a:t>
              </a:r>
            </a:p>
            <a:p>
              <a:pPr algn="ctr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и среднего общего образования</a:t>
              </a:r>
              <a:endPara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7" name="Группа 10"/>
          <p:cNvGrpSpPr/>
          <p:nvPr/>
        </p:nvGrpSpPr>
        <p:grpSpPr>
          <a:xfrm>
            <a:off x="446770" y="2889001"/>
            <a:ext cx="4470399" cy="1392217"/>
            <a:chOff x="1320801" y="2040194"/>
            <a:chExt cx="7207648" cy="1492744"/>
          </a:xfrm>
        </p:grpSpPr>
        <p:sp>
          <p:nvSpPr>
            <p:cNvPr id="12" name="AutoShape 3"/>
            <p:cNvSpPr>
              <a:spLocks noChangeArrowheads="1"/>
            </p:cNvSpPr>
            <p:nvPr/>
          </p:nvSpPr>
          <p:spPr bwMode="gray">
            <a:xfrm>
              <a:off x="1320801" y="2170710"/>
              <a:ext cx="7207648" cy="1144587"/>
            </a:xfrm>
            <a:prstGeom prst="roundRect">
              <a:avLst>
                <a:gd name="adj" fmla="val 11921"/>
              </a:avLst>
            </a:prstGeom>
            <a:gradFill>
              <a:gsLst>
                <a:gs pos="85000">
                  <a:schemeClr val="accent3">
                    <a:lumMod val="60000"/>
                    <a:lumOff val="40000"/>
                  </a:schemeClr>
                </a:gs>
                <a:gs pos="0">
                  <a:schemeClr val="bg1"/>
                </a:gs>
              </a:gsLst>
              <a:lin ang="5400000" scaled="1"/>
            </a:gradFill>
            <a:ln w="25400">
              <a:solidFill>
                <a:srgbClr val="FE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" name="Picture 9" descr="Picture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382713" y="2213572"/>
              <a:ext cx="730912" cy="574675"/>
            </a:xfrm>
            <a:prstGeom prst="rect">
              <a:avLst/>
            </a:prstGeom>
            <a:noFill/>
          </p:spPr>
        </p:pic>
        <p:sp>
          <p:nvSpPr>
            <p:cNvPr id="14" name="AutoShape 12"/>
            <p:cNvSpPr>
              <a:spLocks noChangeArrowheads="1"/>
            </p:cNvSpPr>
            <p:nvPr/>
          </p:nvSpPr>
          <p:spPr bwMode="gray">
            <a:xfrm>
              <a:off x="1848776" y="2040194"/>
              <a:ext cx="6273801" cy="360702"/>
            </a:xfrm>
            <a:prstGeom prst="roundRect">
              <a:avLst>
                <a:gd name="adj" fmla="val 16667"/>
              </a:avLst>
            </a:prstGeom>
            <a:solidFill>
              <a:srgbClr val="FFEFC1"/>
            </a:solidFill>
            <a:ln w="2857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gray">
            <a:xfrm>
              <a:off x="1672036" y="2377939"/>
              <a:ext cx="6521451" cy="1154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ru-RU" sz="1600" dirty="0" smtClean="0"/>
                <a:t>пункт</a:t>
              </a:r>
              <a:r>
                <a:rPr lang="ru-RU" sz="1600" b="1" dirty="0" smtClean="0">
                  <a:solidFill>
                    <a:srgbClr val="FEFFFF"/>
                  </a:solidFill>
                </a:rPr>
                <a:t> </a:t>
              </a:r>
              <a:r>
                <a:rPr lang="ru-RU" sz="1600" dirty="0" smtClean="0"/>
                <a:t>11.3. Иностранный язык. Второй иностранный язык</a:t>
              </a:r>
            </a:p>
            <a:p>
              <a:pPr eaLnBrk="0" hangingPunct="0"/>
              <a:r>
                <a:rPr lang="ru-RU" sz="1600" dirty="0" smtClean="0"/>
                <a:t>пункт 18.3.1. Учебный план ООО</a:t>
              </a:r>
            </a:p>
            <a:p>
              <a:pPr eaLnBrk="0" hangingPunct="0"/>
              <a:r>
                <a:rPr lang="en-US" sz="1600" dirty="0" smtClean="0">
                  <a:solidFill>
                    <a:srgbClr val="FEFFFF"/>
                  </a:solidFill>
                </a:rPr>
                <a:t>.</a:t>
              </a:r>
              <a:endParaRPr lang="en-US" sz="1600" dirty="0">
                <a:solidFill>
                  <a:srgbClr val="FEFFFF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34462" y="2889000"/>
            <a:ext cx="382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ФГОС ООО</a:t>
            </a:r>
            <a:endParaRPr lang="ru-RU" b="1" dirty="0"/>
          </a:p>
        </p:txBody>
      </p:sp>
      <p:grpSp>
        <p:nvGrpSpPr>
          <p:cNvPr id="8" name="Группа 16"/>
          <p:cNvGrpSpPr/>
          <p:nvPr/>
        </p:nvGrpSpPr>
        <p:grpSpPr>
          <a:xfrm>
            <a:off x="443077" y="4194000"/>
            <a:ext cx="4470399" cy="900000"/>
            <a:chOff x="1320801" y="1943695"/>
            <a:chExt cx="7207648" cy="1371602"/>
          </a:xfrm>
        </p:grpSpPr>
        <p:sp>
          <p:nvSpPr>
            <p:cNvPr id="18" name="AutoShape 3"/>
            <p:cNvSpPr>
              <a:spLocks noChangeArrowheads="1"/>
            </p:cNvSpPr>
            <p:nvPr/>
          </p:nvSpPr>
          <p:spPr bwMode="gray">
            <a:xfrm>
              <a:off x="1320801" y="2170710"/>
              <a:ext cx="7207648" cy="1144587"/>
            </a:xfrm>
            <a:prstGeom prst="roundRect">
              <a:avLst>
                <a:gd name="adj" fmla="val 11921"/>
              </a:avLst>
            </a:prstGeom>
            <a:gradFill>
              <a:gsLst>
                <a:gs pos="85000">
                  <a:schemeClr val="accent3">
                    <a:lumMod val="60000"/>
                    <a:lumOff val="40000"/>
                  </a:schemeClr>
                </a:gs>
                <a:gs pos="0">
                  <a:schemeClr val="bg1"/>
                </a:gs>
              </a:gsLst>
              <a:lin ang="5400000" scaled="1"/>
            </a:gradFill>
            <a:ln w="25400">
              <a:solidFill>
                <a:srgbClr val="FE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" name="Picture 9" descr="Picture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382713" y="2213572"/>
              <a:ext cx="730912" cy="574675"/>
            </a:xfrm>
            <a:prstGeom prst="rect">
              <a:avLst/>
            </a:prstGeom>
            <a:noFill/>
          </p:spPr>
        </p:pic>
        <p:sp>
          <p:nvSpPr>
            <p:cNvPr id="20" name="AutoShape 12"/>
            <p:cNvSpPr>
              <a:spLocks noChangeArrowheads="1"/>
            </p:cNvSpPr>
            <p:nvPr/>
          </p:nvSpPr>
          <p:spPr bwMode="gray">
            <a:xfrm>
              <a:off x="1848776" y="1943695"/>
              <a:ext cx="6273800" cy="457200"/>
            </a:xfrm>
            <a:prstGeom prst="roundRect">
              <a:avLst>
                <a:gd name="adj" fmla="val 16667"/>
              </a:avLst>
            </a:prstGeom>
            <a:solidFill>
              <a:srgbClr val="FFF1C9"/>
            </a:solidFill>
            <a:ln w="2857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gray">
            <a:xfrm>
              <a:off x="1677989" y="2355176"/>
              <a:ext cx="6700045" cy="891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1600" dirty="0" smtClean="0"/>
                <a:t>пункт</a:t>
              </a:r>
              <a:r>
                <a:rPr lang="ru-RU" sz="1600" b="1" dirty="0" smtClean="0">
                  <a:solidFill>
                    <a:srgbClr val="FEFFFF"/>
                  </a:solidFill>
                </a:rPr>
                <a:t> </a:t>
              </a:r>
              <a:r>
                <a:rPr lang="ru-RU" sz="1600" dirty="0" smtClean="0"/>
                <a:t>9.3. Иностранные языки</a:t>
              </a:r>
            </a:p>
            <a:p>
              <a:pPr eaLnBrk="0" hangingPunct="0"/>
              <a:r>
                <a:rPr lang="ru-RU" sz="1600" dirty="0" smtClean="0"/>
                <a:t>пункт 18.3.1. Учебный план СОО</a:t>
              </a:r>
              <a:endParaRPr lang="en-US" sz="1600" dirty="0">
                <a:solidFill>
                  <a:srgbClr val="FEFFFF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41846" y="4140000"/>
            <a:ext cx="3655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ФГОС СОО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34461" y="6219000"/>
            <a:ext cx="4098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FF0000"/>
                </a:solidFill>
              </a:rPr>
              <a:t>Нормативная база:</a:t>
            </a:r>
            <a:r>
              <a:rPr lang="ru-RU" sz="1600" dirty="0" smtClean="0">
                <a:solidFill>
                  <a:schemeClr val="bg1"/>
                </a:solidFill>
              </a:rPr>
              <a:t> см. 6 слайд</a:t>
            </a:r>
            <a:endParaRPr lang="ru-RU" dirty="0"/>
          </a:p>
        </p:txBody>
      </p:sp>
      <p:grpSp>
        <p:nvGrpSpPr>
          <p:cNvPr id="9" name="Группа 24"/>
          <p:cNvGrpSpPr/>
          <p:nvPr/>
        </p:nvGrpSpPr>
        <p:grpSpPr>
          <a:xfrm>
            <a:off x="446770" y="5229000"/>
            <a:ext cx="4470399" cy="900000"/>
            <a:chOff x="1320801" y="1943695"/>
            <a:chExt cx="7207648" cy="1371602"/>
          </a:xfrm>
        </p:grpSpPr>
        <p:sp>
          <p:nvSpPr>
            <p:cNvPr id="26" name="AutoShape 3"/>
            <p:cNvSpPr>
              <a:spLocks noChangeArrowheads="1"/>
            </p:cNvSpPr>
            <p:nvPr/>
          </p:nvSpPr>
          <p:spPr bwMode="gray">
            <a:xfrm>
              <a:off x="1320801" y="2170710"/>
              <a:ext cx="7207648" cy="1144587"/>
            </a:xfrm>
            <a:prstGeom prst="roundRect">
              <a:avLst>
                <a:gd name="adj" fmla="val 11921"/>
              </a:avLst>
            </a:prstGeom>
            <a:gradFill>
              <a:gsLst>
                <a:gs pos="85000">
                  <a:schemeClr val="accent3">
                    <a:lumMod val="60000"/>
                    <a:lumOff val="40000"/>
                  </a:schemeClr>
                </a:gs>
                <a:gs pos="0">
                  <a:schemeClr val="bg1"/>
                </a:gs>
              </a:gsLst>
              <a:lin ang="5400000" scaled="1"/>
            </a:gradFill>
            <a:ln w="25400">
              <a:solidFill>
                <a:srgbClr val="FE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7" name="Picture 9" descr="Picture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382713" y="2213572"/>
              <a:ext cx="730912" cy="574675"/>
            </a:xfrm>
            <a:prstGeom prst="rect">
              <a:avLst/>
            </a:prstGeom>
            <a:noFill/>
          </p:spPr>
        </p:pic>
        <p:sp>
          <p:nvSpPr>
            <p:cNvPr id="28" name="AutoShape 12"/>
            <p:cNvSpPr>
              <a:spLocks noChangeArrowheads="1"/>
            </p:cNvSpPr>
            <p:nvPr/>
          </p:nvSpPr>
          <p:spPr bwMode="gray">
            <a:xfrm>
              <a:off x="1848776" y="1943695"/>
              <a:ext cx="6273800" cy="457200"/>
            </a:xfrm>
            <a:prstGeom prst="roundRect">
              <a:avLst>
                <a:gd name="adj" fmla="val 16667"/>
              </a:avLst>
            </a:prstGeom>
            <a:solidFill>
              <a:srgbClr val="FFEFC1"/>
            </a:solidFill>
            <a:ln w="2857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gray">
            <a:xfrm>
              <a:off x="1767286" y="2368892"/>
              <a:ext cx="6521451" cy="891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1600" dirty="0" smtClean="0"/>
                <a:t>Федеральный перечень учебников (в ред.от 18.05.2020 N 249)</a:t>
              </a:r>
              <a:endParaRPr lang="en-US" sz="1600" dirty="0">
                <a:solidFill>
                  <a:srgbClr val="FEFFFF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79077" y="5220000"/>
            <a:ext cx="3655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УЧЕБНИКИ</a:t>
            </a:r>
            <a:endParaRPr lang="ru-RU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663952" y="1340768"/>
            <a:ext cx="4596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DA0000"/>
                </a:solidFill>
              </a:rPr>
              <a:t>    Примерная основная образовательная программа ООО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Учебный план по ФГОС ООО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(*второй иностранный язык реализуется в соответствии с возможностями ОО в обязательной части учебного плана)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52923" y="2754001"/>
            <a:ext cx="6539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DA0000"/>
                </a:solidFill>
              </a:rPr>
              <a:t>    Примерная основная образовательная программа СОО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Учебный план профилей обучения по ФГОС СОО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5763693" y="3609001"/>
          <a:ext cx="5981540" cy="2912821"/>
        </p:xfrm>
        <a:graphic>
          <a:graphicData uri="http://schemas.openxmlformats.org/drawingml/2006/table">
            <a:tbl>
              <a:tblPr/>
              <a:tblGrid>
                <a:gridCol w="1887817"/>
                <a:gridCol w="1878337"/>
                <a:gridCol w="1167173"/>
                <a:gridCol w="1048213"/>
              </a:tblGrid>
              <a:tr h="327684">
                <a:tc>
                  <a:txBody>
                    <a:bodyPr/>
                    <a:lstStyle/>
                    <a:p>
                      <a:pPr indent="18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Предметная область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Учебный предмет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часов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04">
                <a:tc gridSpan="4">
                  <a:txBody>
                    <a:bodyPr/>
                    <a:lstStyle/>
                    <a:p>
                      <a:pPr indent="18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Технологический профиль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551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Иностранные языки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Иностранный язык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210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04">
                <a:tc gridSpan="4">
                  <a:txBody>
                    <a:bodyPr/>
                    <a:lstStyle/>
                    <a:p>
                      <a:pPr indent="180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Естественно-научный профиль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551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Иностранные языки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Иностранный язык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210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04">
                <a:tc gridSpan="4">
                  <a:txBody>
                    <a:bodyPr/>
                    <a:lstStyle/>
                    <a:p>
                      <a:pPr indent="180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Гуманитарный  профиль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551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Иностранные языки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Иностранный язык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420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51">
                <a:tc>
                  <a:txBody>
                    <a:bodyPr/>
                    <a:lstStyle/>
                    <a:p>
                      <a:pPr indent="18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Второй иностранный язык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210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04">
                <a:tc gridSpan="4">
                  <a:txBody>
                    <a:bodyPr/>
                    <a:lstStyle/>
                    <a:p>
                      <a:pPr indent="180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Социально-экономический профиль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551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Иностранные языки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Иностранный язык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210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04">
                <a:tc gridSpan="4">
                  <a:txBody>
                    <a:bodyPr/>
                    <a:lstStyle/>
                    <a:p>
                      <a:pPr indent="180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Универсальный профиль (вариант 1)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551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Иностранные языки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Иностранный язык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210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04">
                <a:tc gridSpan="4">
                  <a:txBody>
                    <a:bodyPr/>
                    <a:lstStyle/>
                    <a:p>
                      <a:pPr indent="180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Универсальный профиль (вариант 2)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551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Иностранные языки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Иностранный язык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420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08308" y="1224000"/>
            <a:ext cx="224103" cy="2667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08308" y="2799000"/>
            <a:ext cx="224103" cy="2667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735960" y="260648"/>
            <a:ext cx="37444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3399"/>
                </a:solidFill>
              </a:rPr>
              <a:t>Вариативность выбора учебных предметов из предметных областей обязательной части учебного плана</a:t>
            </a:r>
            <a:endParaRPr lang="ru-RU" sz="1500" dirty="0">
              <a:solidFill>
                <a:srgbClr val="003399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08308" y="3249001"/>
            <a:ext cx="6036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(не менее одного учебного предмета из каждой предметной области)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0" y="6488668"/>
            <a:ext cx="160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Слайд 8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 cstate="print"/>
          <a:srcRect l="73018"/>
          <a:stretch>
            <a:fillRect/>
          </a:stretch>
        </p:blipFill>
        <p:spPr bwMode="auto">
          <a:xfrm>
            <a:off x="9557667" y="0"/>
            <a:ext cx="26343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helovechek_4168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232220"/>
              </a:clrFrom>
              <a:clrTo>
                <a:srgbClr val="23222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42396" y="980728"/>
            <a:ext cx="2055169" cy="1701134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684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4655840" y="0"/>
            <a:ext cx="7536160" cy="1844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4923000"/>
            <a:ext cx="3603692" cy="193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5004000"/>
            <a:ext cx="6871385" cy="1854000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7"/>
          <p:cNvGrpSpPr/>
          <p:nvPr/>
        </p:nvGrpSpPr>
        <p:grpSpPr>
          <a:xfrm>
            <a:off x="839415" y="836712"/>
            <a:ext cx="3337767" cy="1872288"/>
            <a:chOff x="6700963" y="1113312"/>
            <a:chExt cx="2711936" cy="1872288"/>
          </a:xfrm>
        </p:grpSpPr>
        <p:sp>
          <p:nvSpPr>
            <p:cNvPr id="39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F22B0AB6-277E-4ADA-AC26-C842F8F2256F}"/>
                </a:ext>
              </a:extLst>
            </p:cNvPr>
            <p:cNvSpPr/>
            <p:nvPr/>
          </p:nvSpPr>
          <p:spPr>
            <a:xfrm>
              <a:off x="6700963" y="1113312"/>
              <a:ext cx="2639537" cy="1872288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2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635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86BCED08-0AA9-4AB6-BD1D-7CF742185677}"/>
                </a:ext>
              </a:extLst>
            </p:cNvPr>
            <p:cNvSpPr/>
            <p:nvPr/>
          </p:nvSpPr>
          <p:spPr>
            <a:xfrm>
              <a:off x="6700963" y="1257328"/>
              <a:ext cx="2711936" cy="1646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7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</a:rPr>
                <a:t>Вопрос изучения </a:t>
              </a:r>
            </a:p>
            <a:p>
              <a:pPr algn="ctr"/>
              <a:r>
                <a:rPr lang="ru-RU" sz="17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</a:rPr>
                <a:t>учебного предмета</a:t>
              </a:r>
            </a:p>
            <a:p>
              <a:pPr algn="ctr"/>
              <a:r>
                <a:rPr lang="ru-RU" sz="17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</a:rPr>
                <a:t>«Технология» </a:t>
              </a:r>
            </a:p>
            <a:p>
              <a:pPr algn="ctr"/>
              <a:r>
                <a:rPr lang="ru-RU" sz="17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</a:rPr>
                <a:t>на уровне основного </a:t>
              </a:r>
            </a:p>
            <a:p>
              <a:pPr algn="ctr"/>
              <a:r>
                <a:rPr lang="ru-RU" sz="17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</a:rPr>
                <a:t>общего образования</a:t>
              </a:r>
              <a:endPara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endParaRPr>
            </a:p>
            <a:p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E9F2AD0-04E1-4AB9-AC87-3EC9149691A9}"/>
              </a:ext>
            </a:extLst>
          </p:cNvPr>
          <p:cNvSpPr txBox="1"/>
          <p:nvPr/>
        </p:nvSpPr>
        <p:spPr>
          <a:xfrm>
            <a:off x="7480615" y="2780928"/>
            <a:ext cx="4711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90000"/>
                  </a:schemeClr>
                </a:solidFill>
              </a:rPr>
              <a:t>Казакевич В.М., Пичугина Г.В., Семенова Г.Ю. и  др./ Под ред. Казакевича В.М. </a:t>
            </a:r>
          </a:p>
          <a:p>
            <a:r>
              <a:rPr lang="ru-RU" sz="1600" dirty="0" smtClean="0">
                <a:solidFill>
                  <a:schemeClr val="accent2">
                    <a:lumMod val="90000"/>
                  </a:schemeClr>
                </a:solidFill>
              </a:rPr>
              <a:t>АО Издательство «Просвещение»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FABBE80-B1FE-46A2-AB54-0EF0631581D4}"/>
              </a:ext>
            </a:extLst>
          </p:cNvPr>
          <p:cNvSpPr txBox="1"/>
          <p:nvPr/>
        </p:nvSpPr>
        <p:spPr>
          <a:xfrm>
            <a:off x="7464152" y="3789040"/>
            <a:ext cx="3535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90000"/>
                  </a:schemeClr>
                </a:solidFill>
              </a:rPr>
              <a:t>Глозман Е.С., Кожина О.А.,</a:t>
            </a:r>
          </a:p>
          <a:p>
            <a:r>
              <a:rPr lang="ru-RU" sz="1600" b="1" dirty="0" smtClean="0">
                <a:solidFill>
                  <a:schemeClr val="accent2">
                    <a:lumMod val="90000"/>
                  </a:schemeClr>
                </a:solidFill>
              </a:rPr>
              <a:t>Хотунцев Ю.Л. и др.</a:t>
            </a:r>
          </a:p>
          <a:p>
            <a:r>
              <a:rPr lang="ru-RU" sz="1600" dirty="0" smtClean="0">
                <a:solidFill>
                  <a:schemeClr val="accent2">
                    <a:lumMod val="90000"/>
                  </a:schemeClr>
                </a:solidFill>
              </a:rPr>
              <a:t>ООО «ДРОФА»</a:t>
            </a:r>
            <a:endParaRPr lang="ru-RU" sz="1600" dirty="0">
              <a:solidFill>
                <a:schemeClr val="accent2">
                  <a:lumMod val="9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94C7A0F-5CD0-4293-9DA0-4D59F8E7B97F}"/>
              </a:ext>
            </a:extLst>
          </p:cNvPr>
          <p:cNvSpPr txBox="1"/>
          <p:nvPr/>
        </p:nvSpPr>
        <p:spPr>
          <a:xfrm>
            <a:off x="7464152" y="4797152"/>
            <a:ext cx="3527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90000"/>
                  </a:schemeClr>
                </a:solidFill>
              </a:rPr>
              <a:t>Тищенко А.Т., Синица Н.В.</a:t>
            </a:r>
          </a:p>
          <a:p>
            <a:r>
              <a:rPr lang="ru-RU" sz="1600" dirty="0" smtClean="0">
                <a:solidFill>
                  <a:schemeClr val="accent2">
                    <a:lumMod val="90000"/>
                  </a:schemeClr>
                </a:solidFill>
              </a:rPr>
              <a:t>ООО Издательский центр «ВЕНТАНА-ГРАФ»</a:t>
            </a:r>
            <a:endParaRPr lang="ru-RU" sz="1600" dirty="0">
              <a:solidFill>
                <a:schemeClr val="accent2">
                  <a:lumMod val="90000"/>
                </a:schemeClr>
              </a:solidFill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8CC53EC2-8418-4A1F-B254-1AB8B43FF781}"/>
              </a:ext>
            </a:extLst>
          </p:cNvPr>
          <p:cNvSpPr/>
          <p:nvPr/>
        </p:nvSpPr>
        <p:spPr>
          <a:xfrm rot="2689455">
            <a:off x="6511130" y="3772122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5F3D990B-820E-4EAF-82B8-E58645BD3D44}"/>
              </a:ext>
            </a:extLst>
          </p:cNvPr>
          <p:cNvSpPr/>
          <p:nvPr/>
        </p:nvSpPr>
        <p:spPr>
          <a:xfrm rot="2689455">
            <a:off x="6511130" y="4852242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: скругленные углы 13">
            <a:extLst>
              <a:ext uri="{FF2B5EF4-FFF2-40B4-BE49-F238E27FC236}">
                <a16:creationId xmlns:a16="http://schemas.microsoft.com/office/drawing/2014/main" xmlns="" id="{D9A4C0DD-BAAA-4049-9F83-4C70C08B620F}"/>
              </a:ext>
            </a:extLst>
          </p:cNvPr>
          <p:cNvSpPr/>
          <p:nvPr/>
        </p:nvSpPr>
        <p:spPr>
          <a:xfrm rot="2689455">
            <a:off x="3416913" y="350346"/>
            <a:ext cx="834453" cy="742752"/>
          </a:xfrm>
          <a:prstGeom prst="round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F5EAD86-0441-42C3-841F-7CB644A282C9}"/>
              </a:ext>
            </a:extLst>
          </p:cNvPr>
          <p:cNvSpPr txBox="1"/>
          <p:nvPr/>
        </p:nvSpPr>
        <p:spPr>
          <a:xfrm>
            <a:off x="3605683" y="279000"/>
            <a:ext cx="497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3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32104" y="836712"/>
            <a:ext cx="47076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ФЕДЕРАЛЬНЫЙ ПЕРЕЧЕНЬ УЧЕБНИКОВ</a:t>
            </a:r>
          </a:p>
          <a:p>
            <a:pPr algn="ctr"/>
            <a:r>
              <a:rPr lang="ru-RU" sz="1200" b="1" dirty="0" smtClean="0"/>
              <a:t> (Приказ Минпросвещения России от 28 декабря 2018 г. N 345</a:t>
            </a:r>
          </a:p>
          <a:p>
            <a:pPr algn="ctr"/>
            <a:r>
              <a:rPr lang="ru-RU" sz="1200" b="1" dirty="0" smtClean="0"/>
              <a:t> (в ред. Приказов Минпросвещения России от 08.05.2019  № 233, </a:t>
            </a:r>
          </a:p>
          <a:p>
            <a:pPr algn="ctr"/>
            <a:r>
              <a:rPr lang="ru-RU" sz="1200" b="1" dirty="0" smtClean="0"/>
              <a:t>от 22.11.2019 N 632, </a:t>
            </a:r>
            <a:r>
              <a:rPr lang="ru-RU" sz="1200" b="1" dirty="0" smtClean="0">
                <a:solidFill>
                  <a:srgbClr val="C00000"/>
                </a:solidFill>
              </a:rPr>
              <a:t>от 18.05.2020 N 249)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20136" y="1916832"/>
            <a:ext cx="4656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КОМПЛЕКТЫ УЧЕБНИКОВ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«Технология» (8-9 кл.) </a:t>
            </a:r>
          </a:p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67408" y="2996952"/>
            <a:ext cx="5981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ДОРАБОТКА РАБОЧИХ ПРОГРАММ </a:t>
            </a:r>
          </a:p>
          <a:p>
            <a:r>
              <a:rPr lang="ru-RU" sz="1600" dirty="0" smtClean="0"/>
              <a:t>для 9 класса в соответствии с ФГОС ООО</a:t>
            </a:r>
          </a:p>
          <a:p>
            <a:r>
              <a:rPr lang="ru-RU" sz="1600" dirty="0" smtClean="0"/>
              <a:t>(см. «Рекомендации» департамента общего образования </a:t>
            </a:r>
          </a:p>
          <a:p>
            <a:r>
              <a:rPr lang="ru-RU" sz="1600" dirty="0" smtClean="0"/>
              <a:t>Томской области от 07.05.2020 г. )</a:t>
            </a:r>
          </a:p>
          <a:p>
            <a:r>
              <a:rPr lang="ru-RU" sz="1600" b="1" dirty="0" smtClean="0">
                <a:solidFill>
                  <a:srgbClr val="DA0000"/>
                </a:solidFill>
              </a:rPr>
              <a:t>Нормативная база:</a:t>
            </a:r>
            <a:r>
              <a:rPr lang="ru-RU" sz="1600" b="1" dirty="0" smtClean="0"/>
              <a:t> </a:t>
            </a:r>
            <a:r>
              <a:rPr lang="ru-RU" sz="1600" dirty="0" smtClean="0"/>
              <a:t>см. 6 слайд</a:t>
            </a:r>
            <a:endParaRPr lang="ru-RU" sz="1600" dirty="0"/>
          </a:p>
        </p:txBody>
      </p:sp>
      <p:pic>
        <p:nvPicPr>
          <p:cNvPr id="20" name="Рисунок 19" descr="pnging.c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5157192"/>
            <a:ext cx="1584403" cy="12873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47528" y="5013176"/>
            <a:ext cx="454153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endParaRPr lang="ru-RU" sz="5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28600" indent="-228600" algn="ctr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Сетевая форма реализации программ (статья 15  Федерального закона от 29.12.2012 № 273-ФЗ «Об образовании </a:t>
            </a:r>
          </a:p>
          <a:p>
            <a:pPr marL="228600" indent="-228600" algn="ctr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в Российский Федерации» </a:t>
            </a:r>
          </a:p>
          <a:p>
            <a:pPr marL="228600" indent="-228600" algn="ctr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ru-RU" sz="1200" b="1" dirty="0" smtClean="0">
                <a:solidFill>
                  <a:srgbClr val="FF0000"/>
                </a:solidFill>
              </a:rPr>
              <a:t>ДОГОВОР О СЕТЕВОМ ВЗАИМОДЕЙСТВИИ </a:t>
            </a:r>
          </a:p>
          <a:p>
            <a:pPr marL="228600" indent="-228600" algn="ctr"/>
            <a:r>
              <a:rPr lang="ru-RU" sz="1200" b="1" dirty="0" smtClean="0">
                <a:solidFill>
                  <a:srgbClr val="FF0000"/>
                </a:solidFill>
              </a:rPr>
              <a:t>       ПО  ПРИМЕРНОЙ ФОРМЕ</a:t>
            </a:r>
          </a:p>
          <a:p>
            <a:pPr marL="228600" indent="-228600" algn="ctr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Зачет учебных предметов (пункт 7 части 1 статьи 34</a:t>
            </a:r>
          </a:p>
          <a:p>
            <a:pPr marL="228600" indent="-228600" algn="ctr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       Федерального закона от 29.12.2012 № 273-ФЗ «Об образовании в Российский Федерации» )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464152" y="5805264"/>
            <a:ext cx="4727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Примечание:  до вступлении в силу приказа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пользование учебниками в течение 3-х лет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(пункт 4 приказа)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5360" y="4509120"/>
            <a:ext cx="55918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7633A"/>
                </a:solidFill>
              </a:rPr>
              <a:t>Возможные пути решения вопроса в 2020-2021 уч.г.</a:t>
            </a:r>
          </a:p>
          <a:p>
            <a:endParaRPr lang="ru-RU" dirty="0"/>
          </a:p>
        </p:txBody>
      </p:sp>
      <p:grpSp>
        <p:nvGrpSpPr>
          <p:cNvPr id="3" name="Группа 36"/>
          <p:cNvGrpSpPr/>
          <p:nvPr/>
        </p:nvGrpSpPr>
        <p:grpSpPr>
          <a:xfrm>
            <a:off x="6528048" y="2708920"/>
            <a:ext cx="613694" cy="613694"/>
            <a:chOff x="5321825" y="2570540"/>
            <a:chExt cx="498626" cy="613694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xmlns="" id="{D9A4C0DD-BAAA-4049-9F83-4C70C08B620F}"/>
                </a:ext>
              </a:extLst>
            </p:cNvPr>
            <p:cNvSpPr/>
            <p:nvPr/>
          </p:nvSpPr>
          <p:spPr>
            <a:xfrm rot="2689455">
              <a:off x="5321825" y="2570540"/>
              <a:ext cx="498626" cy="61369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C9890DD7-4687-4807-9E34-604A90BD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448000" y="2754000"/>
              <a:ext cx="182084" cy="266700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72064" y="3933056"/>
            <a:ext cx="224103" cy="2667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72064" y="5013176"/>
            <a:ext cx="224103" cy="2667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6488668"/>
            <a:ext cx="160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786CD"/>
                </a:solidFill>
              </a:rPr>
              <a:t>Слайд 9</a:t>
            </a:r>
            <a:endParaRPr lang="ru-RU" dirty="0">
              <a:solidFill>
                <a:srgbClr val="3786CD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/>
          <a:srcRect l="73018"/>
          <a:stretch>
            <a:fillRect/>
          </a:stretch>
        </p:blipFill>
        <p:spPr bwMode="auto">
          <a:xfrm>
            <a:off x="9557667" y="0"/>
            <a:ext cx="26343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279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E5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1629</Words>
  <Application>Microsoft Office PowerPoint</Application>
  <PresentationFormat>Широкоэкранный</PresentationFormat>
  <Paragraphs>365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Wingdings</vt:lpstr>
      <vt:lpstr>Тема Office</vt:lpstr>
      <vt:lpstr>АКТУАЛЬНЫЕ ВОПРОСЫ  ЗАКОНОДАТЕЛЬСТВА  В СФЕРЕ ОБРАЗОВАНИЯ</vt:lpstr>
      <vt:lpstr>Рассматриваемые 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Семейное образование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ЗАГОЛОВОК ЗАГОЛОВОК</dc:title>
  <dc:creator>User</dc:creator>
  <cp:lastModifiedBy>Слушатель</cp:lastModifiedBy>
  <cp:revision>51</cp:revision>
  <dcterms:created xsi:type="dcterms:W3CDTF">2020-08-05T06:28:16Z</dcterms:created>
  <dcterms:modified xsi:type="dcterms:W3CDTF">2020-08-17T05:09:51Z</dcterms:modified>
</cp:coreProperties>
</file>