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682" r:id="rId4"/>
    <p:sldId id="683" r:id="rId5"/>
    <p:sldId id="684" r:id="rId6"/>
    <p:sldId id="694" r:id="rId7"/>
    <p:sldId id="274" r:id="rId8"/>
    <p:sldId id="695" r:id="rId9"/>
    <p:sldId id="288" r:id="rId10"/>
    <p:sldId id="686" r:id="rId11"/>
    <p:sldId id="687" r:id="rId12"/>
    <p:sldId id="688" r:id="rId13"/>
    <p:sldId id="692" r:id="rId14"/>
    <p:sldId id="690" r:id="rId15"/>
    <p:sldId id="691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2BB"/>
    <a:srgbClr val="3AAB3B"/>
    <a:srgbClr val="F19F2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2047" autoAdjust="0"/>
  </p:normalViewPr>
  <p:slideViewPr>
    <p:cSldViewPr snapToGrid="0" snapToObjects="1">
      <p:cViewPr varScale="1">
        <p:scale>
          <a:sx n="41" d="100"/>
          <a:sy n="41" d="100"/>
        </p:scale>
        <p:origin x="754" y="3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5877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Мелкий шрифт, если бы покрупнее…</a:t>
            </a:r>
          </a:p>
        </p:txBody>
      </p:sp>
    </p:spTree>
    <p:extLst>
      <p:ext uri="{BB962C8B-B14F-4D97-AF65-F5344CB8AC3E}">
        <p14:creationId xmlns:p14="http://schemas.microsoft.com/office/powerpoint/2010/main" val="162663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Мелкий шрифт, если бы покрупнее…</a:t>
            </a:r>
          </a:p>
        </p:txBody>
      </p:sp>
    </p:spTree>
    <p:extLst>
      <p:ext uri="{BB962C8B-B14F-4D97-AF65-F5344CB8AC3E}">
        <p14:creationId xmlns:p14="http://schemas.microsoft.com/office/powerpoint/2010/main" val="14671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Главное о чем эти </a:t>
            </a:r>
            <a:r>
              <a:rPr lang="ru-RU" dirty="0" err="1"/>
              <a:t>цыфры</a:t>
            </a:r>
            <a:r>
              <a:rPr lang="ru-RU" dirty="0"/>
              <a:t> и не видно, очень мелко</a:t>
            </a:r>
          </a:p>
        </p:txBody>
      </p:sp>
    </p:spTree>
    <p:extLst>
      <p:ext uri="{BB962C8B-B14F-4D97-AF65-F5344CB8AC3E}">
        <p14:creationId xmlns:p14="http://schemas.microsoft.com/office/powerpoint/2010/main" val="218828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Главное о чем эти </a:t>
            </a:r>
            <a:r>
              <a:rPr lang="ru-RU" dirty="0" err="1"/>
              <a:t>цыфры</a:t>
            </a:r>
            <a:r>
              <a:rPr lang="ru-RU" dirty="0"/>
              <a:t> и не видно, очень мелко</a:t>
            </a:r>
          </a:p>
        </p:txBody>
      </p:sp>
    </p:spTree>
    <p:extLst>
      <p:ext uri="{BB962C8B-B14F-4D97-AF65-F5344CB8AC3E}">
        <p14:creationId xmlns:p14="http://schemas.microsoft.com/office/powerpoint/2010/main" val="2979478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Главное о чем эти </a:t>
            </a:r>
            <a:r>
              <a:rPr lang="ru-RU" dirty="0" err="1"/>
              <a:t>цыфры</a:t>
            </a:r>
            <a:r>
              <a:rPr lang="ru-RU" dirty="0"/>
              <a:t> и не видно, очень мелко</a:t>
            </a:r>
          </a:p>
        </p:txBody>
      </p:sp>
    </p:spTree>
    <p:extLst>
      <p:ext uri="{BB962C8B-B14F-4D97-AF65-F5344CB8AC3E}">
        <p14:creationId xmlns:p14="http://schemas.microsoft.com/office/powerpoint/2010/main" val="220902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Мелкий шрифт, если бы покрупнее…</a:t>
            </a:r>
          </a:p>
        </p:txBody>
      </p:sp>
    </p:spTree>
    <p:extLst>
      <p:ext uri="{BB962C8B-B14F-4D97-AF65-F5344CB8AC3E}">
        <p14:creationId xmlns:p14="http://schemas.microsoft.com/office/powerpoint/2010/main" val="150209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Мелкий шрифт, если бы покрупнее…</a:t>
            </a:r>
          </a:p>
        </p:txBody>
      </p:sp>
    </p:spTree>
    <p:extLst>
      <p:ext uri="{BB962C8B-B14F-4D97-AF65-F5344CB8AC3E}">
        <p14:creationId xmlns:p14="http://schemas.microsoft.com/office/powerpoint/2010/main" val="265192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Мелкий шрифт, если бы покрупнее…</a:t>
            </a:r>
          </a:p>
        </p:txBody>
      </p:sp>
    </p:spTree>
    <p:extLst>
      <p:ext uri="{BB962C8B-B14F-4D97-AF65-F5344CB8AC3E}">
        <p14:creationId xmlns:p14="http://schemas.microsoft.com/office/powerpoint/2010/main" val="195351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Мелкий шрифт, если бы покрупнее…</a:t>
            </a:r>
          </a:p>
        </p:txBody>
      </p:sp>
    </p:spTree>
    <p:extLst>
      <p:ext uri="{BB962C8B-B14F-4D97-AF65-F5344CB8AC3E}">
        <p14:creationId xmlns:p14="http://schemas.microsoft.com/office/powerpoint/2010/main" val="373817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1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Мелкий шрифт, если бы покрупнее…</a:t>
            </a:r>
          </a:p>
        </p:txBody>
      </p:sp>
    </p:spTree>
    <p:extLst>
      <p:ext uri="{BB962C8B-B14F-4D97-AF65-F5344CB8AC3E}">
        <p14:creationId xmlns:p14="http://schemas.microsoft.com/office/powerpoint/2010/main" val="280152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Мелкий шрифт, если бы покрупнее…</a:t>
            </a:r>
          </a:p>
        </p:txBody>
      </p:sp>
    </p:spTree>
    <p:extLst>
      <p:ext uri="{BB962C8B-B14F-4D97-AF65-F5344CB8AC3E}">
        <p14:creationId xmlns:p14="http://schemas.microsoft.com/office/powerpoint/2010/main" val="116543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Мелкий шрифт, если бы покрупнее…</a:t>
            </a:r>
          </a:p>
        </p:txBody>
      </p:sp>
    </p:spTree>
    <p:extLst>
      <p:ext uri="{BB962C8B-B14F-4D97-AF65-F5344CB8AC3E}">
        <p14:creationId xmlns:p14="http://schemas.microsoft.com/office/powerpoint/2010/main" val="5713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кольная цифровая платформа"/>
          <p:cNvSpPr txBox="1"/>
          <p:nvPr/>
        </p:nvSpPr>
        <p:spPr>
          <a:xfrm>
            <a:off x="15044311" y="12764035"/>
            <a:ext cx="8716696" cy="49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algn="r" defTabSz="914400">
              <a:lnSpc>
                <a:spcPct val="70000"/>
              </a:lnSpc>
              <a:defRPr sz="1800">
                <a:solidFill>
                  <a:srgbClr val="0CB2BB"/>
                </a:solidFill>
                <a:latin typeface="SB Sans Text Caps"/>
                <a:ea typeface="SB Sans Text Caps"/>
                <a:cs typeface="SB Sans Text Caps"/>
                <a:sym typeface="SB Sans Text Caps"/>
              </a:defRPr>
            </a:lvl1pPr>
          </a:lstStyle>
          <a:p>
            <a:r>
              <a:rPr sz="2400" b="0" dirty="0" err="1">
                <a:latin typeface="SB Sans Text Caps" panose="020B0503040504020204" pitchFamily="34" charset="-52"/>
                <a:cs typeface="SB Sans Text Caps" panose="020B0503040504020204" pitchFamily="34" charset="-52"/>
              </a:rPr>
              <a:t>Школьная</a:t>
            </a:r>
            <a:r>
              <a:rPr sz="2400" b="0" dirty="0">
                <a:latin typeface="SB Sans Text Caps" panose="020B0503040504020204" pitchFamily="34" charset="-52"/>
                <a:cs typeface="SB Sans Text Caps" panose="020B0503040504020204" pitchFamily="34" charset="-52"/>
              </a:rPr>
              <a:t> </a:t>
            </a:r>
            <a:r>
              <a:rPr sz="2400" b="0" dirty="0" err="1">
                <a:latin typeface="SB Sans Text Caps" panose="020B0503040504020204" pitchFamily="34" charset="-52"/>
                <a:cs typeface="SB Sans Text Caps" panose="020B0503040504020204" pitchFamily="34" charset="-52"/>
              </a:rPr>
              <a:t>цифровая</a:t>
            </a:r>
            <a:r>
              <a:rPr sz="2400" b="0" dirty="0">
                <a:latin typeface="SB Sans Text Caps" panose="020B0503040504020204" pitchFamily="34" charset="-52"/>
                <a:cs typeface="SB Sans Text Caps" panose="020B0503040504020204" pitchFamily="34" charset="-52"/>
              </a:rPr>
              <a:t> </a:t>
            </a:r>
            <a:r>
              <a:rPr sz="2400" b="0" dirty="0" err="1">
                <a:latin typeface="SB Sans Text Caps" panose="020B0503040504020204" pitchFamily="34" charset="-52"/>
                <a:cs typeface="SB Sans Text Caps" panose="020B0503040504020204" pitchFamily="34" charset="-52"/>
              </a:rPr>
              <a:t>платформа</a:t>
            </a:r>
            <a:endParaRPr sz="2400" b="0" dirty="0">
              <a:latin typeface="SB Sans Text Caps" panose="020B0503040504020204" pitchFamily="34" charset="-52"/>
              <a:cs typeface="SB Sans Text Caps" panose="020B0503040504020204" pitchFamily="34" charset="-52"/>
            </a:endParaRPr>
          </a:p>
        </p:txBody>
      </p:sp>
      <p:sp>
        <p:nvSpPr>
          <p:cNvPr id="19" name="Линия"/>
          <p:cNvSpPr/>
          <p:nvPr/>
        </p:nvSpPr>
        <p:spPr>
          <a:xfrm flipV="1">
            <a:off x="23269478" y="9433929"/>
            <a:ext cx="2229043" cy="2787806"/>
          </a:xfrm>
          <a:prstGeom prst="line">
            <a:avLst/>
          </a:prstGeom>
          <a:ln w="25400">
            <a:solidFill>
              <a:srgbClr val="F19F2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Линия"/>
          <p:cNvSpPr/>
          <p:nvPr/>
        </p:nvSpPr>
        <p:spPr>
          <a:xfrm>
            <a:off x="16670785" y="13103552"/>
            <a:ext cx="6166910" cy="923931"/>
          </a:xfrm>
          <a:prstGeom prst="line">
            <a:avLst/>
          </a:prstGeom>
          <a:ln w="25400">
            <a:solidFill>
              <a:srgbClr val="3AAB3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215" lvl="0" indent="-9144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430" lvl="1" indent="-846677">
              <a:spcBef>
                <a:spcPts val="4267"/>
              </a:spcBef>
              <a:spcAft>
                <a:spcPts val="0"/>
              </a:spcAft>
              <a:buSzPts val="1400"/>
              <a:buChar char="○"/>
              <a:defRPr/>
            </a:lvl2pPr>
            <a:lvl3pPr marL="3657646" lvl="2" indent="-846677">
              <a:spcBef>
                <a:spcPts val="4267"/>
              </a:spcBef>
              <a:spcAft>
                <a:spcPts val="0"/>
              </a:spcAft>
              <a:buSzPts val="1400"/>
              <a:buChar char="■"/>
              <a:defRPr/>
            </a:lvl3pPr>
            <a:lvl4pPr marL="4876861" lvl="3" indent="-846677">
              <a:spcBef>
                <a:spcPts val="4267"/>
              </a:spcBef>
              <a:spcAft>
                <a:spcPts val="0"/>
              </a:spcAft>
              <a:buSzPts val="1400"/>
              <a:buChar char="●"/>
              <a:defRPr/>
            </a:lvl4pPr>
            <a:lvl5pPr marL="6096076" lvl="4" indent="-846677">
              <a:spcBef>
                <a:spcPts val="4267"/>
              </a:spcBef>
              <a:spcAft>
                <a:spcPts val="0"/>
              </a:spcAft>
              <a:buSzPts val="1400"/>
              <a:buChar char="○"/>
              <a:defRPr/>
            </a:lvl5pPr>
            <a:lvl6pPr marL="7315291" lvl="5" indent="-846677">
              <a:spcBef>
                <a:spcPts val="4267"/>
              </a:spcBef>
              <a:spcAft>
                <a:spcPts val="0"/>
              </a:spcAft>
              <a:buSzPts val="1400"/>
              <a:buChar char="■"/>
              <a:defRPr/>
            </a:lvl6pPr>
            <a:lvl7pPr marL="8534507" lvl="6" indent="-846677">
              <a:spcBef>
                <a:spcPts val="4267"/>
              </a:spcBef>
              <a:spcAft>
                <a:spcPts val="0"/>
              </a:spcAft>
              <a:buSzPts val="1400"/>
              <a:buChar char="●"/>
              <a:defRPr/>
            </a:lvl7pPr>
            <a:lvl8pPr marL="9753722" lvl="7" indent="-846677">
              <a:spcBef>
                <a:spcPts val="4267"/>
              </a:spcBef>
              <a:spcAft>
                <a:spcPts val="0"/>
              </a:spcAft>
              <a:buSzPts val="1400"/>
              <a:buChar char="○"/>
              <a:defRPr/>
            </a:lvl8pPr>
            <a:lvl9pPr marL="10972937" lvl="8" indent="-846677">
              <a:spcBef>
                <a:spcPts val="4267"/>
              </a:spcBef>
              <a:spcAft>
                <a:spcPts val="4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ru" smtClean="0"/>
              <a:pPr algn="r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2310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7-18.jpg" descr="image7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1" y="-584200"/>
            <a:ext cx="25432017" cy="16954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87" y="692822"/>
            <a:ext cx="3439952" cy="87537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Школьная цифровая…"/>
          <p:cNvSpPr txBox="1">
            <a:spLocks noGrp="1"/>
          </p:cNvSpPr>
          <p:nvPr>
            <p:ph type="ctrTitle" idx="4294967295"/>
          </p:nvPr>
        </p:nvSpPr>
        <p:spPr>
          <a:xfrm>
            <a:off x="1015102" y="6154462"/>
            <a:ext cx="12444866" cy="1044306"/>
          </a:xfrm>
          <a:prstGeom prst="rect">
            <a:avLst/>
          </a:prstGeom>
          <a:ln w="12700">
            <a:miter lim="400000"/>
          </a:ln>
        </p:spPr>
        <p:txBody>
          <a:bodyPr lIns="45719" tIns="45719" rIns="45719" bIns="45719" anchor="t">
            <a:normAutofit/>
          </a:bodyPr>
          <a:lstStyle/>
          <a:p>
            <a:pPr algn="l" defTabSz="914400">
              <a:lnSpc>
                <a:spcPct val="110000"/>
              </a:lnSpc>
            </a:pPr>
            <a:r>
              <a:rPr lang="ru-RU" sz="5000" dirty="0">
                <a:solidFill>
                  <a:srgbClr val="0CB2BB"/>
                </a:solidFill>
                <a:latin typeface="SB Sans Text Cond" panose="020B0506040504020204" pitchFamily="34" charset="-52"/>
                <a:cs typeface="SB Sans Text Cond" panose="020B0506040504020204" pitchFamily="34" charset="-52"/>
                <a:sym typeface="Helvetica Neue"/>
              </a:rPr>
              <a:t>Школьная Цифровая Платформа</a:t>
            </a:r>
          </a:p>
        </p:txBody>
      </p:sp>
      <p:sp>
        <p:nvSpPr>
          <p:cNvPr id="34" name="Май 2020  |  vbudushee.ru"/>
          <p:cNvSpPr txBox="1"/>
          <p:nvPr/>
        </p:nvSpPr>
        <p:spPr>
          <a:xfrm rot="16200000">
            <a:off x="22254706" y="11316405"/>
            <a:ext cx="344325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 b="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/>
              <a:t>Август</a:t>
            </a:r>
            <a:r>
              <a:rPr dirty="0"/>
              <a:t> 2020  |  </a:t>
            </a:r>
            <a:r>
              <a:rPr b="1" dirty="0"/>
              <a:t>vbudushee.ru</a:t>
            </a:r>
          </a:p>
        </p:txBody>
      </p:sp>
      <p:sp>
        <p:nvSpPr>
          <p:cNvPr id="35" name="Линия"/>
          <p:cNvSpPr/>
          <p:nvPr/>
        </p:nvSpPr>
        <p:spPr>
          <a:xfrm>
            <a:off x="-270265" y="5926852"/>
            <a:ext cx="1678441" cy="3504597"/>
          </a:xfrm>
          <a:prstGeom prst="line">
            <a:avLst/>
          </a:prstGeom>
          <a:ln w="25400">
            <a:solidFill>
              <a:srgbClr val="F19F2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" name="Линия"/>
          <p:cNvSpPr/>
          <p:nvPr/>
        </p:nvSpPr>
        <p:spPr>
          <a:xfrm flipH="1">
            <a:off x="394514" y="8762999"/>
            <a:ext cx="2549853" cy="10972801"/>
          </a:xfrm>
          <a:prstGeom prst="line">
            <a:avLst/>
          </a:prstGeom>
          <a:ln w="25400">
            <a:solidFill>
              <a:srgbClr val="3AAB3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" name="Линия"/>
          <p:cNvSpPr/>
          <p:nvPr/>
        </p:nvSpPr>
        <p:spPr>
          <a:xfrm flipH="1" flipV="1">
            <a:off x="19142058" y="-5782878"/>
            <a:ext cx="3348315" cy="10416512"/>
          </a:xfrm>
          <a:prstGeom prst="line">
            <a:avLst/>
          </a:prstGeom>
          <a:ln w="25400">
            <a:solidFill>
              <a:srgbClr val="0CB2B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8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911" y="828844"/>
            <a:ext cx="3086965" cy="5970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ерсонализированная модель образования для школы">
            <a:extLst>
              <a:ext uri="{FF2B5EF4-FFF2-40B4-BE49-F238E27FC236}">
                <a16:creationId xmlns:a16="http://schemas.microsoft.com/office/drawing/2014/main" id="{FDE27E41-01F8-9A44-B931-F9966155BFE4}"/>
              </a:ext>
            </a:extLst>
          </p:cNvPr>
          <p:cNvSpPr txBox="1">
            <a:spLocks/>
          </p:cNvSpPr>
          <p:nvPr/>
        </p:nvSpPr>
        <p:spPr>
          <a:xfrm>
            <a:off x="1011011" y="2454544"/>
            <a:ext cx="12448957" cy="3472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t">
            <a:noAutofit/>
          </a:bodyPr>
          <a:lstStyle>
            <a:lvl1pPr algn="l" defTabSz="914400">
              <a:lnSpc>
                <a:spcPct val="70000"/>
              </a:lnSpc>
              <a:defRPr sz="11000" b="0">
                <a:solidFill>
                  <a:srgbClr val="0CB2BB"/>
                </a:solidFill>
                <a:latin typeface="SB Sans Text Caps"/>
                <a:ea typeface="SB Sans Text Caps"/>
                <a:cs typeface="SB Sans Text Caps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8000" dirty="0">
                <a:solidFill>
                  <a:srgbClr val="F19F27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Персонализированная модель образования </a:t>
            </a:r>
          </a:p>
          <a:p>
            <a:pPr>
              <a:lnSpc>
                <a:spcPct val="80000"/>
              </a:lnSpc>
            </a:pPr>
            <a:r>
              <a:rPr lang="ru-RU" sz="8000" dirty="0">
                <a:solidFill>
                  <a:srgbClr val="F19F27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для школы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 rot="1688441">
            <a:off x="20817697" y="-4045163"/>
            <a:ext cx="5719049" cy="5552724"/>
          </a:xfrm>
          <a:prstGeom prst="roundRect">
            <a:avLst>
              <a:gd name="adj" fmla="val 50000"/>
            </a:avLst>
          </a:prstGeom>
          <a:solidFill>
            <a:srgbClr val="F19F27">
              <a:alpha val="1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 rot="1688441">
            <a:off x="20711872" y="1539492"/>
            <a:ext cx="2904946" cy="2820464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 rot="1688441">
            <a:off x="-806299" y="11777794"/>
            <a:ext cx="2904946" cy="2820464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 rot="1688441">
            <a:off x="1036725" y="9078693"/>
            <a:ext cx="1213377" cy="1178090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F7B3B63-4A76-9F41-A0F9-9436BC81E52C}"/>
              </a:ext>
            </a:extLst>
          </p:cNvPr>
          <p:cNvSpPr/>
          <p:nvPr/>
        </p:nvSpPr>
        <p:spPr>
          <a:xfrm>
            <a:off x="904830" y="3784217"/>
            <a:ext cx="6941127" cy="8114900"/>
          </a:xfrm>
          <a:prstGeom prst="roundRect">
            <a:avLst/>
          </a:prstGeom>
          <a:solidFill>
            <a:schemeClr val="bg1"/>
          </a:solidFill>
          <a:ln w="76200" cap="flat">
            <a:solidFill>
              <a:srgbClr val="3AAB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5F50A7C-60A7-0D4F-9D20-0273769C7D0F}"/>
              </a:ext>
            </a:extLst>
          </p:cNvPr>
          <p:cNvSpPr/>
          <p:nvPr/>
        </p:nvSpPr>
        <p:spPr>
          <a:xfrm>
            <a:off x="8615086" y="3740727"/>
            <a:ext cx="6941127" cy="8114900"/>
          </a:xfrm>
          <a:prstGeom prst="roundRect">
            <a:avLst/>
          </a:prstGeom>
          <a:solidFill>
            <a:schemeClr val="bg1"/>
          </a:solidFill>
          <a:ln w="76200" cap="flat">
            <a:solidFill>
              <a:srgbClr val="F19F2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60E40EE-4BBF-4544-AF64-D3BBF2343E8C}"/>
              </a:ext>
            </a:extLst>
          </p:cNvPr>
          <p:cNvSpPr/>
          <p:nvPr/>
        </p:nvSpPr>
        <p:spPr>
          <a:xfrm>
            <a:off x="16085130" y="3740727"/>
            <a:ext cx="6941127" cy="8114900"/>
          </a:xfrm>
          <a:prstGeom prst="roundRect">
            <a:avLst/>
          </a:prstGeom>
          <a:solidFill>
            <a:schemeClr val="bg1"/>
          </a:solidFill>
          <a:ln w="76200" cap="flat">
            <a:solidFill>
              <a:srgbClr val="0CB2B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Мотивация  учеников — важнейшая проблема современного школьного образования">
            <a:extLst>
              <a:ext uri="{FF2B5EF4-FFF2-40B4-BE49-F238E27FC236}">
                <a16:creationId xmlns:a16="http://schemas.microsoft.com/office/drawing/2014/main" id="{1A01405E-7D5A-6949-9E64-D853A6E339EE}"/>
              </a:ext>
            </a:extLst>
          </p:cNvPr>
          <p:cNvSpPr txBox="1"/>
          <p:nvPr/>
        </p:nvSpPr>
        <p:spPr>
          <a:xfrm>
            <a:off x="676474" y="504029"/>
            <a:ext cx="23148749" cy="205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l" hangingPunct="1"/>
            <a:r>
              <a:rPr lang="ru-RU" sz="6500" dirty="0">
                <a:solidFill>
                  <a:srgbClr val="0CB2BB"/>
                </a:solidFill>
              </a:rPr>
              <a:t>Учебные </a:t>
            </a:r>
            <a:r>
              <a:rPr lang="ru-RU" sz="6500" dirty="0">
                <a:solidFill>
                  <a:srgbClr val="3AAB3B"/>
                </a:solidFill>
              </a:rPr>
              <a:t>предметы</a:t>
            </a:r>
          </a:p>
        </p:txBody>
      </p:sp>
      <p:grpSp>
        <p:nvGrpSpPr>
          <p:cNvPr id="43" name="Группа">
            <a:extLst>
              <a:ext uri="{FF2B5EF4-FFF2-40B4-BE49-F238E27FC236}">
                <a16:creationId xmlns:a16="http://schemas.microsoft.com/office/drawing/2014/main" id="{F4E91FEA-15FC-6643-8CFC-F27A9868E8B2}"/>
              </a:ext>
            </a:extLst>
          </p:cNvPr>
          <p:cNvGrpSpPr/>
          <p:nvPr/>
        </p:nvGrpSpPr>
        <p:grpSpPr>
          <a:xfrm>
            <a:off x="1259549" y="2692035"/>
            <a:ext cx="5733078" cy="1868301"/>
            <a:chOff x="956685" y="-312358"/>
            <a:chExt cx="5129516" cy="1610610"/>
          </a:xfrm>
        </p:grpSpPr>
        <p:sp>
          <p:nvSpPr>
            <p:cNvPr id="44" name="Сквиркл">
              <a:extLst>
                <a:ext uri="{FF2B5EF4-FFF2-40B4-BE49-F238E27FC236}">
                  <a16:creationId xmlns:a16="http://schemas.microsoft.com/office/drawing/2014/main" id="{98030626-47FF-2746-A827-DCE634281832}"/>
                </a:ext>
              </a:extLst>
            </p:cNvPr>
            <p:cNvSpPr/>
            <p:nvPr/>
          </p:nvSpPr>
          <p:spPr>
            <a:xfrm>
              <a:off x="956685" y="-312358"/>
              <a:ext cx="5127056" cy="1610610"/>
            </a:xfrm>
            <a:prstGeom prst="roundRect">
              <a:avLst>
                <a:gd name="adj" fmla="val 50000"/>
              </a:avLst>
            </a:prstGeom>
            <a:solidFill>
              <a:srgbClr val="3AAB3B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/>
            </a:p>
          </p:txBody>
        </p:sp>
        <p:sp>
          <p:nvSpPr>
            <p:cNvPr id="45" name="Прямоугольник 5">
              <a:extLst>
                <a:ext uri="{FF2B5EF4-FFF2-40B4-BE49-F238E27FC236}">
                  <a16:creationId xmlns:a16="http://schemas.microsoft.com/office/drawing/2014/main" id="{D1A47676-BED9-854A-BD17-9C47B1EDB719}"/>
                </a:ext>
              </a:extLst>
            </p:cNvPr>
            <p:cNvSpPr txBox="1"/>
            <p:nvPr/>
          </p:nvSpPr>
          <p:spPr>
            <a:xfrm>
              <a:off x="1105920" y="-4065"/>
              <a:ext cx="4980281" cy="1023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3600" b="1" dirty="0">
                  <a:solidFill>
                    <a:schemeClr val="bg1"/>
                  </a:solidFill>
                </a:rPr>
                <a:t>Наши принципы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16ECC7-BBD6-FF4A-A6BC-FE6D17CA4B43}"/>
              </a:ext>
            </a:extLst>
          </p:cNvPr>
          <p:cNvSpPr txBox="1"/>
          <p:nvPr/>
        </p:nvSpPr>
        <p:spPr>
          <a:xfrm>
            <a:off x="1492156" y="5132332"/>
            <a:ext cx="5630236" cy="374974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28600" indent="-228600" algn="l" defTabSz="342900">
              <a:spcBef>
                <a:spcPts val="2700"/>
              </a:spcBef>
              <a:buSzPct val="100000"/>
              <a:buFont typeface="Arial"/>
              <a:buChar char="•"/>
              <a:defRPr sz="3200" b="0">
                <a:solidFill>
                  <a:srgbClr val="464E4F"/>
                </a:solidFill>
                <a:latin typeface="SB Sans Text"/>
                <a:ea typeface="SB Sans Text"/>
                <a:cs typeface="SB Sans Text"/>
              </a:defRPr>
            </a:lvl1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Избыточность для вариативности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Персонализация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Задания, тегированные не только предметными результатами</a:t>
            </a:r>
          </a:p>
        </p:txBody>
      </p:sp>
      <p:grpSp>
        <p:nvGrpSpPr>
          <p:cNvPr id="49" name="Группа">
            <a:extLst>
              <a:ext uri="{FF2B5EF4-FFF2-40B4-BE49-F238E27FC236}">
                <a16:creationId xmlns:a16="http://schemas.microsoft.com/office/drawing/2014/main" id="{CA27AC43-60CF-F64E-B3F4-7FB4578C05CF}"/>
              </a:ext>
            </a:extLst>
          </p:cNvPr>
          <p:cNvGrpSpPr/>
          <p:nvPr/>
        </p:nvGrpSpPr>
        <p:grpSpPr>
          <a:xfrm>
            <a:off x="8972665" y="2692035"/>
            <a:ext cx="5730329" cy="1868302"/>
            <a:chOff x="956685" y="-312358"/>
            <a:chExt cx="5129516" cy="1610610"/>
          </a:xfrm>
        </p:grpSpPr>
        <p:sp>
          <p:nvSpPr>
            <p:cNvPr id="50" name="Сквиркл">
              <a:extLst>
                <a:ext uri="{FF2B5EF4-FFF2-40B4-BE49-F238E27FC236}">
                  <a16:creationId xmlns:a16="http://schemas.microsoft.com/office/drawing/2014/main" id="{0109CE48-88F4-BC4E-A32F-D7F7B496431C}"/>
                </a:ext>
              </a:extLst>
            </p:cNvPr>
            <p:cNvSpPr/>
            <p:nvPr/>
          </p:nvSpPr>
          <p:spPr>
            <a:xfrm>
              <a:off x="956685" y="-312358"/>
              <a:ext cx="5127056" cy="1610610"/>
            </a:xfrm>
            <a:prstGeom prst="roundRect">
              <a:avLst>
                <a:gd name="adj" fmla="val 50000"/>
              </a:avLst>
            </a:prstGeom>
            <a:solidFill>
              <a:srgbClr val="F19F27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/>
            </a:p>
          </p:txBody>
        </p:sp>
        <p:sp>
          <p:nvSpPr>
            <p:cNvPr id="51" name="Прямоугольник 5">
              <a:extLst>
                <a:ext uri="{FF2B5EF4-FFF2-40B4-BE49-F238E27FC236}">
                  <a16:creationId xmlns:a16="http://schemas.microsoft.com/office/drawing/2014/main" id="{5567759C-793B-3241-AE7A-D398FE358461}"/>
                </a:ext>
              </a:extLst>
            </p:cNvPr>
            <p:cNvSpPr txBox="1"/>
            <p:nvPr/>
          </p:nvSpPr>
          <p:spPr>
            <a:xfrm>
              <a:off x="1105920" y="-4065"/>
              <a:ext cx="4980281" cy="1023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3600" b="1" dirty="0">
                  <a:solidFill>
                    <a:schemeClr val="bg1"/>
                  </a:solidFill>
                </a:rPr>
                <a:t>Наши авторы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49FBA2F3-33C3-3D4F-9A69-2C793F645EED}"/>
              </a:ext>
            </a:extLst>
          </p:cNvPr>
          <p:cNvSpPr/>
          <p:nvPr/>
        </p:nvSpPr>
        <p:spPr>
          <a:xfrm>
            <a:off x="9183721" y="5048648"/>
            <a:ext cx="5847476" cy="424218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 defTabSz="342900">
              <a:spcBef>
                <a:spcPts val="2700"/>
              </a:spcBef>
              <a:buSzPct val="100000"/>
            </a:pPr>
            <a:r>
              <a:rPr lang="ru-RU" sz="3200" b="0" dirty="0">
                <a:solidFill>
                  <a:schemeClr val="tx1"/>
                </a:solidFill>
                <a:latin typeface="SB Sans Text"/>
              </a:rPr>
              <a:t>Известные учителя-практики</a:t>
            </a:r>
          </a:p>
          <a:p>
            <a:pPr algn="l" defTabSz="342900">
              <a:spcBef>
                <a:spcPts val="2700"/>
              </a:spcBef>
              <a:buSzPct val="100000"/>
            </a:pPr>
            <a:r>
              <a:rPr lang="ru-RU" sz="3200" b="0" dirty="0">
                <a:solidFill>
                  <a:schemeClr val="tx1"/>
                </a:solidFill>
                <a:latin typeface="SB Sans Text"/>
              </a:rPr>
              <a:t>Коллективы профессиональных сообществ</a:t>
            </a:r>
          </a:p>
          <a:p>
            <a:pPr algn="l" defTabSz="342900">
              <a:spcBef>
                <a:spcPts val="2700"/>
              </a:spcBef>
              <a:buSzPct val="100000"/>
            </a:pPr>
            <a:r>
              <a:rPr lang="ru-RU" sz="3200" b="0" dirty="0">
                <a:solidFill>
                  <a:schemeClr val="tx1"/>
                </a:solidFill>
                <a:latin typeface="SB Sans Text"/>
              </a:rPr>
              <a:t>Сотрудники кафедр ведущих вузов</a:t>
            </a:r>
          </a:p>
        </p:txBody>
      </p:sp>
      <p:grpSp>
        <p:nvGrpSpPr>
          <p:cNvPr id="58" name="Группа">
            <a:extLst>
              <a:ext uri="{FF2B5EF4-FFF2-40B4-BE49-F238E27FC236}">
                <a16:creationId xmlns:a16="http://schemas.microsoft.com/office/drawing/2014/main" id="{A851BA01-A83A-EA40-A29B-E83D3EE2374E}"/>
              </a:ext>
            </a:extLst>
          </p:cNvPr>
          <p:cNvGrpSpPr/>
          <p:nvPr/>
        </p:nvGrpSpPr>
        <p:grpSpPr>
          <a:xfrm>
            <a:off x="16517065" y="2692035"/>
            <a:ext cx="5727581" cy="1882895"/>
            <a:chOff x="956685" y="-312358"/>
            <a:chExt cx="5129516" cy="1610610"/>
          </a:xfrm>
        </p:grpSpPr>
        <p:sp>
          <p:nvSpPr>
            <p:cNvPr id="59" name="Сквиркл">
              <a:extLst>
                <a:ext uri="{FF2B5EF4-FFF2-40B4-BE49-F238E27FC236}">
                  <a16:creationId xmlns:a16="http://schemas.microsoft.com/office/drawing/2014/main" id="{069E7A4D-545B-6D46-842F-A1F07AE4201E}"/>
                </a:ext>
              </a:extLst>
            </p:cNvPr>
            <p:cNvSpPr/>
            <p:nvPr/>
          </p:nvSpPr>
          <p:spPr>
            <a:xfrm>
              <a:off x="956685" y="-312358"/>
              <a:ext cx="5127056" cy="1610610"/>
            </a:xfrm>
            <a:prstGeom prst="roundRect">
              <a:avLst>
                <a:gd name="adj" fmla="val 50000"/>
              </a:avLst>
            </a:prstGeom>
            <a:solidFill>
              <a:srgbClr val="0CB2BB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/>
            </a:p>
          </p:txBody>
        </p:sp>
        <p:sp>
          <p:nvSpPr>
            <p:cNvPr id="60" name="Прямоугольник 5">
              <a:extLst>
                <a:ext uri="{FF2B5EF4-FFF2-40B4-BE49-F238E27FC236}">
                  <a16:creationId xmlns:a16="http://schemas.microsoft.com/office/drawing/2014/main" id="{C0E8AF6E-3D62-0B45-ABAE-4858F0B0EEDB}"/>
                </a:ext>
              </a:extLst>
            </p:cNvPr>
            <p:cNvSpPr txBox="1"/>
            <p:nvPr/>
          </p:nvSpPr>
          <p:spPr>
            <a:xfrm>
              <a:off x="1105920" y="-4065"/>
              <a:ext cx="4980281" cy="1023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3600" b="1" dirty="0">
                  <a:solidFill>
                    <a:schemeClr val="bg1"/>
                  </a:solidFill>
                </a:rPr>
                <a:t>Наш контент и возможности платформы</a:t>
              </a:r>
            </a:p>
          </p:txBody>
        </p:sp>
      </p:grpSp>
      <p:sp>
        <p:nvSpPr>
          <p:cNvPr id="62" name="5–8 класс…">
            <a:extLst>
              <a:ext uri="{FF2B5EF4-FFF2-40B4-BE49-F238E27FC236}">
                <a16:creationId xmlns:a16="http://schemas.microsoft.com/office/drawing/2014/main" id="{CA8B0B35-B076-984E-9235-2B93C1A28E90}"/>
              </a:ext>
            </a:extLst>
          </p:cNvPr>
          <p:cNvSpPr txBox="1"/>
          <p:nvPr/>
        </p:nvSpPr>
        <p:spPr>
          <a:xfrm>
            <a:off x="16697540" y="5434274"/>
            <a:ext cx="6359957" cy="409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342900">
              <a:spcBef>
                <a:spcPts val="2700"/>
              </a:spcBef>
              <a:buSzPct val="100000"/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Учебные предметы 5–9 класс </a:t>
            </a:r>
          </a:p>
          <a:p>
            <a:pPr algn="l" defTabSz="342900">
              <a:spcBef>
                <a:spcPts val="2700"/>
              </a:spcBef>
              <a:buSzPct val="100000"/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Готовые модули и задания</a:t>
            </a:r>
          </a:p>
          <a:p>
            <a:pPr algn="l" defTabSz="342900">
              <a:spcBef>
                <a:spcPts val="2700"/>
              </a:spcBef>
              <a:buSzPct val="100000"/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Создание собственных модулей и заданий</a:t>
            </a:r>
          </a:p>
          <a:p>
            <a:pPr algn="l" defTabSz="342900">
              <a:spcBef>
                <a:spcPts val="2700"/>
              </a:spcBef>
              <a:buSzPct val="100000"/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Возможность адаптировать модули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3F0006-2273-F247-901B-B4F57DB47B05}"/>
              </a:ext>
            </a:extLst>
          </p:cNvPr>
          <p:cNvCxnSpPr>
            <a:cxnSpLocks/>
          </p:cNvCxnSpPr>
          <p:nvPr/>
        </p:nvCxnSpPr>
        <p:spPr>
          <a:xfrm>
            <a:off x="8615086" y="5378824"/>
            <a:ext cx="506815" cy="0"/>
          </a:xfrm>
          <a:prstGeom prst="line">
            <a:avLst/>
          </a:prstGeom>
          <a:noFill/>
          <a:ln w="38100" cap="flat">
            <a:solidFill>
              <a:srgbClr val="F19F2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BD5C121-5BCA-A345-A3E4-B22003ECC261}"/>
              </a:ext>
            </a:extLst>
          </p:cNvPr>
          <p:cNvCxnSpPr>
            <a:cxnSpLocks/>
          </p:cNvCxnSpPr>
          <p:nvPr/>
        </p:nvCxnSpPr>
        <p:spPr>
          <a:xfrm>
            <a:off x="8615086" y="6712324"/>
            <a:ext cx="506815" cy="0"/>
          </a:xfrm>
          <a:prstGeom prst="line">
            <a:avLst/>
          </a:prstGeom>
          <a:noFill/>
          <a:ln w="38100" cap="flat">
            <a:solidFill>
              <a:srgbClr val="F19F2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A2C265C-FB55-D14C-A4FE-1D5643A602A1}"/>
              </a:ext>
            </a:extLst>
          </p:cNvPr>
          <p:cNvCxnSpPr>
            <a:cxnSpLocks/>
          </p:cNvCxnSpPr>
          <p:nvPr/>
        </p:nvCxnSpPr>
        <p:spPr>
          <a:xfrm>
            <a:off x="8615086" y="8503024"/>
            <a:ext cx="506815" cy="0"/>
          </a:xfrm>
          <a:prstGeom prst="line">
            <a:avLst/>
          </a:prstGeom>
          <a:noFill/>
          <a:ln w="38100" cap="flat">
            <a:solidFill>
              <a:srgbClr val="F19F2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45EE135-9D04-2F49-8415-3C12FD13F714}"/>
              </a:ext>
            </a:extLst>
          </p:cNvPr>
          <p:cNvCxnSpPr>
            <a:cxnSpLocks/>
          </p:cNvCxnSpPr>
          <p:nvPr/>
        </p:nvCxnSpPr>
        <p:spPr>
          <a:xfrm>
            <a:off x="901969" y="5429624"/>
            <a:ext cx="506815" cy="0"/>
          </a:xfrm>
          <a:prstGeom prst="line">
            <a:avLst/>
          </a:prstGeom>
          <a:noFill/>
          <a:ln w="38100" cap="flat">
            <a:solidFill>
              <a:srgbClr val="3AAB3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B656D61-0380-8A48-91C8-833EACE93EEB}"/>
              </a:ext>
            </a:extLst>
          </p:cNvPr>
          <p:cNvCxnSpPr>
            <a:cxnSpLocks/>
          </p:cNvCxnSpPr>
          <p:nvPr/>
        </p:nvCxnSpPr>
        <p:spPr>
          <a:xfrm>
            <a:off x="889269" y="6788524"/>
            <a:ext cx="506815" cy="0"/>
          </a:xfrm>
          <a:prstGeom prst="line">
            <a:avLst/>
          </a:prstGeom>
          <a:noFill/>
          <a:ln w="38100" cap="flat">
            <a:solidFill>
              <a:srgbClr val="3AAB3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9B65CDD-1308-9942-B6BD-5657A5BCE83D}"/>
              </a:ext>
            </a:extLst>
          </p:cNvPr>
          <p:cNvCxnSpPr>
            <a:cxnSpLocks/>
          </p:cNvCxnSpPr>
          <p:nvPr/>
        </p:nvCxnSpPr>
        <p:spPr>
          <a:xfrm>
            <a:off x="889269" y="7626724"/>
            <a:ext cx="506815" cy="0"/>
          </a:xfrm>
          <a:prstGeom prst="line">
            <a:avLst/>
          </a:prstGeom>
          <a:noFill/>
          <a:ln w="38100" cap="flat">
            <a:solidFill>
              <a:srgbClr val="3AAB3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D8545B-EB38-2F48-8D33-9F5BB4063552}"/>
              </a:ext>
            </a:extLst>
          </p:cNvPr>
          <p:cNvCxnSpPr>
            <a:cxnSpLocks/>
          </p:cNvCxnSpPr>
          <p:nvPr/>
        </p:nvCxnSpPr>
        <p:spPr>
          <a:xfrm>
            <a:off x="16085130" y="5429624"/>
            <a:ext cx="506815" cy="0"/>
          </a:xfrm>
          <a:prstGeom prst="line">
            <a:avLst/>
          </a:prstGeom>
          <a:noFill/>
          <a:ln w="38100" cap="flat">
            <a:solidFill>
              <a:srgbClr val="0CB2B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03D833F-C253-D049-924F-F1DA2CDB5037}"/>
              </a:ext>
            </a:extLst>
          </p:cNvPr>
          <p:cNvCxnSpPr>
            <a:cxnSpLocks/>
          </p:cNvCxnSpPr>
          <p:nvPr/>
        </p:nvCxnSpPr>
        <p:spPr>
          <a:xfrm>
            <a:off x="16085130" y="6296522"/>
            <a:ext cx="506815" cy="0"/>
          </a:xfrm>
          <a:prstGeom prst="line">
            <a:avLst/>
          </a:prstGeom>
          <a:noFill/>
          <a:ln w="38100" cap="flat">
            <a:solidFill>
              <a:srgbClr val="0CB2B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D7D5D12-3D18-0E44-835F-2BF47355ACFC}"/>
              </a:ext>
            </a:extLst>
          </p:cNvPr>
          <p:cNvCxnSpPr>
            <a:cxnSpLocks/>
          </p:cNvCxnSpPr>
          <p:nvPr/>
        </p:nvCxnSpPr>
        <p:spPr>
          <a:xfrm>
            <a:off x="16097005" y="7127795"/>
            <a:ext cx="506815" cy="0"/>
          </a:xfrm>
          <a:prstGeom prst="line">
            <a:avLst/>
          </a:prstGeom>
          <a:noFill/>
          <a:ln w="38100" cap="flat">
            <a:solidFill>
              <a:srgbClr val="0CB2B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35899DE-6809-7D48-8A3A-5B223E72F870}"/>
              </a:ext>
            </a:extLst>
          </p:cNvPr>
          <p:cNvCxnSpPr>
            <a:cxnSpLocks/>
          </p:cNvCxnSpPr>
          <p:nvPr/>
        </p:nvCxnSpPr>
        <p:spPr>
          <a:xfrm>
            <a:off x="16097005" y="8449667"/>
            <a:ext cx="506815" cy="0"/>
          </a:xfrm>
          <a:prstGeom prst="line">
            <a:avLst/>
          </a:prstGeom>
          <a:noFill/>
          <a:ln w="38100" cap="flat">
            <a:solidFill>
              <a:srgbClr val="0CB2B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076324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2014188" y="2405572"/>
            <a:ext cx="7811498" cy="7811498"/>
          </a:xfrm>
          <a:prstGeom prst="ellipse">
            <a:avLst/>
          </a:prstGeom>
          <a:solidFill>
            <a:srgbClr val="3AAB3B">
              <a:alpha val="1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6921051" y="1880868"/>
            <a:ext cx="7811498" cy="7811498"/>
          </a:xfrm>
          <a:prstGeom prst="ellipse">
            <a:avLst/>
          </a:prstGeom>
          <a:solidFill>
            <a:srgbClr val="F19F27">
              <a:alpha val="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866603" y="5593902"/>
            <a:ext cx="7811498" cy="7811498"/>
          </a:xfrm>
          <a:prstGeom prst="ellipse">
            <a:avLst/>
          </a:prstGeom>
          <a:solidFill>
            <a:srgbClr val="0CB2BB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Мотивация  учеников — важнейшая проблема современного школьного образования">
            <a:extLst>
              <a:ext uri="{FF2B5EF4-FFF2-40B4-BE49-F238E27FC236}">
                <a16:creationId xmlns:a16="http://schemas.microsoft.com/office/drawing/2014/main" id="{1A01405E-7D5A-6949-9E64-D853A6E339EE}"/>
              </a:ext>
            </a:extLst>
          </p:cNvPr>
          <p:cNvSpPr txBox="1"/>
          <p:nvPr/>
        </p:nvSpPr>
        <p:spPr>
          <a:xfrm>
            <a:off x="676474" y="504029"/>
            <a:ext cx="23148749" cy="205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l" hangingPunct="1"/>
            <a:r>
              <a:rPr lang="ru-RU" sz="6500" dirty="0">
                <a:solidFill>
                  <a:srgbClr val="3AAB3B"/>
                </a:solidFill>
              </a:rPr>
              <a:t>Персонализация</a:t>
            </a:r>
            <a:r>
              <a:rPr lang="ru-RU" sz="6500" dirty="0">
                <a:solidFill>
                  <a:srgbClr val="0CB2BB"/>
                </a:solidFill>
              </a:rPr>
              <a:t> контента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A711B5E-2CE9-1D4B-A6F7-377BFDDE39B4}"/>
              </a:ext>
            </a:extLst>
          </p:cNvPr>
          <p:cNvSpPr/>
          <p:nvPr/>
        </p:nvSpPr>
        <p:spPr>
          <a:xfrm>
            <a:off x="1420604" y="5475949"/>
            <a:ext cx="6071665" cy="645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Персонализация — выбор ребенком целей и траектории, мотивация на поиск и изучение дополнительных источников</a:t>
            </a: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 </a:t>
            </a: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Ключевые навыки 21 века</a:t>
            </a: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Свобода выбора и создания контента учителем и учеником</a:t>
            </a:r>
          </a:p>
        </p:txBody>
      </p:sp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id="{8A8A39B8-944F-F645-B5A7-EAB5FF9E30AE}"/>
              </a:ext>
            </a:extLst>
          </p:cNvPr>
          <p:cNvSpPr txBox="1"/>
          <p:nvPr/>
        </p:nvSpPr>
        <p:spPr>
          <a:xfrm>
            <a:off x="7990030" y="3195025"/>
            <a:ext cx="7935699" cy="1911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numCol="1" anchor="ctr">
            <a:noAutofit/>
          </a:bodyPr>
          <a:lstStyle>
            <a:lvl1pPr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Содержание — </a:t>
            </a:r>
          </a:p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основа формирования интереса и ответственности </a:t>
            </a:r>
          </a:p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в учебе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F611944-66B7-BA49-BB74-A5ED8BA85C38}"/>
              </a:ext>
            </a:extLst>
          </p:cNvPr>
          <p:cNvSpPr/>
          <p:nvPr/>
        </p:nvSpPr>
        <p:spPr>
          <a:xfrm>
            <a:off x="8804887" y="5475948"/>
            <a:ext cx="6809783" cy="6562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Мотивация, интерактивность,  </a:t>
            </a:r>
            <a:r>
              <a:rPr lang="ru-RU" sz="3200" dirty="0" err="1">
                <a:solidFill>
                  <a:schemeClr val="tx1"/>
                </a:solidFill>
              </a:rPr>
              <a:t>геймификация</a:t>
            </a:r>
            <a:endParaRPr lang="ru-RU" sz="3200" dirty="0">
              <a:solidFill>
                <a:schemeClr val="tx1"/>
              </a:solidFill>
            </a:endParaRP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Уровневая система сложности заданий, </a:t>
            </a:r>
            <a:r>
              <a:rPr lang="ru-RU" sz="3200" dirty="0" err="1">
                <a:solidFill>
                  <a:schemeClr val="tx1"/>
                </a:solidFill>
              </a:rPr>
              <a:t>междисциплинарность</a:t>
            </a:r>
            <a:r>
              <a:rPr lang="ru-RU" sz="3200" dirty="0">
                <a:solidFill>
                  <a:schemeClr val="tx1"/>
                </a:solidFill>
              </a:rPr>
              <a:t>, проектная и исследовательская деятельность</a:t>
            </a: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Гармоничное сочетание индивидуальной, групповой форм работы</a:t>
            </a:r>
          </a:p>
        </p:txBody>
      </p:sp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C2293EA7-F906-6D41-A8A2-1B6F3B12EA21}"/>
              </a:ext>
            </a:extLst>
          </p:cNvPr>
          <p:cNvSpPr txBox="1"/>
          <p:nvPr/>
        </p:nvSpPr>
        <p:spPr>
          <a:xfrm>
            <a:off x="676474" y="3195025"/>
            <a:ext cx="7063423" cy="1902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numCol="1" anchor="ctr">
            <a:noAutofit/>
          </a:bodyPr>
          <a:lstStyle>
            <a:lvl1pPr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l">
              <a:lnSpc>
                <a:spcPct val="90000"/>
              </a:lnSpc>
              <a:defRPr sz="3400" b="0">
                <a:solidFill>
                  <a:srgbClr val="F19F27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400" dirty="0"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ПМО — </a:t>
            </a:r>
          </a:p>
          <a:p>
            <a:pPr algn="l">
              <a:lnSpc>
                <a:spcPct val="90000"/>
              </a:lnSpc>
              <a:defRPr sz="3400" b="0">
                <a:solidFill>
                  <a:srgbClr val="F19F27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400" dirty="0"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деятельностная </a:t>
            </a:r>
          </a:p>
          <a:p>
            <a:pPr algn="l">
              <a:lnSpc>
                <a:spcPct val="90000"/>
              </a:lnSpc>
              <a:defRPr sz="3400" b="0">
                <a:solidFill>
                  <a:srgbClr val="F19F27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400" dirty="0"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теория обучения</a:t>
            </a:r>
          </a:p>
        </p:txBody>
      </p:sp>
      <p:sp>
        <p:nvSpPr>
          <p:cNvPr id="23" name="Прямоугольник 5">
            <a:extLst>
              <a:ext uri="{FF2B5EF4-FFF2-40B4-BE49-F238E27FC236}">
                <a16:creationId xmlns:a16="http://schemas.microsoft.com/office/drawing/2014/main" id="{BC2CD59E-B807-4B4B-AF2E-8777FEBC2FD1}"/>
              </a:ext>
            </a:extLst>
          </p:cNvPr>
          <p:cNvSpPr txBox="1"/>
          <p:nvPr/>
        </p:nvSpPr>
        <p:spPr>
          <a:xfrm>
            <a:off x="16760763" y="3228551"/>
            <a:ext cx="6789140" cy="1911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numCol="1" anchor="ctr">
            <a:noAutofit/>
          </a:bodyPr>
          <a:lstStyle>
            <a:lvl1pPr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Оценка – </a:t>
            </a:r>
          </a:p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рост относительно </a:t>
            </a:r>
          </a:p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самого себя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CB59BEEF-108C-6B41-85D9-1DB3ADDD3472}"/>
              </a:ext>
            </a:extLst>
          </p:cNvPr>
          <p:cNvSpPr/>
          <p:nvPr/>
        </p:nvSpPr>
        <p:spPr>
          <a:xfrm>
            <a:off x="17537444" y="5425963"/>
            <a:ext cx="6199402" cy="634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Самостоятельная постановка целей и оценка прогресса</a:t>
            </a: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Оценка предметных, </a:t>
            </a:r>
            <a:r>
              <a:rPr lang="ru-RU" sz="3200" dirty="0" err="1">
                <a:solidFill>
                  <a:schemeClr val="tx1"/>
                </a:solidFill>
              </a:rPr>
              <a:t>надпредметных</a:t>
            </a:r>
            <a:r>
              <a:rPr lang="ru-RU" sz="3200" dirty="0">
                <a:solidFill>
                  <a:schemeClr val="tx1"/>
                </a:solidFill>
              </a:rPr>
              <a:t> (мягкие навыки)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и цифровых навыков</a:t>
            </a: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>
                <a:solidFill>
                  <a:schemeClr val="tx1"/>
                </a:solidFill>
              </a:rPr>
              <a:t>Платформа — инструмент персонализированной оценки, доступной в любой момент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907408-AE67-D849-9B62-2C50B6F43296}"/>
              </a:ext>
            </a:extLst>
          </p:cNvPr>
          <p:cNvCxnSpPr>
            <a:cxnSpLocks/>
          </p:cNvCxnSpPr>
          <p:nvPr/>
        </p:nvCxnSpPr>
        <p:spPr>
          <a:xfrm>
            <a:off x="702981" y="5694613"/>
            <a:ext cx="506815" cy="0"/>
          </a:xfrm>
          <a:prstGeom prst="line">
            <a:avLst/>
          </a:prstGeom>
          <a:noFill/>
          <a:ln w="38100" cap="flat">
            <a:solidFill>
              <a:srgbClr val="F19F2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2B9935-E61D-A74B-AD83-4A9CFCC574FB}"/>
              </a:ext>
            </a:extLst>
          </p:cNvPr>
          <p:cNvCxnSpPr>
            <a:cxnSpLocks/>
          </p:cNvCxnSpPr>
          <p:nvPr/>
        </p:nvCxnSpPr>
        <p:spPr>
          <a:xfrm>
            <a:off x="702981" y="8647902"/>
            <a:ext cx="506815" cy="0"/>
          </a:xfrm>
          <a:prstGeom prst="line">
            <a:avLst/>
          </a:prstGeom>
          <a:noFill/>
          <a:ln w="38100" cap="flat">
            <a:solidFill>
              <a:srgbClr val="F19F2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BCE0E1-8B1E-F44F-9AC2-1C5F7C0C82FB}"/>
              </a:ext>
            </a:extLst>
          </p:cNvPr>
          <p:cNvCxnSpPr>
            <a:cxnSpLocks/>
          </p:cNvCxnSpPr>
          <p:nvPr/>
        </p:nvCxnSpPr>
        <p:spPr>
          <a:xfrm>
            <a:off x="702981" y="9621837"/>
            <a:ext cx="506815" cy="0"/>
          </a:xfrm>
          <a:prstGeom prst="line">
            <a:avLst/>
          </a:prstGeom>
          <a:noFill/>
          <a:ln w="38100" cap="flat">
            <a:solidFill>
              <a:srgbClr val="F19F2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C64A1D-AB79-394A-8BD1-52FF83716225}"/>
              </a:ext>
            </a:extLst>
          </p:cNvPr>
          <p:cNvCxnSpPr>
            <a:cxnSpLocks/>
          </p:cNvCxnSpPr>
          <p:nvPr/>
        </p:nvCxnSpPr>
        <p:spPr>
          <a:xfrm>
            <a:off x="8010178" y="5713663"/>
            <a:ext cx="506815" cy="0"/>
          </a:xfrm>
          <a:prstGeom prst="line">
            <a:avLst/>
          </a:prstGeom>
          <a:noFill/>
          <a:ln w="38100" cap="flat">
            <a:solidFill>
              <a:srgbClr val="3AAB3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A10625-61CC-F440-8C8C-0E5BD2404197}"/>
              </a:ext>
            </a:extLst>
          </p:cNvPr>
          <p:cNvCxnSpPr>
            <a:cxnSpLocks/>
          </p:cNvCxnSpPr>
          <p:nvPr/>
        </p:nvCxnSpPr>
        <p:spPr>
          <a:xfrm>
            <a:off x="8010178" y="7176726"/>
            <a:ext cx="506815" cy="0"/>
          </a:xfrm>
          <a:prstGeom prst="line">
            <a:avLst/>
          </a:prstGeom>
          <a:noFill/>
          <a:ln w="38100" cap="flat">
            <a:solidFill>
              <a:srgbClr val="3AAB3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22D96F-62BD-1643-BBF5-54D1A0850400}"/>
              </a:ext>
            </a:extLst>
          </p:cNvPr>
          <p:cNvCxnSpPr>
            <a:cxnSpLocks/>
          </p:cNvCxnSpPr>
          <p:nvPr/>
        </p:nvCxnSpPr>
        <p:spPr>
          <a:xfrm>
            <a:off x="8017912" y="9596903"/>
            <a:ext cx="506815" cy="0"/>
          </a:xfrm>
          <a:prstGeom prst="line">
            <a:avLst/>
          </a:prstGeom>
          <a:noFill/>
          <a:ln w="38100" cap="flat">
            <a:solidFill>
              <a:srgbClr val="3AAB3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54A484-4664-CD42-8A76-97D7E89E86B4}"/>
              </a:ext>
            </a:extLst>
          </p:cNvPr>
          <p:cNvCxnSpPr>
            <a:cxnSpLocks/>
          </p:cNvCxnSpPr>
          <p:nvPr/>
        </p:nvCxnSpPr>
        <p:spPr>
          <a:xfrm>
            <a:off x="16791799" y="5713663"/>
            <a:ext cx="506815" cy="0"/>
          </a:xfrm>
          <a:prstGeom prst="line">
            <a:avLst/>
          </a:prstGeom>
          <a:noFill/>
          <a:ln w="38100" cap="flat">
            <a:solidFill>
              <a:srgbClr val="0CB2B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FC36DC-80DF-E940-B39D-F884EEEE6CFA}"/>
              </a:ext>
            </a:extLst>
          </p:cNvPr>
          <p:cNvCxnSpPr>
            <a:cxnSpLocks/>
          </p:cNvCxnSpPr>
          <p:nvPr/>
        </p:nvCxnSpPr>
        <p:spPr>
          <a:xfrm>
            <a:off x="16791799" y="7176726"/>
            <a:ext cx="506815" cy="0"/>
          </a:xfrm>
          <a:prstGeom prst="line">
            <a:avLst/>
          </a:prstGeom>
          <a:noFill/>
          <a:ln w="38100" cap="flat">
            <a:solidFill>
              <a:srgbClr val="0CB2B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83893C-9810-FB48-9B3F-63C9D0360A9F}"/>
              </a:ext>
            </a:extLst>
          </p:cNvPr>
          <p:cNvCxnSpPr>
            <a:cxnSpLocks/>
          </p:cNvCxnSpPr>
          <p:nvPr/>
        </p:nvCxnSpPr>
        <p:spPr>
          <a:xfrm>
            <a:off x="16791799" y="9101603"/>
            <a:ext cx="506815" cy="0"/>
          </a:xfrm>
          <a:prstGeom prst="line">
            <a:avLst/>
          </a:prstGeom>
          <a:noFill/>
          <a:ln w="38100" cap="flat">
            <a:solidFill>
              <a:srgbClr val="0CB2B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Овал 27"/>
          <p:cNvSpPr/>
          <p:nvPr/>
        </p:nvSpPr>
        <p:spPr>
          <a:xfrm>
            <a:off x="5668920" y="9731694"/>
            <a:ext cx="1728541" cy="1728541"/>
          </a:xfrm>
          <a:prstGeom prst="ellipse">
            <a:avLst/>
          </a:prstGeom>
          <a:solidFill>
            <a:srgbClr val="0CB2B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436018" y="3985347"/>
            <a:ext cx="1728541" cy="1728541"/>
          </a:xfrm>
          <a:prstGeom prst="ellipse">
            <a:avLst/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152839" y="10891167"/>
            <a:ext cx="941207" cy="906485"/>
          </a:xfrm>
          <a:prstGeom prst="ellipse">
            <a:avLst/>
          </a:prstGeom>
          <a:solidFill>
            <a:srgbClr val="F19F27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5744739" y="6050333"/>
            <a:ext cx="741124" cy="713783"/>
          </a:xfrm>
          <a:prstGeom prst="ellipse">
            <a:avLst/>
          </a:prstGeom>
          <a:solidFill>
            <a:srgbClr val="F19F27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00422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17169346">
            <a:off x="-2587052" y="7716364"/>
            <a:ext cx="7811498" cy="7811498"/>
          </a:xfrm>
          <a:prstGeom prst="ellipse">
            <a:avLst/>
          </a:prstGeom>
          <a:solidFill>
            <a:srgbClr val="0CB2BB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Овал 17"/>
          <p:cNvSpPr/>
          <p:nvPr/>
        </p:nvSpPr>
        <p:spPr>
          <a:xfrm rot="17169346">
            <a:off x="6471947" y="2093455"/>
            <a:ext cx="1728541" cy="1728541"/>
          </a:xfrm>
          <a:prstGeom prst="ellipse">
            <a:avLst/>
          </a:prstGeom>
          <a:solidFill>
            <a:srgbClr val="0CB2B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Овал 18"/>
          <p:cNvSpPr/>
          <p:nvPr/>
        </p:nvSpPr>
        <p:spPr>
          <a:xfrm rot="17169346">
            <a:off x="10327298" y="9322730"/>
            <a:ext cx="941207" cy="906485"/>
          </a:xfrm>
          <a:prstGeom prst="ellipse">
            <a:avLst/>
          </a:prstGeom>
          <a:solidFill>
            <a:srgbClr val="F19F27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572502" y="1184462"/>
            <a:ext cx="7811498" cy="7811498"/>
          </a:xfrm>
          <a:prstGeom prst="ellipse">
            <a:avLst/>
          </a:prstGeom>
          <a:solidFill>
            <a:srgbClr val="0CB2BB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042895" y="5307889"/>
            <a:ext cx="1728541" cy="1728541"/>
          </a:xfrm>
          <a:prstGeom prst="ellipse">
            <a:avLst/>
          </a:prstGeom>
          <a:solidFill>
            <a:srgbClr val="0CB2B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808671" y="4711194"/>
            <a:ext cx="941207" cy="906485"/>
          </a:xfrm>
          <a:prstGeom prst="ellipse">
            <a:avLst/>
          </a:prstGeom>
          <a:solidFill>
            <a:srgbClr val="F19F27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17D39A4-9363-4744-B8AB-D0D3ABA85BD7}"/>
              </a:ext>
            </a:extLst>
          </p:cNvPr>
          <p:cNvSpPr/>
          <p:nvPr/>
        </p:nvSpPr>
        <p:spPr>
          <a:xfrm>
            <a:off x="12728447" y="4925649"/>
            <a:ext cx="9820657" cy="2072640"/>
          </a:xfrm>
          <a:prstGeom prst="roundRect">
            <a:avLst/>
          </a:prstGeom>
          <a:solidFill>
            <a:srgbClr val="3AAB3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12ECD06-ACC2-C948-A578-981F61A0CE08}"/>
              </a:ext>
            </a:extLst>
          </p:cNvPr>
          <p:cNvSpPr/>
          <p:nvPr/>
        </p:nvSpPr>
        <p:spPr>
          <a:xfrm>
            <a:off x="756219" y="5364480"/>
            <a:ext cx="9604141" cy="2072640"/>
          </a:xfrm>
          <a:prstGeom prst="roundRect">
            <a:avLst/>
          </a:prstGeom>
          <a:solidFill>
            <a:srgbClr val="0CB2B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Мотивация  учеников — важнейшая проблема современного школьного образования">
            <a:extLst>
              <a:ext uri="{FF2B5EF4-FFF2-40B4-BE49-F238E27FC236}">
                <a16:creationId xmlns:a16="http://schemas.microsoft.com/office/drawing/2014/main" id="{1A01405E-7D5A-6949-9E64-D853A6E339EE}"/>
              </a:ext>
            </a:extLst>
          </p:cNvPr>
          <p:cNvSpPr txBox="1"/>
          <p:nvPr/>
        </p:nvSpPr>
        <p:spPr>
          <a:xfrm>
            <a:off x="676474" y="504029"/>
            <a:ext cx="23148749" cy="205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algn="l" hangingPunct="1"/>
            <a:r>
              <a:rPr lang="ru-RU" sz="650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Поддержка</a:t>
            </a:r>
            <a:r>
              <a:rPr lang="ru-RU" sz="65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 и сопровождение</a:t>
            </a:r>
          </a:p>
        </p:txBody>
      </p:sp>
      <p:sp>
        <p:nvSpPr>
          <p:cNvPr id="22" name="Google Shape;65;p14">
            <a:extLst>
              <a:ext uri="{FF2B5EF4-FFF2-40B4-BE49-F238E27FC236}">
                <a16:creationId xmlns:a16="http://schemas.microsoft.com/office/drawing/2014/main" id="{CF2C4A8C-2FA8-DF4F-B2BB-7D5A2DC76C84}"/>
              </a:ext>
            </a:extLst>
          </p:cNvPr>
          <p:cNvSpPr txBox="1"/>
          <p:nvPr/>
        </p:nvSpPr>
        <p:spPr>
          <a:xfrm>
            <a:off x="1280018" y="3048400"/>
            <a:ext cx="8473441" cy="670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sz="3400" b="1" dirty="0">
                <a:solidFill>
                  <a:srgbClr val="0CB2BB"/>
                </a:solidFill>
              </a:rPr>
              <a:t>Обучение в рамках повышения квалификации до декабря 2020 года</a:t>
            </a:r>
          </a:p>
          <a:p>
            <a:endParaRPr lang="en-US" sz="3400" dirty="0"/>
          </a:p>
          <a:p>
            <a:endParaRPr lang="ru-RU" sz="3400" dirty="0"/>
          </a:p>
          <a:p>
            <a:r>
              <a:rPr lang="ru-RU" sz="3400" b="1" dirty="0">
                <a:solidFill>
                  <a:schemeClr val="bg1"/>
                </a:solidFill>
              </a:rPr>
              <a:t>Цель: </a:t>
            </a:r>
            <a:r>
              <a:rPr lang="ru-RU" sz="3400" dirty="0">
                <a:solidFill>
                  <a:schemeClr val="bg1"/>
                </a:solidFill>
              </a:rPr>
              <a:t>знакомство  и отработка базовых инструментов для внедрения ПМО  в классе</a:t>
            </a:r>
          </a:p>
          <a:p>
            <a:endParaRPr lang="ru-RU" sz="3400" dirty="0"/>
          </a:p>
          <a:p>
            <a:r>
              <a:rPr lang="ru-RU" sz="3400" dirty="0">
                <a:solidFill>
                  <a:srgbClr val="0CB2BB"/>
                </a:solidFill>
              </a:rPr>
              <a:t>—</a:t>
            </a:r>
            <a:r>
              <a:rPr lang="ru-RU" sz="3400" dirty="0"/>
              <a:t> </a:t>
            </a:r>
            <a:r>
              <a:rPr lang="ru-RU" sz="3400" dirty="0">
                <a:solidFill>
                  <a:schemeClr val="tx1"/>
                </a:solidFill>
              </a:rPr>
              <a:t>Модули на ШЦП для педагогов</a:t>
            </a:r>
          </a:p>
          <a:p>
            <a:endParaRPr lang="ru-RU" sz="3400" dirty="0"/>
          </a:p>
          <a:p>
            <a:r>
              <a:rPr lang="ru-RU" sz="3400" dirty="0">
                <a:solidFill>
                  <a:srgbClr val="0CB2BB"/>
                </a:solidFill>
              </a:rPr>
              <a:t>—</a:t>
            </a:r>
            <a:r>
              <a:rPr lang="ru-RU" sz="3400" dirty="0"/>
              <a:t> </a:t>
            </a:r>
            <a:r>
              <a:rPr lang="ru-RU" sz="3400" dirty="0">
                <a:solidFill>
                  <a:schemeClr val="tx1"/>
                </a:solidFill>
              </a:rPr>
              <a:t>Вводные вебинары и практикумы</a:t>
            </a:r>
          </a:p>
          <a:p>
            <a:endParaRPr lang="ru-RU" sz="3400" dirty="0"/>
          </a:p>
        </p:txBody>
      </p:sp>
      <p:sp>
        <p:nvSpPr>
          <p:cNvPr id="25" name="Google Shape;65;p14">
            <a:extLst>
              <a:ext uri="{FF2B5EF4-FFF2-40B4-BE49-F238E27FC236}">
                <a16:creationId xmlns:a16="http://schemas.microsoft.com/office/drawing/2014/main" id="{EC0AC83C-116B-3F43-BB16-9F2106613CCB}"/>
              </a:ext>
            </a:extLst>
          </p:cNvPr>
          <p:cNvSpPr txBox="1"/>
          <p:nvPr/>
        </p:nvSpPr>
        <p:spPr>
          <a:xfrm>
            <a:off x="12971593" y="2831083"/>
            <a:ext cx="9044320" cy="1003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algn="l" defTabSz="1219169"/>
            <a:r>
              <a:rPr lang="ru-RU" sz="3400" dirty="0">
                <a:solidFill>
                  <a:srgbClr val="00B050"/>
                </a:solidFill>
                <a:latin typeface="SB Sans Text"/>
              </a:rPr>
              <a:t>Сопровождение в течение </a:t>
            </a:r>
          </a:p>
          <a:p>
            <a:pPr algn="l" defTabSz="1219169"/>
            <a:r>
              <a:rPr lang="ru-RU" sz="3400" dirty="0">
                <a:solidFill>
                  <a:srgbClr val="00B050"/>
                </a:solidFill>
                <a:latin typeface="SB Sans Text"/>
              </a:rPr>
              <a:t>всего года</a:t>
            </a:r>
            <a:endParaRPr lang="ru-RU" sz="3400" dirty="0"/>
          </a:p>
          <a:p>
            <a:pPr algn="l" defTabSz="1219169"/>
            <a:endParaRPr lang="en-US" sz="3400" dirty="0">
              <a:solidFill>
                <a:schemeClr val="bg1"/>
              </a:solidFill>
              <a:latin typeface="SB Sans Text"/>
            </a:endParaRPr>
          </a:p>
          <a:p>
            <a:pPr algn="l" defTabSz="1219169"/>
            <a:r>
              <a:rPr lang="ru-RU" sz="3400" dirty="0">
                <a:solidFill>
                  <a:schemeClr val="bg1"/>
                </a:solidFill>
                <a:latin typeface="SB Sans Text"/>
              </a:rPr>
              <a:t/>
            </a:r>
            <a:br>
              <a:rPr lang="ru-RU" sz="3400" dirty="0">
                <a:solidFill>
                  <a:schemeClr val="bg1"/>
                </a:solidFill>
                <a:latin typeface="SB Sans Text"/>
              </a:rPr>
            </a:br>
            <a:r>
              <a:rPr lang="ru-RU" sz="3400" dirty="0">
                <a:solidFill>
                  <a:schemeClr val="bg1"/>
                </a:solidFill>
                <a:latin typeface="SB Sans Text"/>
              </a:rPr>
              <a:t>Цель:</a:t>
            </a:r>
            <a:r>
              <a:rPr lang="ru-RU" sz="3400" b="0" dirty="0">
                <a:solidFill>
                  <a:schemeClr val="bg1"/>
                </a:solidFill>
                <a:latin typeface="SB Sans Text"/>
              </a:rPr>
              <a:t> помощь педагогу в организации образовательного процесса на основе идей ПМО</a:t>
            </a:r>
          </a:p>
          <a:p>
            <a:pPr algn="l" defTabSz="1219169"/>
            <a:endParaRPr lang="ru-RU" sz="3400" b="0" dirty="0">
              <a:solidFill>
                <a:srgbClr val="464E4F"/>
              </a:solidFill>
              <a:latin typeface="SB Sans Text"/>
            </a:endParaRPr>
          </a:p>
          <a:p>
            <a:pPr lvl="0" algn="l" defTabSz="1219169"/>
            <a:r>
              <a:rPr lang="ru-RU" sz="3400" b="0" dirty="0">
                <a:solidFill>
                  <a:srgbClr val="3AAB3B"/>
                </a:solidFill>
                <a:latin typeface="SB Sans Text"/>
              </a:rPr>
              <a:t>—</a:t>
            </a:r>
            <a:r>
              <a:rPr lang="ru-RU" sz="3400" b="0" dirty="0">
                <a:solidFill>
                  <a:srgbClr val="464E4F"/>
                </a:solidFill>
                <a:latin typeface="SB Sans Text"/>
              </a:rPr>
              <a:t> </a:t>
            </a:r>
            <a:r>
              <a:rPr lang="ru-RU" sz="3400" b="0" dirty="0">
                <a:solidFill>
                  <a:schemeClr val="tx1"/>
                </a:solidFill>
                <a:latin typeface="SB Sans Text"/>
              </a:rPr>
              <a:t>Онлайн- и офлайн-встречи</a:t>
            </a:r>
          </a:p>
          <a:p>
            <a:pPr lvl="0" algn="l" defTabSz="1219169"/>
            <a:endParaRPr lang="ru-RU" sz="3400" b="0" dirty="0">
              <a:solidFill>
                <a:srgbClr val="464E4F"/>
              </a:solidFill>
              <a:latin typeface="SB Sans Text"/>
            </a:endParaRPr>
          </a:p>
          <a:p>
            <a:pPr lvl="0" algn="l" defTabSz="1219169"/>
            <a:r>
              <a:rPr lang="ru-RU" sz="3400" b="0" dirty="0">
                <a:solidFill>
                  <a:srgbClr val="3AAB3B"/>
                </a:solidFill>
                <a:latin typeface="SB Sans Text"/>
              </a:rPr>
              <a:t>—</a:t>
            </a:r>
            <a:r>
              <a:rPr lang="ru-RU" sz="3400" b="0" dirty="0">
                <a:solidFill>
                  <a:srgbClr val="464E4F"/>
                </a:solidFill>
                <a:latin typeface="SB Sans Text"/>
              </a:rPr>
              <a:t> </a:t>
            </a:r>
            <a:r>
              <a:rPr lang="ru-RU" sz="3400" b="0" dirty="0">
                <a:solidFill>
                  <a:schemeClr val="tx1"/>
                </a:solidFill>
                <a:latin typeface="SB Sans Text"/>
              </a:rPr>
              <a:t>Образовательные сессии</a:t>
            </a:r>
            <a:r>
              <a:rPr lang="ru-RU" sz="3400" b="0" dirty="0">
                <a:solidFill>
                  <a:srgbClr val="464E4F"/>
                </a:solidFill>
                <a:latin typeface="SB Sans Text"/>
              </a:rPr>
              <a:t/>
            </a:r>
            <a:br>
              <a:rPr lang="ru-RU" sz="3400" b="0" dirty="0">
                <a:solidFill>
                  <a:srgbClr val="464E4F"/>
                </a:solidFill>
                <a:latin typeface="SB Sans Text"/>
              </a:rPr>
            </a:br>
            <a:endParaRPr lang="ru-RU" sz="3400" b="0" dirty="0">
              <a:solidFill>
                <a:srgbClr val="464E4F"/>
              </a:solidFill>
              <a:latin typeface="SB Sans Text"/>
            </a:endParaRPr>
          </a:p>
          <a:p>
            <a:pPr lvl="0" algn="l" defTabSz="1219169"/>
            <a:r>
              <a:rPr lang="ru-RU" sz="3400" b="0" dirty="0">
                <a:solidFill>
                  <a:srgbClr val="3AAB3B"/>
                </a:solidFill>
                <a:latin typeface="SB Sans Text"/>
              </a:rPr>
              <a:t>—</a:t>
            </a:r>
            <a:r>
              <a:rPr lang="ru-RU" sz="3400" b="0" dirty="0">
                <a:solidFill>
                  <a:srgbClr val="464E4F"/>
                </a:solidFill>
                <a:latin typeface="SB Sans Text"/>
              </a:rPr>
              <a:t> </a:t>
            </a:r>
            <a:r>
              <a:rPr lang="ru-RU" sz="3400" b="0" dirty="0">
                <a:solidFill>
                  <a:schemeClr val="tx1"/>
                </a:solidFill>
                <a:latin typeface="SB Sans Text"/>
              </a:rPr>
              <a:t>Дополнительные активности: </a:t>
            </a:r>
            <a:br>
              <a:rPr lang="ru-RU" sz="3400" b="0" dirty="0">
                <a:solidFill>
                  <a:schemeClr val="tx1"/>
                </a:solidFill>
                <a:latin typeface="SB Sans Text"/>
              </a:rPr>
            </a:br>
            <a:r>
              <a:rPr lang="ru-RU" sz="3400" b="0" dirty="0">
                <a:solidFill>
                  <a:schemeClr val="tx1"/>
                </a:solidFill>
                <a:latin typeface="SB Sans Text"/>
              </a:rPr>
              <a:t>    лаборатории, </a:t>
            </a:r>
            <a:r>
              <a:rPr lang="ru-RU" sz="3400" b="0" dirty="0" err="1">
                <a:solidFill>
                  <a:schemeClr val="tx1"/>
                </a:solidFill>
                <a:latin typeface="SB Sans Text"/>
              </a:rPr>
              <a:t>хакатоны</a:t>
            </a:r>
            <a:r>
              <a:rPr lang="ru-RU" sz="3400" b="0" dirty="0">
                <a:solidFill>
                  <a:schemeClr val="tx1"/>
                </a:solidFill>
                <a:latin typeface="SB Sans Text"/>
              </a:rPr>
              <a:t> и т.д.</a:t>
            </a:r>
          </a:p>
          <a:p>
            <a:pPr lvl="0" algn="l" defTabSz="1219169"/>
            <a:endParaRPr lang="ru-RU" sz="3400" b="0" dirty="0">
              <a:solidFill>
                <a:srgbClr val="464E4F"/>
              </a:solidFill>
              <a:latin typeface="SB Sans Text"/>
            </a:endParaRPr>
          </a:p>
          <a:p>
            <a:pPr lvl="0" algn="l" defTabSz="1219169"/>
            <a:r>
              <a:rPr lang="ru-RU" sz="3400" b="0" dirty="0">
                <a:solidFill>
                  <a:srgbClr val="3AAB3B"/>
                </a:solidFill>
                <a:latin typeface="SB Sans Text"/>
              </a:rPr>
              <a:t>—</a:t>
            </a:r>
            <a:r>
              <a:rPr lang="ru-RU" sz="3400" b="0" dirty="0">
                <a:solidFill>
                  <a:srgbClr val="464E4F"/>
                </a:solidFill>
                <a:latin typeface="SB Sans Text"/>
              </a:rPr>
              <a:t> </a:t>
            </a:r>
            <a:r>
              <a:rPr lang="ru-RU" sz="3400" b="0" dirty="0">
                <a:solidFill>
                  <a:schemeClr val="tx1"/>
                </a:solidFill>
                <a:latin typeface="SB Sans Text"/>
              </a:rPr>
              <a:t>Дополнительные методические</a:t>
            </a:r>
          </a:p>
          <a:p>
            <a:pPr lvl="0" algn="l" defTabSz="1219169"/>
            <a:r>
              <a:rPr lang="ru-RU" sz="3400" b="0" dirty="0">
                <a:solidFill>
                  <a:schemeClr val="tx1"/>
                </a:solidFill>
                <a:latin typeface="SB Sans Text"/>
              </a:rPr>
              <a:t>    материалы </a:t>
            </a:r>
          </a:p>
          <a:p>
            <a:pPr algn="l"/>
            <a:endParaRPr lang="ru-RU" sz="3400" dirty="0"/>
          </a:p>
        </p:txBody>
      </p:sp>
      <p:sp>
        <p:nvSpPr>
          <p:cNvPr id="27" name="Прямоугольник 10">
            <a:extLst>
              <a:ext uri="{FF2B5EF4-FFF2-40B4-BE49-F238E27FC236}">
                <a16:creationId xmlns:a16="http://schemas.microsoft.com/office/drawing/2014/main" id="{99800EAC-098F-3C40-8853-01BD7CCB77B6}"/>
              </a:ext>
            </a:extLst>
          </p:cNvPr>
          <p:cNvSpPr/>
          <p:nvPr/>
        </p:nvSpPr>
        <p:spPr>
          <a:xfrm>
            <a:off x="1004770" y="10025705"/>
            <a:ext cx="9428010" cy="14119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67" dirty="0"/>
          </a:p>
        </p:txBody>
      </p:sp>
      <p:sp>
        <p:nvSpPr>
          <p:cNvPr id="28" name="Прямоугольник 8">
            <a:extLst>
              <a:ext uri="{FF2B5EF4-FFF2-40B4-BE49-F238E27FC236}">
                <a16:creationId xmlns:a16="http://schemas.microsoft.com/office/drawing/2014/main" id="{1B3A54A3-9776-9944-A24A-9010203CDF76}"/>
              </a:ext>
            </a:extLst>
          </p:cNvPr>
          <p:cNvSpPr/>
          <p:nvPr/>
        </p:nvSpPr>
        <p:spPr>
          <a:xfrm>
            <a:off x="1004770" y="10316511"/>
            <a:ext cx="4244647" cy="1121101"/>
          </a:xfrm>
          <a:prstGeom prst="rect">
            <a:avLst/>
          </a:prstGeom>
          <a:solidFill>
            <a:srgbClr val="F19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Обучение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700B7A-E470-6541-98F4-359595714202}"/>
              </a:ext>
            </a:extLst>
          </p:cNvPr>
          <p:cNvSpPr txBox="1"/>
          <p:nvPr/>
        </p:nvSpPr>
        <p:spPr>
          <a:xfrm>
            <a:off x="1062470" y="11759278"/>
            <a:ext cx="8908536" cy="50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Лето                          Дек                                Лето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263934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 rot="1688441">
            <a:off x="20566765" y="-3174617"/>
            <a:ext cx="4726485" cy="4589028"/>
          </a:xfrm>
          <a:prstGeom prst="roundRect">
            <a:avLst>
              <a:gd name="adj" fmla="val 50000"/>
            </a:avLst>
          </a:prstGeom>
          <a:solidFill>
            <a:srgbClr val="F19F27">
              <a:alpha val="1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rot="1688441">
            <a:off x="21042514" y="1947746"/>
            <a:ext cx="2400782" cy="2330962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1688441">
            <a:off x="-554217" y="12022545"/>
            <a:ext cx="2400782" cy="2330962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rot="1688441">
            <a:off x="1686130" y="10849014"/>
            <a:ext cx="1243587" cy="1207421"/>
          </a:xfrm>
          <a:prstGeom prst="roundRect">
            <a:avLst>
              <a:gd name="adj" fmla="val 50000"/>
            </a:avLst>
          </a:prstGeom>
          <a:solidFill>
            <a:srgbClr val="F19F27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6AA177-DA8B-9C47-82E4-9E201982294D}"/>
              </a:ext>
            </a:extLst>
          </p:cNvPr>
          <p:cNvSpPr/>
          <p:nvPr/>
        </p:nvSpPr>
        <p:spPr>
          <a:xfrm>
            <a:off x="720977" y="3158018"/>
            <a:ext cx="4066337" cy="2848284"/>
          </a:xfrm>
          <a:prstGeom prst="roundRect">
            <a:avLst/>
          </a:prstGeom>
          <a:noFill/>
          <a:ln w="76200" cap="flat">
            <a:solidFill>
              <a:srgbClr val="3AAB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58" name="Прямая соединительная линия 264"/>
          <p:cNvSpPr/>
          <p:nvPr/>
        </p:nvSpPr>
        <p:spPr>
          <a:xfrm flipH="1">
            <a:off x="15112062" y="-1118990"/>
            <a:ext cx="756157" cy="822723"/>
          </a:xfrm>
          <a:prstGeom prst="line">
            <a:avLst/>
          </a:prstGeom>
          <a:ln w="6350">
            <a:solidFill>
              <a:srgbClr val="069245"/>
            </a:solidFill>
            <a:miter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9" name="90%"/>
          <p:cNvSpPr txBox="1"/>
          <p:nvPr/>
        </p:nvSpPr>
        <p:spPr>
          <a:xfrm>
            <a:off x="1676124" y="3730127"/>
            <a:ext cx="215603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19169">
              <a:lnSpc>
                <a:spcPct val="90000"/>
              </a:lnSpc>
              <a:defRPr sz="10000" b="0">
                <a:solidFill>
                  <a:srgbClr val="3AAB3B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8000" b="1" dirty="0">
                <a:solidFill>
                  <a:srgbClr val="F19F27"/>
                </a:solidFill>
                <a:latin typeface="SB Sans Text Caps"/>
              </a:rPr>
              <a:t>90%</a:t>
            </a:r>
          </a:p>
        </p:txBody>
      </p:sp>
      <p:sp>
        <p:nvSpPr>
          <p:cNvPr id="764" name="отмечают, что в их школе сформировалось сообщество для обмена знаниями и опытом"/>
          <p:cNvSpPr txBox="1"/>
          <p:nvPr/>
        </p:nvSpPr>
        <p:spPr>
          <a:xfrm>
            <a:off x="517658" y="6409035"/>
            <a:ext cx="4472971" cy="3195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219169">
              <a:defRPr sz="18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sz="2600" b="1" dirty="0" err="1">
                <a:solidFill>
                  <a:schemeClr val="tx1"/>
                </a:solidFill>
              </a:rPr>
              <a:t>отмечают</a:t>
            </a:r>
            <a:r>
              <a:rPr sz="2600" b="1" dirty="0">
                <a:solidFill>
                  <a:schemeClr val="tx1"/>
                </a:solidFill>
              </a:rPr>
              <a:t>,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что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в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их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школе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сформировалось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сообщество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для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обмена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знаниями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опытом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765" name="считают, что доступное им количество материалов для эффективного преподавания увеличилось"/>
          <p:cNvSpPr txBox="1"/>
          <p:nvPr/>
        </p:nvSpPr>
        <p:spPr>
          <a:xfrm>
            <a:off x="5120257" y="6297362"/>
            <a:ext cx="4472971" cy="372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219169">
              <a:defRPr sz="18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sz="2600" b="1" dirty="0" err="1">
                <a:solidFill>
                  <a:schemeClr val="tx1"/>
                </a:solidFill>
              </a:rPr>
              <a:t>считают</a:t>
            </a:r>
            <a:r>
              <a:rPr sz="2600" b="1" dirty="0">
                <a:solidFill>
                  <a:schemeClr val="tx1"/>
                </a:solidFill>
              </a:rPr>
              <a:t>,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что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доступное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им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количество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материалов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для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эффективного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преподавания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увеличилось</a:t>
            </a:r>
            <a:r>
              <a:rPr sz="2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66" name="замечают, что их рабочее время расходуется более эффективно"/>
          <p:cNvSpPr txBox="1"/>
          <p:nvPr/>
        </p:nvSpPr>
        <p:spPr>
          <a:xfrm>
            <a:off x="9963815" y="6364858"/>
            <a:ext cx="3925194" cy="2662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1219169">
              <a:defRPr sz="18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sz="2600" b="1" dirty="0" err="1">
                <a:solidFill>
                  <a:schemeClr val="tx1"/>
                </a:solidFill>
              </a:rPr>
              <a:t>замечают</a:t>
            </a:r>
            <a:r>
              <a:rPr sz="2600" b="1" dirty="0">
                <a:solidFill>
                  <a:schemeClr val="tx1"/>
                </a:solidFill>
              </a:rPr>
              <a:t>,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что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их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рабочее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время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расходуется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более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эффективно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767" name="видят, что у учеников появились четко определённые цели и задания для их достижения"/>
          <p:cNvSpPr txBox="1"/>
          <p:nvPr/>
        </p:nvSpPr>
        <p:spPr>
          <a:xfrm>
            <a:off x="14305931" y="6353894"/>
            <a:ext cx="4451058" cy="3195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219169">
              <a:defRPr sz="18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sz="2600" b="1" dirty="0" err="1">
                <a:solidFill>
                  <a:schemeClr val="tx1"/>
                </a:solidFill>
              </a:rPr>
              <a:t>видят</a:t>
            </a:r>
            <a:r>
              <a:rPr sz="2600" b="1" dirty="0">
                <a:solidFill>
                  <a:schemeClr val="tx1"/>
                </a:solidFill>
              </a:rPr>
              <a:t>,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что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у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учеников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появились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четко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определённые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цели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задания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для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их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достижения</a:t>
            </a:r>
            <a:r>
              <a:rPr sz="2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68" name="создают собственные модули и задания  на платформе"/>
          <p:cNvSpPr txBox="1"/>
          <p:nvPr/>
        </p:nvSpPr>
        <p:spPr>
          <a:xfrm>
            <a:off x="18956417" y="6437490"/>
            <a:ext cx="4111920" cy="213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1219169">
              <a:defRPr sz="18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sz="2600" b="1" dirty="0" err="1">
                <a:solidFill>
                  <a:schemeClr val="tx1"/>
                </a:solidFill>
              </a:rPr>
              <a:t>создают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собственные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модули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задания</a:t>
            </a:r>
            <a:r>
              <a:rPr sz="2600" dirty="0">
                <a:solidFill>
                  <a:schemeClr val="tx1"/>
                </a:solidFill>
              </a:rPr>
              <a:t> </a:t>
            </a:r>
            <a:br>
              <a:rPr sz="2600" dirty="0">
                <a:solidFill>
                  <a:schemeClr val="tx1"/>
                </a:solidFill>
              </a:rPr>
            </a:br>
            <a:r>
              <a:rPr sz="2600" dirty="0" err="1">
                <a:solidFill>
                  <a:schemeClr val="tx1"/>
                </a:solidFill>
              </a:rPr>
              <a:t>на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платформе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769" name="учителей"/>
          <p:cNvSpPr txBox="1"/>
          <p:nvPr/>
        </p:nvSpPr>
        <p:spPr>
          <a:xfrm>
            <a:off x="1771826" y="4907140"/>
            <a:ext cx="1964636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219169">
              <a:lnSpc>
                <a:spcPct val="90000"/>
              </a:lnSpc>
              <a:defRPr sz="3400" b="0">
                <a:solidFill>
                  <a:srgbClr val="3AAB3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dirty="0" err="1">
                <a:solidFill>
                  <a:schemeClr val="tx1"/>
                </a:solidFill>
                <a:latin typeface="SB Sans Text Caps"/>
              </a:rPr>
              <a:t>учителей</a:t>
            </a:r>
            <a:endParaRPr dirty="0">
              <a:solidFill>
                <a:schemeClr val="tx1"/>
              </a:solidFill>
              <a:latin typeface="SB Sans Text Caps"/>
            </a:endParaRPr>
          </a:p>
        </p:txBody>
      </p:sp>
      <p:sp>
        <p:nvSpPr>
          <p:cNvPr id="31" name="Мотивация  учеников — важнейшая проблема современного школьного образования">
            <a:extLst>
              <a:ext uri="{FF2B5EF4-FFF2-40B4-BE49-F238E27FC236}">
                <a16:creationId xmlns:a16="http://schemas.microsoft.com/office/drawing/2014/main" id="{5843B3C6-8CE2-9C4A-8C43-7FB7125B9B4F}"/>
              </a:ext>
            </a:extLst>
          </p:cNvPr>
          <p:cNvSpPr txBox="1"/>
          <p:nvPr/>
        </p:nvSpPr>
        <p:spPr>
          <a:xfrm>
            <a:off x="676474" y="504029"/>
            <a:ext cx="23148749" cy="205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l" hangingPunct="1"/>
            <a:r>
              <a:rPr lang="ru-RU" sz="6000" dirty="0">
                <a:solidFill>
                  <a:srgbClr val="0CB2BB"/>
                </a:solidFill>
              </a:rPr>
              <a:t>Результаты по итогам апробации в </a:t>
            </a:r>
            <a:r>
              <a:rPr lang="ru-RU" sz="6000" dirty="0">
                <a:solidFill>
                  <a:srgbClr val="3AAB3B"/>
                </a:solidFill>
              </a:rPr>
              <a:t>15 школах в 2019/20 учебном году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1F5D7A6-2D05-7C48-8376-119DF74B93B3}"/>
              </a:ext>
            </a:extLst>
          </p:cNvPr>
          <p:cNvSpPr/>
          <p:nvPr/>
        </p:nvSpPr>
        <p:spPr>
          <a:xfrm>
            <a:off x="5323576" y="3139440"/>
            <a:ext cx="4066337" cy="2848284"/>
          </a:xfrm>
          <a:prstGeom prst="roundRect">
            <a:avLst/>
          </a:prstGeom>
          <a:noFill/>
          <a:ln w="76200" cap="flat">
            <a:solidFill>
              <a:srgbClr val="3AAB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2" name="90%">
            <a:extLst>
              <a:ext uri="{FF2B5EF4-FFF2-40B4-BE49-F238E27FC236}">
                <a16:creationId xmlns:a16="http://schemas.microsoft.com/office/drawing/2014/main" id="{C2E79029-FE4F-2A44-BC39-D13F16746AD2}"/>
              </a:ext>
            </a:extLst>
          </p:cNvPr>
          <p:cNvSpPr txBox="1"/>
          <p:nvPr/>
        </p:nvSpPr>
        <p:spPr>
          <a:xfrm>
            <a:off x="6278723" y="3711549"/>
            <a:ext cx="215603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19169">
              <a:lnSpc>
                <a:spcPct val="90000"/>
              </a:lnSpc>
              <a:defRPr sz="10000" b="0">
                <a:solidFill>
                  <a:srgbClr val="3AAB3B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8000" b="1" dirty="0">
                <a:solidFill>
                  <a:srgbClr val="F19F27"/>
                </a:solidFill>
                <a:latin typeface="SB Sans Text Caps"/>
              </a:rPr>
              <a:t>68</a:t>
            </a:r>
            <a:r>
              <a:rPr sz="8000" b="1" dirty="0">
                <a:solidFill>
                  <a:srgbClr val="F19F27"/>
                </a:solidFill>
                <a:latin typeface="SB Sans Text Caps"/>
              </a:rPr>
              <a:t>%</a:t>
            </a:r>
          </a:p>
        </p:txBody>
      </p:sp>
      <p:sp>
        <p:nvSpPr>
          <p:cNvPr id="43" name="учителей">
            <a:extLst>
              <a:ext uri="{FF2B5EF4-FFF2-40B4-BE49-F238E27FC236}">
                <a16:creationId xmlns:a16="http://schemas.microsoft.com/office/drawing/2014/main" id="{DB725940-A6D1-7A41-BF7F-7E445A79E137}"/>
              </a:ext>
            </a:extLst>
          </p:cNvPr>
          <p:cNvSpPr txBox="1"/>
          <p:nvPr/>
        </p:nvSpPr>
        <p:spPr>
          <a:xfrm>
            <a:off x="6374425" y="4888562"/>
            <a:ext cx="1964636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219169">
              <a:lnSpc>
                <a:spcPct val="90000"/>
              </a:lnSpc>
              <a:defRPr sz="3400" b="0">
                <a:solidFill>
                  <a:srgbClr val="3AAB3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dirty="0" err="1">
                <a:solidFill>
                  <a:schemeClr val="tx1"/>
                </a:solidFill>
                <a:latin typeface="SB Sans Text Caps"/>
              </a:rPr>
              <a:t>учителей</a:t>
            </a:r>
            <a:endParaRPr dirty="0">
              <a:solidFill>
                <a:schemeClr val="tx1"/>
              </a:solidFill>
              <a:latin typeface="SB Sans Text Caps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98A6807-E7E0-4A4E-B7B6-C931B184387B}"/>
              </a:ext>
            </a:extLst>
          </p:cNvPr>
          <p:cNvSpPr/>
          <p:nvPr/>
        </p:nvSpPr>
        <p:spPr>
          <a:xfrm>
            <a:off x="9903487" y="3162071"/>
            <a:ext cx="4066337" cy="2848284"/>
          </a:xfrm>
          <a:prstGeom prst="roundRect">
            <a:avLst/>
          </a:prstGeom>
          <a:noFill/>
          <a:ln w="76200" cap="flat">
            <a:solidFill>
              <a:srgbClr val="3AAB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" name="90%">
            <a:extLst>
              <a:ext uri="{FF2B5EF4-FFF2-40B4-BE49-F238E27FC236}">
                <a16:creationId xmlns:a16="http://schemas.microsoft.com/office/drawing/2014/main" id="{747F5747-386F-CA4C-8255-57EB9BD45655}"/>
              </a:ext>
            </a:extLst>
          </p:cNvPr>
          <p:cNvSpPr txBox="1"/>
          <p:nvPr/>
        </p:nvSpPr>
        <p:spPr>
          <a:xfrm>
            <a:off x="10858634" y="3734180"/>
            <a:ext cx="215603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19169">
              <a:lnSpc>
                <a:spcPct val="90000"/>
              </a:lnSpc>
              <a:defRPr sz="10000" b="0">
                <a:solidFill>
                  <a:srgbClr val="3AAB3B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8000" b="1" dirty="0">
                <a:solidFill>
                  <a:srgbClr val="F19F27"/>
                </a:solidFill>
                <a:latin typeface="SB Sans Text Caps"/>
              </a:rPr>
              <a:t>40</a:t>
            </a:r>
            <a:r>
              <a:rPr sz="8000" b="1" dirty="0">
                <a:solidFill>
                  <a:srgbClr val="F19F27"/>
                </a:solidFill>
                <a:latin typeface="SB Sans Text Caps"/>
              </a:rPr>
              <a:t>%</a:t>
            </a:r>
          </a:p>
        </p:txBody>
      </p:sp>
      <p:sp>
        <p:nvSpPr>
          <p:cNvPr id="46" name="учителей">
            <a:extLst>
              <a:ext uri="{FF2B5EF4-FFF2-40B4-BE49-F238E27FC236}">
                <a16:creationId xmlns:a16="http://schemas.microsoft.com/office/drawing/2014/main" id="{42A1DD23-AF74-2445-9C7F-5459E24884F7}"/>
              </a:ext>
            </a:extLst>
          </p:cNvPr>
          <p:cNvSpPr txBox="1"/>
          <p:nvPr/>
        </p:nvSpPr>
        <p:spPr>
          <a:xfrm>
            <a:off x="10954336" y="4931513"/>
            <a:ext cx="1964636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219169">
              <a:lnSpc>
                <a:spcPct val="90000"/>
              </a:lnSpc>
              <a:defRPr sz="3400" b="0">
                <a:solidFill>
                  <a:srgbClr val="3AAB3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dirty="0" err="1">
                <a:solidFill>
                  <a:schemeClr val="tx1"/>
                </a:solidFill>
                <a:latin typeface="SB Sans Text Caps"/>
              </a:rPr>
              <a:t>учителей</a:t>
            </a:r>
            <a:endParaRPr dirty="0">
              <a:solidFill>
                <a:schemeClr val="tx1"/>
              </a:solidFill>
              <a:latin typeface="SB Sans Text Caps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F505A4F-7260-8646-80F6-CC4E00A79BCA}"/>
              </a:ext>
            </a:extLst>
          </p:cNvPr>
          <p:cNvSpPr/>
          <p:nvPr/>
        </p:nvSpPr>
        <p:spPr>
          <a:xfrm>
            <a:off x="14498294" y="3151106"/>
            <a:ext cx="4066337" cy="2848284"/>
          </a:xfrm>
          <a:prstGeom prst="roundRect">
            <a:avLst/>
          </a:prstGeom>
          <a:noFill/>
          <a:ln w="76200" cap="flat">
            <a:solidFill>
              <a:srgbClr val="3AAB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90%">
            <a:extLst>
              <a:ext uri="{FF2B5EF4-FFF2-40B4-BE49-F238E27FC236}">
                <a16:creationId xmlns:a16="http://schemas.microsoft.com/office/drawing/2014/main" id="{F58CF970-AF5A-7A4F-9888-229B7BDEDBE0}"/>
              </a:ext>
            </a:extLst>
          </p:cNvPr>
          <p:cNvSpPr txBox="1"/>
          <p:nvPr/>
        </p:nvSpPr>
        <p:spPr>
          <a:xfrm>
            <a:off x="15453441" y="3723215"/>
            <a:ext cx="215603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19169">
              <a:lnSpc>
                <a:spcPct val="90000"/>
              </a:lnSpc>
              <a:defRPr sz="10000" b="0">
                <a:solidFill>
                  <a:srgbClr val="3AAB3B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8000" b="1" dirty="0">
                <a:solidFill>
                  <a:srgbClr val="F19F27"/>
                </a:solidFill>
                <a:latin typeface="SB Sans Text Caps"/>
              </a:rPr>
              <a:t>73</a:t>
            </a:r>
            <a:r>
              <a:rPr sz="8000" b="1" dirty="0">
                <a:solidFill>
                  <a:srgbClr val="F19F27"/>
                </a:solidFill>
                <a:latin typeface="SB Sans Text Caps"/>
              </a:rPr>
              <a:t>%</a:t>
            </a:r>
          </a:p>
        </p:txBody>
      </p:sp>
      <p:sp>
        <p:nvSpPr>
          <p:cNvPr id="49" name="учителей">
            <a:extLst>
              <a:ext uri="{FF2B5EF4-FFF2-40B4-BE49-F238E27FC236}">
                <a16:creationId xmlns:a16="http://schemas.microsoft.com/office/drawing/2014/main" id="{0F6968FC-D0E8-6947-9182-12AB86AAB58A}"/>
              </a:ext>
            </a:extLst>
          </p:cNvPr>
          <p:cNvSpPr txBox="1"/>
          <p:nvPr/>
        </p:nvSpPr>
        <p:spPr>
          <a:xfrm>
            <a:off x="15549143" y="4900228"/>
            <a:ext cx="1964636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219169">
              <a:lnSpc>
                <a:spcPct val="90000"/>
              </a:lnSpc>
              <a:defRPr sz="3400" b="0">
                <a:solidFill>
                  <a:srgbClr val="3AAB3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dirty="0" err="1">
                <a:solidFill>
                  <a:schemeClr val="tx1"/>
                </a:solidFill>
                <a:latin typeface="SB Sans Text Caps"/>
              </a:rPr>
              <a:t>учителей</a:t>
            </a:r>
            <a:endParaRPr dirty="0">
              <a:solidFill>
                <a:schemeClr val="tx1"/>
              </a:solidFill>
              <a:latin typeface="SB Sans Text Caps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E730B07-3690-6146-B764-459E7EC8E0DD}"/>
              </a:ext>
            </a:extLst>
          </p:cNvPr>
          <p:cNvSpPr/>
          <p:nvPr/>
        </p:nvSpPr>
        <p:spPr>
          <a:xfrm>
            <a:off x="18979212" y="3139440"/>
            <a:ext cx="4066337" cy="2848284"/>
          </a:xfrm>
          <a:prstGeom prst="roundRect">
            <a:avLst/>
          </a:prstGeom>
          <a:noFill/>
          <a:ln w="76200" cap="flat">
            <a:solidFill>
              <a:srgbClr val="3AAB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1" name="90%">
            <a:extLst>
              <a:ext uri="{FF2B5EF4-FFF2-40B4-BE49-F238E27FC236}">
                <a16:creationId xmlns:a16="http://schemas.microsoft.com/office/drawing/2014/main" id="{3E39E7EB-47A8-6445-A410-F427692C9126}"/>
              </a:ext>
            </a:extLst>
          </p:cNvPr>
          <p:cNvSpPr txBox="1"/>
          <p:nvPr/>
        </p:nvSpPr>
        <p:spPr>
          <a:xfrm>
            <a:off x="19934359" y="3711549"/>
            <a:ext cx="215603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19169">
              <a:lnSpc>
                <a:spcPct val="90000"/>
              </a:lnSpc>
              <a:defRPr sz="10000" b="0">
                <a:solidFill>
                  <a:srgbClr val="3AAB3B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8000" b="1" dirty="0">
                <a:solidFill>
                  <a:srgbClr val="F19F27"/>
                </a:solidFill>
                <a:latin typeface="SB Sans Text Caps"/>
              </a:rPr>
              <a:t>86</a:t>
            </a:r>
            <a:r>
              <a:rPr sz="8000" b="1" dirty="0">
                <a:solidFill>
                  <a:srgbClr val="F19F27"/>
                </a:solidFill>
                <a:latin typeface="SB Sans Text Caps"/>
              </a:rPr>
              <a:t>%</a:t>
            </a:r>
          </a:p>
        </p:txBody>
      </p:sp>
      <p:sp>
        <p:nvSpPr>
          <p:cNvPr id="52" name="учителей">
            <a:extLst>
              <a:ext uri="{FF2B5EF4-FFF2-40B4-BE49-F238E27FC236}">
                <a16:creationId xmlns:a16="http://schemas.microsoft.com/office/drawing/2014/main" id="{B4141E9A-73BE-E441-A527-E924637B0C47}"/>
              </a:ext>
            </a:extLst>
          </p:cNvPr>
          <p:cNvSpPr txBox="1"/>
          <p:nvPr/>
        </p:nvSpPr>
        <p:spPr>
          <a:xfrm>
            <a:off x="20030061" y="4888562"/>
            <a:ext cx="1964636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219169">
              <a:lnSpc>
                <a:spcPct val="90000"/>
              </a:lnSpc>
              <a:defRPr sz="3400" b="0">
                <a:solidFill>
                  <a:srgbClr val="3AAB3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dirty="0" err="1">
                <a:solidFill>
                  <a:schemeClr val="tx1"/>
                </a:solidFill>
                <a:latin typeface="SB Sans Text Caps"/>
              </a:rPr>
              <a:t>учителей</a:t>
            </a:r>
            <a:endParaRPr dirty="0">
              <a:solidFill>
                <a:schemeClr val="tx1"/>
              </a:solidFill>
              <a:latin typeface="SB Sans Text Caps"/>
            </a:endParaRPr>
          </a:p>
        </p:txBody>
      </p:sp>
      <p:sp>
        <p:nvSpPr>
          <p:cNvPr id="30" name="У учеников появилось больше возможностей̆ обучаться персонально, ставить собственные цели и выбор путей̆ их реализации."/>
          <p:cNvSpPr txBox="1"/>
          <p:nvPr/>
        </p:nvSpPr>
        <p:spPr>
          <a:xfrm>
            <a:off x="1357024" y="9135002"/>
            <a:ext cx="9399466" cy="292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defTabSz="1219169">
              <a:lnSpc>
                <a:spcPct val="90000"/>
              </a:lnSpc>
              <a:defRPr sz="34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У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учеников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появилось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больше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возможностей</a:t>
            </a:r>
            <a:r>
              <a:rPr lang="ru-RU"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обучаться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персонально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,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ставить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собственные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цели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и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выбор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путей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̆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их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реализации</a:t>
            </a:r>
            <a:endParaRPr sz="3600" dirty="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2" name="Им интереснее самим планировать свои задания, выбирать, осознанно подходить к реализации цели."/>
          <p:cNvSpPr txBox="1"/>
          <p:nvPr/>
        </p:nvSpPr>
        <p:spPr>
          <a:xfrm>
            <a:off x="14134844" y="9135002"/>
            <a:ext cx="8256589" cy="292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1219169">
              <a:lnSpc>
                <a:spcPct val="90000"/>
              </a:lnSpc>
              <a:defRPr sz="34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Им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интереснее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самим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планировать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свои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задания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,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выбирать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,</a:t>
            </a:r>
            <a:r>
              <a:rPr lang="ru-RU"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осознанно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подходить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к</a:t>
            </a:r>
            <a:r>
              <a:rPr lang="ru-RU"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реализации</a:t>
            </a:r>
            <a:r>
              <a:rPr sz="3600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sz="3600" dirty="0" err="1">
                <a:latin typeface="SB Sans Text" panose="020B0503040504020204" pitchFamily="34" charset="-52"/>
                <a:cs typeface="SB Sans Text" panose="020B0503040504020204" pitchFamily="34" charset="-52"/>
              </a:rPr>
              <a:t>цели</a:t>
            </a:r>
            <a:endParaRPr sz="3600" dirty="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534C9D7B-AF77-2846-8B67-FF9E472E5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4" y="9167816"/>
            <a:ext cx="831550" cy="5814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428968D-439E-FF46-BDD1-83FEACFBF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49368" y="11103839"/>
            <a:ext cx="831550" cy="5814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55B9D07-0286-BB46-A7D6-FAC574E3F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288" y="9192152"/>
            <a:ext cx="831550" cy="581435"/>
          </a:xfrm>
          <a:prstGeom prst="rect">
            <a:avLst/>
          </a:prstGeom>
        </p:spPr>
      </p:pic>
      <p:pic>
        <p:nvPicPr>
          <p:cNvPr id="54" name="Picture 35">
            <a:extLst>
              <a:ext uri="{FF2B5EF4-FFF2-40B4-BE49-F238E27FC236}">
                <a16:creationId xmlns:a16="http://schemas.microsoft.com/office/drawing/2014/main" id="{2AB958B7-166F-0242-A18F-4366564FF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059990" y="11103839"/>
            <a:ext cx="831550" cy="5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773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 rot="1688441">
            <a:off x="-3868173" y="6234891"/>
            <a:ext cx="12025119" cy="11675405"/>
          </a:xfrm>
          <a:prstGeom prst="roundRect">
            <a:avLst>
              <a:gd name="adj" fmla="val 50000"/>
            </a:avLst>
          </a:prstGeom>
          <a:solidFill>
            <a:srgbClr val="3AAB3B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688441">
            <a:off x="15439338" y="946638"/>
            <a:ext cx="8565644" cy="8316538"/>
          </a:xfrm>
          <a:prstGeom prst="roundRect">
            <a:avLst>
              <a:gd name="adj" fmla="val 50000"/>
            </a:avLst>
          </a:prstGeom>
          <a:solidFill>
            <a:srgbClr val="F19F27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688441">
            <a:off x="10150037" y="6896157"/>
            <a:ext cx="4738814" cy="4601000"/>
          </a:xfrm>
          <a:prstGeom prst="roundRect">
            <a:avLst>
              <a:gd name="adj" fmla="val 50000"/>
            </a:avLst>
          </a:prstGeom>
          <a:solidFill>
            <a:srgbClr val="0CB2BB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58" name="Прямая соединительная линия 264"/>
          <p:cNvSpPr/>
          <p:nvPr/>
        </p:nvSpPr>
        <p:spPr>
          <a:xfrm flipH="1">
            <a:off x="15112062" y="-1118990"/>
            <a:ext cx="756157" cy="822723"/>
          </a:xfrm>
          <a:prstGeom prst="line">
            <a:avLst/>
          </a:prstGeom>
          <a:ln w="6350">
            <a:solidFill>
              <a:srgbClr val="069245"/>
            </a:solidFill>
            <a:miter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BB62E7-32E5-3946-964A-CD1A110BB30D}"/>
              </a:ext>
            </a:extLst>
          </p:cNvPr>
          <p:cNvSpPr txBox="1"/>
          <p:nvPr/>
        </p:nvSpPr>
        <p:spPr>
          <a:xfrm>
            <a:off x="1097289" y="10020862"/>
            <a:ext cx="17921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школы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D3A91-7A06-5D40-BB12-A07E051B4A0E}"/>
              </a:ext>
            </a:extLst>
          </p:cNvPr>
          <p:cNvSpPr txBox="1"/>
          <p:nvPr/>
        </p:nvSpPr>
        <p:spPr>
          <a:xfrm>
            <a:off x="8217533" y="10020862"/>
            <a:ext cx="335829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субъектов РФ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1FB37-0B73-7047-8E8F-E457007751B8}"/>
              </a:ext>
            </a:extLst>
          </p:cNvPr>
          <p:cNvSpPr txBox="1"/>
          <p:nvPr/>
        </p:nvSpPr>
        <p:spPr>
          <a:xfrm>
            <a:off x="14840799" y="10009577"/>
            <a:ext cx="219932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учителей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31E17D-5EC4-AA45-B196-B7DF6DA6A052}"/>
              </a:ext>
            </a:extLst>
          </p:cNvPr>
          <p:cNvSpPr/>
          <p:nvPr/>
        </p:nvSpPr>
        <p:spPr>
          <a:xfrm>
            <a:off x="676474" y="2218311"/>
            <a:ext cx="20223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3600" b="0" dirty="0"/>
              <a:t>Мы собрали в единую методологию то, что лучшие из нас давно и с успехом применяют на практике</a:t>
            </a:r>
            <a:endParaRPr lang="en-US" sz="3600" b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B8B37E-8B9D-0E4B-B9FC-8B08CF40F7C4}"/>
              </a:ext>
            </a:extLst>
          </p:cNvPr>
          <p:cNvSpPr/>
          <p:nvPr/>
        </p:nvSpPr>
        <p:spPr>
          <a:xfrm>
            <a:off x="676474" y="3904578"/>
            <a:ext cx="2089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3600" dirty="0"/>
              <a:t>Цель Персонализированной модели образования – гармонизация двух принципов: достижение </a:t>
            </a:r>
            <a:r>
              <a:rPr lang="ru-RU" sz="3600" dirty="0">
                <a:solidFill>
                  <a:srgbClr val="0CB2BB"/>
                </a:solidFill>
              </a:rPr>
              <a:t>цели</a:t>
            </a:r>
            <a:r>
              <a:rPr lang="ru-RU" sz="3600" dirty="0"/>
              <a:t> и </a:t>
            </a:r>
            <a:r>
              <a:rPr lang="ru-RU" sz="3600" dirty="0">
                <a:solidFill>
                  <a:srgbClr val="0CB2BB"/>
                </a:solidFill>
              </a:rPr>
              <a:t>радости</a:t>
            </a:r>
            <a:r>
              <a:rPr lang="ru-RU" sz="3600" dirty="0"/>
              <a:t> в процессе учения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D17DAE-62D8-024E-A774-E67318AE166C}"/>
              </a:ext>
            </a:extLst>
          </p:cNvPr>
          <p:cNvSpPr txBox="1"/>
          <p:nvPr/>
        </p:nvSpPr>
        <p:spPr>
          <a:xfrm>
            <a:off x="676474" y="6981146"/>
            <a:ext cx="67999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 нами в 20/21 учебном году:</a:t>
            </a:r>
          </a:p>
        </p:txBody>
      </p:sp>
      <p:sp>
        <p:nvSpPr>
          <p:cNvPr id="23" name="Мотивация  учеников — важнейшая проблема современного школьного образования">
            <a:extLst>
              <a:ext uri="{FF2B5EF4-FFF2-40B4-BE49-F238E27FC236}">
                <a16:creationId xmlns:a16="http://schemas.microsoft.com/office/drawing/2014/main" id="{B884BFE6-F579-A547-A2F6-0D4C190393E1}"/>
              </a:ext>
            </a:extLst>
          </p:cNvPr>
          <p:cNvSpPr txBox="1"/>
          <p:nvPr/>
        </p:nvSpPr>
        <p:spPr>
          <a:xfrm>
            <a:off x="676474" y="504029"/>
            <a:ext cx="23148749" cy="205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l" hangingPunct="1"/>
            <a:r>
              <a:rPr lang="ru-RU" sz="60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Путь изменений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82504A-082D-DE4B-9C71-F8C7EAD3C4A8}"/>
              </a:ext>
            </a:extLst>
          </p:cNvPr>
          <p:cNvSpPr txBox="1"/>
          <p:nvPr/>
        </p:nvSpPr>
        <p:spPr>
          <a:xfrm>
            <a:off x="1032892" y="7656984"/>
            <a:ext cx="4847481" cy="2487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500" b="1" i="0" u="none" strike="noStrike" cap="none" spc="0" normalizeH="0" baseline="0" dirty="0">
                <a:ln>
                  <a:noFill/>
                </a:ln>
                <a:solidFill>
                  <a:srgbClr val="3AAB3B"/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2374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6A58EB-D28B-4646-9A18-3107399E230F}"/>
              </a:ext>
            </a:extLst>
          </p:cNvPr>
          <p:cNvSpPr txBox="1"/>
          <p:nvPr/>
        </p:nvSpPr>
        <p:spPr>
          <a:xfrm>
            <a:off x="8001259" y="7656984"/>
            <a:ext cx="2564806" cy="2487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500" b="1" i="0" u="none" strike="noStrike" cap="none" spc="0" normalizeH="0" baseline="0" dirty="0">
                <a:ln>
                  <a:noFill/>
                </a:ln>
                <a:solidFill>
                  <a:srgbClr val="F19F27"/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60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1A16CE-96DF-024F-834B-DBF6CDDF6EDF}"/>
              </a:ext>
            </a:extLst>
          </p:cNvPr>
          <p:cNvSpPr txBox="1"/>
          <p:nvPr/>
        </p:nvSpPr>
        <p:spPr>
          <a:xfrm>
            <a:off x="12952151" y="7574874"/>
            <a:ext cx="8542403" cy="2487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500" b="1" i="0" u="none" strike="noStrike" cap="none" spc="0" normalizeH="0" baseline="0" dirty="0">
                <a:ln>
                  <a:noFill/>
                </a:ln>
                <a:solidFill>
                  <a:srgbClr val="0CB2BB"/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&gt; </a:t>
            </a:r>
            <a:r>
              <a:rPr kumimoji="0" lang="ru-RU" sz="15500" b="1" i="0" u="none" strike="noStrike" cap="none" spc="0" normalizeH="0" baseline="0" dirty="0">
                <a:ln>
                  <a:noFill/>
                </a:ln>
                <a:solidFill>
                  <a:srgbClr val="0CB2BB"/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25 000</a:t>
            </a:r>
          </a:p>
        </p:txBody>
      </p:sp>
    </p:spTree>
    <p:extLst>
      <p:ext uri="{BB962C8B-B14F-4D97-AF65-F5344CB8AC3E}">
        <p14:creationId xmlns:p14="http://schemas.microsoft.com/office/powerpoint/2010/main" val="35278217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Прямая соединительная линия 264"/>
          <p:cNvSpPr/>
          <p:nvPr/>
        </p:nvSpPr>
        <p:spPr>
          <a:xfrm flipH="1">
            <a:off x="15112062" y="-1118990"/>
            <a:ext cx="756157" cy="822723"/>
          </a:xfrm>
          <a:prstGeom prst="line">
            <a:avLst/>
          </a:prstGeom>
          <a:ln w="6350">
            <a:solidFill>
              <a:srgbClr val="069245"/>
            </a:solidFill>
            <a:miter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3BD4CC-BB92-E34E-A7C8-F10FBB02E754}"/>
              </a:ext>
            </a:extLst>
          </p:cNvPr>
          <p:cNvSpPr txBox="1"/>
          <p:nvPr/>
        </p:nvSpPr>
        <p:spPr>
          <a:xfrm>
            <a:off x="4433887" y="5109426"/>
            <a:ext cx="15516225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500" b="1" i="0" u="none" strike="noStrike" cap="none" spc="0" normalizeH="0" baseline="0" dirty="0">
                <a:ln>
                  <a:noFill/>
                </a:ln>
                <a:solidFill>
                  <a:srgbClr val="0CB2BB"/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Давайте сделае</a:t>
            </a:r>
            <a:r>
              <a:rPr lang="ru-RU" sz="65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м образование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5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современным и интересным вместе!</a:t>
            </a:r>
            <a:endParaRPr kumimoji="0" lang="ru-RU" sz="6500" b="1" i="0" u="none" strike="noStrike" cap="none" spc="0" normalizeH="0" baseline="0" dirty="0">
              <a:ln>
                <a:noFill/>
              </a:ln>
              <a:solidFill>
                <a:srgbClr val="0CB2BB"/>
              </a:solidFill>
              <a:effectLst/>
              <a:uFillTx/>
              <a:latin typeface="SB Sans Text Semibold" panose="020B0703040504020204" pitchFamily="34" charset="-52"/>
              <a:cs typeface="SB Sans Text Semibold" panose="020B0703040504020204" pitchFamily="34" charset="-52"/>
              <a:sym typeface="Helvetica Neue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688441">
            <a:off x="-3868173" y="6234891"/>
            <a:ext cx="12025119" cy="11675405"/>
          </a:xfrm>
          <a:prstGeom prst="roundRect">
            <a:avLst>
              <a:gd name="adj" fmla="val 50000"/>
            </a:avLst>
          </a:prstGeom>
          <a:solidFill>
            <a:srgbClr val="3AAB3B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688441">
            <a:off x="10150037" y="6896157"/>
            <a:ext cx="4738814" cy="4601000"/>
          </a:xfrm>
          <a:prstGeom prst="roundRect">
            <a:avLst>
              <a:gd name="adj" fmla="val 50000"/>
            </a:avLst>
          </a:prstGeom>
          <a:solidFill>
            <a:srgbClr val="0CB2BB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688441">
            <a:off x="4520094" y="604025"/>
            <a:ext cx="4738814" cy="4601000"/>
          </a:xfrm>
          <a:prstGeom prst="roundRect">
            <a:avLst>
              <a:gd name="adj" fmla="val 50000"/>
            </a:avLst>
          </a:prstGeom>
          <a:solidFill>
            <a:srgbClr val="FFC000">
              <a:alpha val="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9216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7"/>
          <p:cNvGrpSpPr/>
          <p:nvPr/>
        </p:nvGrpSpPr>
        <p:grpSpPr>
          <a:xfrm>
            <a:off x="10171015" y="4046092"/>
            <a:ext cx="10291588" cy="7792586"/>
            <a:chOff x="0" y="0"/>
            <a:chExt cx="10051875" cy="6423347"/>
          </a:xfrm>
        </p:grpSpPr>
        <p:sp>
          <p:nvSpPr>
            <p:cNvPr id="80" name="Прямая соединительная линия 9"/>
            <p:cNvSpPr/>
            <p:nvPr/>
          </p:nvSpPr>
          <p:spPr>
            <a:xfrm flipH="1">
              <a:off x="-1" y="37041"/>
              <a:ext cx="2" cy="6386307"/>
            </a:xfrm>
            <a:prstGeom prst="line">
              <a:avLst/>
            </a:prstGeom>
            <a:noFill/>
            <a:ln w="6350" cap="flat">
              <a:solidFill>
                <a:schemeClr val="bg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81" name="Прямая соединительная линия 10"/>
            <p:cNvSpPr/>
            <p:nvPr/>
          </p:nvSpPr>
          <p:spPr>
            <a:xfrm flipH="1">
              <a:off x="1976824" y="37041"/>
              <a:ext cx="1" cy="6386307"/>
            </a:xfrm>
            <a:prstGeom prst="line">
              <a:avLst/>
            </a:prstGeom>
            <a:noFill/>
            <a:ln w="6350" cap="flat">
              <a:solidFill>
                <a:schemeClr val="bg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82" name="Прямая соединительная линия 11"/>
            <p:cNvSpPr/>
            <p:nvPr/>
          </p:nvSpPr>
          <p:spPr>
            <a:xfrm flipH="1">
              <a:off x="4033603" y="-1"/>
              <a:ext cx="1" cy="6386307"/>
            </a:xfrm>
            <a:prstGeom prst="line">
              <a:avLst/>
            </a:prstGeom>
            <a:noFill/>
            <a:ln w="6350" cap="flat">
              <a:solidFill>
                <a:schemeClr val="bg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83" name="Прямая соединительная линия 12"/>
            <p:cNvSpPr/>
            <p:nvPr/>
          </p:nvSpPr>
          <p:spPr>
            <a:xfrm flipH="1">
              <a:off x="5994005" y="-1"/>
              <a:ext cx="1" cy="6386307"/>
            </a:xfrm>
            <a:prstGeom prst="line">
              <a:avLst/>
            </a:prstGeom>
            <a:noFill/>
            <a:ln w="6350" cap="flat">
              <a:solidFill>
                <a:schemeClr val="bg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84" name="Прямая соединительная линия 13"/>
            <p:cNvSpPr/>
            <p:nvPr/>
          </p:nvSpPr>
          <p:spPr>
            <a:xfrm flipH="1">
              <a:off x="8024718" y="-1"/>
              <a:ext cx="1" cy="6386307"/>
            </a:xfrm>
            <a:prstGeom prst="line">
              <a:avLst/>
            </a:prstGeom>
            <a:noFill/>
            <a:ln w="6350" cap="flat">
              <a:solidFill>
                <a:schemeClr val="bg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85" name="Прямая соединительная линия 14"/>
            <p:cNvSpPr/>
            <p:nvPr/>
          </p:nvSpPr>
          <p:spPr>
            <a:xfrm flipH="1">
              <a:off x="10051875" y="-1"/>
              <a:ext cx="1" cy="6386307"/>
            </a:xfrm>
            <a:prstGeom prst="line">
              <a:avLst/>
            </a:prstGeom>
            <a:noFill/>
            <a:ln w="6350" cap="flat">
              <a:solidFill>
                <a:schemeClr val="bg2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</p:grpSp>
      <p:sp>
        <p:nvSpPr>
          <p:cNvPr id="87" name="Прямоугольник 31"/>
          <p:cNvSpPr/>
          <p:nvPr/>
        </p:nvSpPr>
        <p:spPr>
          <a:xfrm>
            <a:off x="8219592" y="11052482"/>
            <a:ext cx="891448" cy="622066"/>
          </a:xfrm>
          <a:prstGeom prst="rect">
            <a:avLst/>
          </a:prstGeom>
          <a:solidFill>
            <a:srgbClr val="0CB2BB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600" b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/>
          </a:p>
        </p:txBody>
      </p:sp>
      <p:sp>
        <p:nvSpPr>
          <p:cNvPr id="88" name="Прямоугольник 37"/>
          <p:cNvSpPr/>
          <p:nvPr/>
        </p:nvSpPr>
        <p:spPr>
          <a:xfrm>
            <a:off x="8219593" y="9835033"/>
            <a:ext cx="1361289" cy="622065"/>
          </a:xfrm>
          <a:prstGeom prst="rect">
            <a:avLst/>
          </a:prstGeom>
          <a:solidFill>
            <a:srgbClr val="0CB2BB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600" b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/>
          </a:p>
        </p:txBody>
      </p:sp>
      <p:sp>
        <p:nvSpPr>
          <p:cNvPr id="89" name="Прямоугольник 38"/>
          <p:cNvSpPr/>
          <p:nvPr/>
        </p:nvSpPr>
        <p:spPr>
          <a:xfrm>
            <a:off x="8219592" y="8592182"/>
            <a:ext cx="1531946" cy="622066"/>
          </a:xfrm>
          <a:prstGeom prst="rect">
            <a:avLst/>
          </a:prstGeom>
          <a:solidFill>
            <a:srgbClr val="0CB2BB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600" b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/>
          </a:p>
        </p:txBody>
      </p:sp>
      <p:sp>
        <p:nvSpPr>
          <p:cNvPr id="90" name="Прямоугольник 39"/>
          <p:cNvSpPr/>
          <p:nvPr/>
        </p:nvSpPr>
        <p:spPr>
          <a:xfrm>
            <a:off x="8219589" y="7425532"/>
            <a:ext cx="2284199" cy="622065"/>
          </a:xfrm>
          <a:prstGeom prst="rect">
            <a:avLst/>
          </a:prstGeom>
          <a:solidFill>
            <a:srgbClr val="0CB2BB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600" b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/>
          </a:p>
        </p:txBody>
      </p:sp>
      <p:sp>
        <p:nvSpPr>
          <p:cNvPr id="91" name="Прямоугольник 40"/>
          <p:cNvSpPr/>
          <p:nvPr/>
        </p:nvSpPr>
        <p:spPr>
          <a:xfrm>
            <a:off x="8219589" y="6309682"/>
            <a:ext cx="4658815" cy="622065"/>
          </a:xfrm>
          <a:prstGeom prst="rect">
            <a:avLst/>
          </a:prstGeom>
          <a:solidFill>
            <a:srgbClr val="0CB2BB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600" b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/>
          </a:p>
        </p:txBody>
      </p:sp>
      <p:sp>
        <p:nvSpPr>
          <p:cNvPr id="92" name="Прямоугольник 41"/>
          <p:cNvSpPr/>
          <p:nvPr/>
        </p:nvSpPr>
        <p:spPr>
          <a:xfrm>
            <a:off x="8219592" y="5193832"/>
            <a:ext cx="4767161" cy="622065"/>
          </a:xfrm>
          <a:prstGeom prst="rect">
            <a:avLst/>
          </a:prstGeom>
          <a:solidFill>
            <a:srgbClr val="F19F27"/>
          </a:solidFill>
          <a:ln w="12700">
            <a:solidFill>
              <a:srgbClr val="FF861A"/>
            </a:solidFill>
            <a:miter/>
          </a:ln>
        </p:spPr>
        <p:txBody>
          <a:bodyPr lIns="45719" rIns="45719" anchor="ctr"/>
          <a:lstStyle/>
          <a:p>
            <a:pPr defTabSz="914400">
              <a:defRPr sz="1600" b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/>
          </a:p>
        </p:txBody>
      </p:sp>
      <p:sp>
        <p:nvSpPr>
          <p:cNvPr id="93" name="Прямоугольник 42"/>
          <p:cNvSpPr/>
          <p:nvPr/>
        </p:nvSpPr>
        <p:spPr>
          <a:xfrm>
            <a:off x="8219593" y="4077982"/>
            <a:ext cx="11160921" cy="622065"/>
          </a:xfrm>
          <a:prstGeom prst="rect">
            <a:avLst/>
          </a:prstGeom>
          <a:solidFill>
            <a:srgbClr val="0CB2BB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600" b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/>
          </a:p>
        </p:txBody>
      </p:sp>
      <p:sp>
        <p:nvSpPr>
          <p:cNvPr id="94" name="Мотивация  учеников — важнейшая проблема современного школьного образования"/>
          <p:cNvSpPr txBox="1"/>
          <p:nvPr/>
        </p:nvSpPr>
        <p:spPr>
          <a:xfrm>
            <a:off x="320874" y="529429"/>
            <a:ext cx="23148749" cy="205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indent="324000" algn="l" defTabSz="914400">
              <a:lnSpc>
                <a:spcPct val="90000"/>
              </a:lnSpc>
              <a:defRPr sz="6000">
                <a:solidFill>
                  <a:srgbClr val="0CB2BB"/>
                </a:solidFill>
                <a:latin typeface="SB Sans Text Caps"/>
                <a:ea typeface="SB Sans Text Caps"/>
                <a:cs typeface="SB Sans Text Caps"/>
                <a:sym typeface="SB Sans Text Caps"/>
              </a:defRPr>
            </a:pPr>
            <a:r>
              <a:rPr lang="ru-RU" sz="6500" b="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Проблемы</a:t>
            </a:r>
            <a:r>
              <a:rPr lang="ru-RU" sz="6500" b="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 и трудности</a:t>
            </a:r>
          </a:p>
        </p:txBody>
      </p:sp>
      <p:sp>
        <p:nvSpPr>
          <p:cNvPr id="95" name="Rectangle 204"/>
          <p:cNvSpPr txBox="1"/>
          <p:nvPr/>
        </p:nvSpPr>
        <p:spPr>
          <a:xfrm>
            <a:off x="600274" y="12355633"/>
            <a:ext cx="19485769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 defTabSz="914400">
              <a:defRPr sz="1400" b="0">
                <a:solidFill>
                  <a:srgbClr val="929292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2400" dirty="0"/>
          </a:p>
          <a:p>
            <a:pPr algn="l" defTabSz="914400">
              <a:defRPr sz="1400" b="0">
                <a:solidFill>
                  <a:srgbClr val="929292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1" dirty="0"/>
              <a:t>Источник:</a:t>
            </a:r>
            <a:r>
              <a:rPr lang="ru-RU" sz="2400" dirty="0"/>
              <a:t> Всероссийский педагогический совет, результаты опроса учителей, 2017</a:t>
            </a:r>
          </a:p>
        </p:txBody>
      </p:sp>
      <p:sp>
        <p:nvSpPr>
          <p:cNvPr id="96" name="Прямоугольник 4"/>
          <p:cNvSpPr txBox="1"/>
          <p:nvPr/>
        </p:nvSpPr>
        <p:spPr>
          <a:xfrm>
            <a:off x="685765" y="2966480"/>
            <a:ext cx="22080472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</a:rPr>
              <a:t>Наиболее актуальные проблемы современного школьного образования по мнению учителей </a:t>
            </a:r>
          </a:p>
        </p:txBody>
      </p:sp>
      <p:sp>
        <p:nvSpPr>
          <p:cNvPr id="97" name="Shape 386"/>
          <p:cNvSpPr txBox="1"/>
          <p:nvPr/>
        </p:nvSpPr>
        <p:spPr>
          <a:xfrm>
            <a:off x="454369" y="10768954"/>
            <a:ext cx="7012585" cy="1052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>
            <a:lvl1pPr algn="r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</a:rPr>
              <a:t>Недостаточное сетевое взаимодействие между участниками образовательного процесса</a:t>
            </a:r>
          </a:p>
        </p:txBody>
      </p:sp>
      <p:sp>
        <p:nvSpPr>
          <p:cNvPr id="98" name="Rectangle 12"/>
          <p:cNvSpPr txBox="1"/>
          <p:nvPr/>
        </p:nvSpPr>
        <p:spPr>
          <a:xfrm>
            <a:off x="9919003" y="11956384"/>
            <a:ext cx="579195" cy="36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defRPr sz="1400" b="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/>
              <a:t>200</a:t>
            </a:r>
          </a:p>
        </p:txBody>
      </p:sp>
      <p:sp>
        <p:nvSpPr>
          <p:cNvPr id="99" name="Rectangle 12"/>
          <p:cNvSpPr txBox="1"/>
          <p:nvPr/>
        </p:nvSpPr>
        <p:spPr>
          <a:xfrm>
            <a:off x="11919003" y="11956384"/>
            <a:ext cx="579196" cy="36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defRPr sz="1400" b="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 dirty="0"/>
              <a:t>400</a:t>
            </a:r>
          </a:p>
        </p:txBody>
      </p:sp>
      <p:sp>
        <p:nvSpPr>
          <p:cNvPr id="100" name="Rectangle 12"/>
          <p:cNvSpPr txBox="1"/>
          <p:nvPr/>
        </p:nvSpPr>
        <p:spPr>
          <a:xfrm>
            <a:off x="13963645" y="11956384"/>
            <a:ext cx="579196" cy="36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defRPr sz="1400" b="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 dirty="0"/>
              <a:t>600</a:t>
            </a:r>
          </a:p>
        </p:txBody>
      </p:sp>
      <p:sp>
        <p:nvSpPr>
          <p:cNvPr id="101" name="Rectangle 12"/>
          <p:cNvSpPr txBox="1"/>
          <p:nvPr/>
        </p:nvSpPr>
        <p:spPr>
          <a:xfrm>
            <a:off x="15946530" y="11956384"/>
            <a:ext cx="579196" cy="36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defRPr sz="1400" b="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/>
              <a:t>800</a:t>
            </a:r>
          </a:p>
        </p:txBody>
      </p:sp>
      <p:sp>
        <p:nvSpPr>
          <p:cNvPr id="102" name="Rectangle 12"/>
          <p:cNvSpPr txBox="1"/>
          <p:nvPr/>
        </p:nvSpPr>
        <p:spPr>
          <a:xfrm>
            <a:off x="17883936" y="11956384"/>
            <a:ext cx="793905" cy="36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defRPr sz="1400" b="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 dirty="0"/>
              <a:t>1000</a:t>
            </a:r>
          </a:p>
        </p:txBody>
      </p:sp>
      <p:sp>
        <p:nvSpPr>
          <p:cNvPr id="103" name="Rectangle 12"/>
          <p:cNvSpPr txBox="1"/>
          <p:nvPr/>
        </p:nvSpPr>
        <p:spPr>
          <a:xfrm>
            <a:off x="19914899" y="11956384"/>
            <a:ext cx="850925" cy="36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defRPr sz="1400" b="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 dirty="0"/>
              <a:t>1200</a:t>
            </a:r>
          </a:p>
        </p:txBody>
      </p:sp>
      <p:sp>
        <p:nvSpPr>
          <p:cNvPr id="104" name="Прямоугольник 40"/>
          <p:cNvSpPr txBox="1"/>
          <p:nvPr/>
        </p:nvSpPr>
        <p:spPr>
          <a:xfrm>
            <a:off x="9362983" y="10865744"/>
            <a:ext cx="1361289" cy="1147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b="1" dirty="0">
                <a:solidFill>
                  <a:srgbClr val="0CB2B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90</a:t>
            </a:r>
          </a:p>
        </p:txBody>
      </p:sp>
      <p:sp>
        <p:nvSpPr>
          <p:cNvPr id="105" name="Прямоугольник 40"/>
          <p:cNvSpPr txBox="1"/>
          <p:nvPr/>
        </p:nvSpPr>
        <p:spPr>
          <a:xfrm>
            <a:off x="9817281" y="9770517"/>
            <a:ext cx="2183666" cy="94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b="1" dirty="0">
                <a:solidFill>
                  <a:srgbClr val="0CB2B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137</a:t>
            </a:r>
          </a:p>
        </p:txBody>
      </p:sp>
      <p:sp>
        <p:nvSpPr>
          <p:cNvPr id="106" name="Прямоугольник 40"/>
          <p:cNvSpPr txBox="1"/>
          <p:nvPr/>
        </p:nvSpPr>
        <p:spPr>
          <a:xfrm>
            <a:off x="10020481" y="8419873"/>
            <a:ext cx="1766537" cy="1147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b="1" dirty="0">
                <a:solidFill>
                  <a:srgbClr val="0CB2B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162</a:t>
            </a:r>
          </a:p>
        </p:txBody>
      </p:sp>
      <p:sp>
        <p:nvSpPr>
          <p:cNvPr id="107" name="Прямоугольник 40"/>
          <p:cNvSpPr txBox="1"/>
          <p:nvPr/>
        </p:nvSpPr>
        <p:spPr>
          <a:xfrm>
            <a:off x="10689386" y="7368733"/>
            <a:ext cx="2501814" cy="920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b="1" dirty="0">
                <a:solidFill>
                  <a:srgbClr val="0CB2B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233</a:t>
            </a:r>
          </a:p>
        </p:txBody>
      </p:sp>
      <p:sp>
        <p:nvSpPr>
          <p:cNvPr id="108" name="Прямоугольник 40"/>
          <p:cNvSpPr txBox="1"/>
          <p:nvPr/>
        </p:nvSpPr>
        <p:spPr>
          <a:xfrm>
            <a:off x="13178302" y="6235532"/>
            <a:ext cx="2501814" cy="94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b="1" dirty="0">
                <a:solidFill>
                  <a:srgbClr val="0CB2B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473</a:t>
            </a:r>
          </a:p>
        </p:txBody>
      </p:sp>
      <p:sp>
        <p:nvSpPr>
          <p:cNvPr id="109" name="Прямоугольник 40"/>
          <p:cNvSpPr txBox="1"/>
          <p:nvPr/>
        </p:nvSpPr>
        <p:spPr>
          <a:xfrm>
            <a:off x="13277121" y="5116684"/>
            <a:ext cx="1442154" cy="920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b="1" dirty="0">
                <a:solidFill>
                  <a:srgbClr val="F19F27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482</a:t>
            </a:r>
          </a:p>
        </p:txBody>
      </p:sp>
      <p:sp>
        <p:nvSpPr>
          <p:cNvPr id="110" name="Прямоугольник 40"/>
          <p:cNvSpPr txBox="1"/>
          <p:nvPr/>
        </p:nvSpPr>
        <p:spPr>
          <a:xfrm>
            <a:off x="19614572" y="4018951"/>
            <a:ext cx="1985151" cy="943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b="1" dirty="0">
                <a:solidFill>
                  <a:srgbClr val="0CB2B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1115</a:t>
            </a:r>
          </a:p>
        </p:txBody>
      </p:sp>
      <p:sp>
        <p:nvSpPr>
          <p:cNvPr id="111" name="Shape 386"/>
          <p:cNvSpPr txBox="1"/>
          <p:nvPr/>
        </p:nvSpPr>
        <p:spPr>
          <a:xfrm>
            <a:off x="428969" y="9671995"/>
            <a:ext cx="7012585" cy="77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algn="r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chemeClr val="tx1"/>
                </a:solidFill>
              </a:rPr>
              <a:t>Отсутствие единых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критериев оценки знаний </a:t>
            </a:r>
          </a:p>
        </p:txBody>
      </p:sp>
      <p:sp>
        <p:nvSpPr>
          <p:cNvPr id="112" name="Shape 386"/>
          <p:cNvSpPr txBox="1"/>
          <p:nvPr/>
        </p:nvSpPr>
        <p:spPr>
          <a:xfrm>
            <a:off x="428969" y="8466274"/>
            <a:ext cx="7012585" cy="77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algn="r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chemeClr val="tx1"/>
                </a:solidFill>
              </a:rPr>
              <a:t>Выявление одаренных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и талантливых учащихся</a:t>
            </a:r>
          </a:p>
        </p:txBody>
      </p:sp>
      <p:sp>
        <p:nvSpPr>
          <p:cNvPr id="113" name="Shape 386"/>
          <p:cNvSpPr txBox="1"/>
          <p:nvPr/>
        </p:nvSpPr>
        <p:spPr>
          <a:xfrm>
            <a:off x="2159350" y="7299999"/>
            <a:ext cx="5282204" cy="77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algn="r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chemeClr val="tx1"/>
                </a:solidFill>
              </a:rPr>
              <a:t>Недостаточное методическое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сопровождение программ</a:t>
            </a:r>
          </a:p>
        </p:txBody>
      </p:sp>
      <p:sp>
        <p:nvSpPr>
          <p:cNvPr id="114" name="Shape 386"/>
          <p:cNvSpPr txBox="1"/>
          <p:nvPr/>
        </p:nvSpPr>
        <p:spPr>
          <a:xfrm>
            <a:off x="2159350" y="6227806"/>
            <a:ext cx="5282204" cy="77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algn="r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chemeClr val="tx1"/>
                </a:solidFill>
              </a:rPr>
              <a:t>Профессиональное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выгорание педагогов</a:t>
            </a:r>
          </a:p>
        </p:txBody>
      </p:sp>
      <p:sp>
        <p:nvSpPr>
          <p:cNvPr id="115" name="Shape 386"/>
          <p:cNvSpPr txBox="1"/>
          <p:nvPr/>
        </p:nvSpPr>
        <p:spPr>
          <a:xfrm>
            <a:off x="2159350" y="5092401"/>
            <a:ext cx="5282204" cy="77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algn="r" defTabSz="1219169">
              <a:defRPr sz="180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chemeClr val="tx1"/>
                </a:solidFill>
              </a:rPr>
              <a:t>Недостаточная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мотивация учащихся </a:t>
            </a:r>
          </a:p>
        </p:txBody>
      </p:sp>
      <p:sp>
        <p:nvSpPr>
          <p:cNvPr id="116" name="Shape 386"/>
          <p:cNvSpPr txBox="1"/>
          <p:nvPr/>
        </p:nvSpPr>
        <p:spPr>
          <a:xfrm>
            <a:off x="2159350" y="3963853"/>
            <a:ext cx="5282204" cy="77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algn="r"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chemeClr val="tx1"/>
                </a:solidFill>
              </a:rPr>
              <a:t>Большое количество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бумажной работы</a:t>
            </a:r>
          </a:p>
        </p:txBody>
      </p:sp>
      <p:sp>
        <p:nvSpPr>
          <p:cNvPr id="117" name="Прямая соединительная линия 19"/>
          <p:cNvSpPr/>
          <p:nvPr/>
        </p:nvSpPr>
        <p:spPr>
          <a:xfrm flipH="1" flipV="1">
            <a:off x="8196282" y="11838676"/>
            <a:ext cx="12266321" cy="1"/>
          </a:xfrm>
          <a:prstGeom prst="line">
            <a:avLst/>
          </a:prstGeom>
          <a:ln w="6350">
            <a:solidFill>
              <a:schemeClr val="bg2"/>
            </a:solidFill>
            <a:miter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sp>
        <p:nvSpPr>
          <p:cNvPr id="118" name="Прямая соединительная линия 33"/>
          <p:cNvSpPr/>
          <p:nvPr/>
        </p:nvSpPr>
        <p:spPr>
          <a:xfrm flipV="1">
            <a:off x="8194188" y="4091029"/>
            <a:ext cx="5642" cy="7747654"/>
          </a:xfrm>
          <a:prstGeom prst="line">
            <a:avLst/>
          </a:prstGeom>
          <a:ln w="6350">
            <a:solidFill>
              <a:schemeClr val="bg2"/>
            </a:solidFill>
            <a:miter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Мотивация  учеников — важнейшая проблема современного школьного образования"/>
          <p:cNvSpPr txBox="1"/>
          <p:nvPr/>
        </p:nvSpPr>
        <p:spPr>
          <a:xfrm>
            <a:off x="320874" y="554829"/>
            <a:ext cx="23791456" cy="185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indent="324000" algn="l" defTabSz="914400">
              <a:lnSpc>
                <a:spcPct val="90000"/>
              </a:lnSpc>
              <a:defRPr sz="6000">
                <a:solidFill>
                  <a:srgbClr val="0CB2BB"/>
                </a:solidFill>
                <a:latin typeface="SB Sans Text Caps"/>
                <a:ea typeface="SB Sans Text Caps"/>
                <a:cs typeface="SB Sans Text Caps"/>
                <a:sym typeface="SB Sans Text Caps"/>
              </a:defRPr>
            </a:pPr>
            <a:r>
              <a:rPr lang="ru-RU" sz="6500" b="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Школа 21 века:</a:t>
            </a:r>
            <a:r>
              <a:rPr lang="ru-RU" sz="6500" b="0" dirty="0"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 что менять?</a:t>
            </a:r>
            <a:endParaRPr lang="ru-RU" sz="6500" b="0" dirty="0">
              <a:solidFill>
                <a:srgbClr val="0CB2BB"/>
              </a:solidFill>
              <a:latin typeface="SB Sans Text Semibold" panose="020B0703040504020204" pitchFamily="34" charset="-52"/>
              <a:cs typeface="SB Sans Text Semibold" panose="020B0703040504020204" pitchFamily="34" charset="-52"/>
            </a:endParaRPr>
          </a:p>
        </p:txBody>
      </p:sp>
      <p:grpSp>
        <p:nvGrpSpPr>
          <p:cNvPr id="44" name="Группа">
            <a:extLst>
              <a:ext uri="{FF2B5EF4-FFF2-40B4-BE49-F238E27FC236}">
                <a16:creationId xmlns:a16="http://schemas.microsoft.com/office/drawing/2014/main" id="{A809F06C-5562-F643-9189-23F223AAF147}"/>
              </a:ext>
            </a:extLst>
          </p:cNvPr>
          <p:cNvGrpSpPr/>
          <p:nvPr/>
        </p:nvGrpSpPr>
        <p:grpSpPr>
          <a:xfrm>
            <a:off x="8920687" y="2649667"/>
            <a:ext cx="13661088" cy="9969053"/>
            <a:chOff x="423818" y="-21086"/>
            <a:chExt cx="9086660" cy="6630904"/>
          </a:xfrm>
        </p:grpSpPr>
        <p:sp>
          <p:nvSpPr>
            <p:cNvPr id="45" name="TextBox 21">
              <a:extLst>
                <a:ext uri="{FF2B5EF4-FFF2-40B4-BE49-F238E27FC236}">
                  <a16:creationId xmlns:a16="http://schemas.microsoft.com/office/drawing/2014/main" id="{0A1F189A-7F85-524D-BAF1-C424CEA67374}"/>
                </a:ext>
              </a:extLst>
            </p:cNvPr>
            <p:cNvSpPr txBox="1"/>
            <p:nvPr/>
          </p:nvSpPr>
          <p:spPr>
            <a:xfrm>
              <a:off x="4621579" y="-21086"/>
              <a:ext cx="1239302" cy="331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алгебра</a:t>
              </a:r>
            </a:p>
          </p:txBody>
        </p:sp>
        <p:sp>
          <p:nvSpPr>
            <p:cNvPr id="46" name="TextBox 22">
              <a:extLst>
                <a:ext uri="{FF2B5EF4-FFF2-40B4-BE49-F238E27FC236}">
                  <a16:creationId xmlns:a16="http://schemas.microsoft.com/office/drawing/2014/main" id="{74BF7C65-8E96-D04B-8191-867CDE10A6C4}"/>
                </a:ext>
              </a:extLst>
            </p:cNvPr>
            <p:cNvSpPr txBox="1"/>
            <p:nvPr/>
          </p:nvSpPr>
          <p:spPr>
            <a:xfrm>
              <a:off x="6532657" y="307248"/>
              <a:ext cx="940632" cy="323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физика</a:t>
              </a:r>
            </a:p>
          </p:txBody>
        </p:sp>
        <p:sp>
          <p:nvSpPr>
            <p:cNvPr id="47" name="TextBox 23">
              <a:extLst>
                <a:ext uri="{FF2B5EF4-FFF2-40B4-BE49-F238E27FC236}">
                  <a16:creationId xmlns:a16="http://schemas.microsoft.com/office/drawing/2014/main" id="{618EFAA2-5FAE-D440-9DD9-3681FAC90C13}"/>
                </a:ext>
              </a:extLst>
            </p:cNvPr>
            <p:cNvSpPr txBox="1"/>
            <p:nvPr/>
          </p:nvSpPr>
          <p:spPr>
            <a:xfrm>
              <a:off x="7694581" y="1420675"/>
              <a:ext cx="1014547" cy="397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химия</a:t>
              </a:r>
            </a:p>
          </p:txBody>
        </p:sp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E707F68D-E58F-EA4C-89AB-085B0BC34F87}"/>
                </a:ext>
              </a:extLst>
            </p:cNvPr>
            <p:cNvSpPr txBox="1"/>
            <p:nvPr/>
          </p:nvSpPr>
          <p:spPr>
            <a:xfrm>
              <a:off x="8020364" y="2843137"/>
              <a:ext cx="1354598" cy="351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биология</a:t>
              </a:r>
            </a:p>
          </p:txBody>
        </p:sp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A045C387-F963-8448-AC1D-2DFEFE030F5B}"/>
                </a:ext>
              </a:extLst>
            </p:cNvPr>
            <p:cNvSpPr txBox="1"/>
            <p:nvPr/>
          </p:nvSpPr>
          <p:spPr>
            <a:xfrm>
              <a:off x="7914577" y="4589027"/>
              <a:ext cx="1595901" cy="323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география</a:t>
              </a:r>
            </a:p>
          </p:txBody>
        </p:sp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C3CB8D9F-0D86-F04A-8C52-CED1B2D48DC4}"/>
                </a:ext>
              </a:extLst>
            </p:cNvPr>
            <p:cNvSpPr txBox="1"/>
            <p:nvPr/>
          </p:nvSpPr>
          <p:spPr>
            <a:xfrm>
              <a:off x="6908566" y="5672394"/>
              <a:ext cx="1253971" cy="361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история</a:t>
              </a:r>
            </a:p>
          </p:txBody>
        </p:sp>
        <p:sp>
          <p:nvSpPr>
            <p:cNvPr id="51" name="TextBox 27">
              <a:extLst>
                <a:ext uri="{FF2B5EF4-FFF2-40B4-BE49-F238E27FC236}">
                  <a16:creationId xmlns:a16="http://schemas.microsoft.com/office/drawing/2014/main" id="{8CE9D50C-095D-7743-A6D7-0C5B6AD1A3C9}"/>
                </a:ext>
              </a:extLst>
            </p:cNvPr>
            <p:cNvSpPr txBox="1"/>
            <p:nvPr/>
          </p:nvSpPr>
          <p:spPr>
            <a:xfrm>
              <a:off x="4396868" y="6241697"/>
              <a:ext cx="1657407" cy="368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литература</a:t>
              </a:r>
            </a:p>
          </p:txBody>
        </p:sp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EE455986-2A0F-174C-A1D5-E2676A3B574A}"/>
                </a:ext>
              </a:extLst>
            </p:cNvPr>
            <p:cNvSpPr txBox="1"/>
            <p:nvPr/>
          </p:nvSpPr>
          <p:spPr>
            <a:xfrm>
              <a:off x="1973794" y="5524018"/>
              <a:ext cx="1698526" cy="646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русский </a:t>
              </a:r>
              <a:endParaRPr lang="en-US" sz="2600" dirty="0"/>
            </a:p>
            <a:p>
              <a:r>
                <a:rPr lang="ru-RU" sz="2600" dirty="0"/>
                <a:t>язык</a:t>
              </a:r>
            </a:p>
          </p:txBody>
        </p:sp>
        <p:sp>
          <p:nvSpPr>
            <p:cNvPr id="53" name="TextBox 29">
              <a:extLst>
                <a:ext uri="{FF2B5EF4-FFF2-40B4-BE49-F238E27FC236}">
                  <a16:creationId xmlns:a16="http://schemas.microsoft.com/office/drawing/2014/main" id="{9F6CFE06-9F81-0F4E-9700-597402F5EA6B}"/>
                </a:ext>
              </a:extLst>
            </p:cNvPr>
            <p:cNvSpPr txBox="1"/>
            <p:nvPr/>
          </p:nvSpPr>
          <p:spPr>
            <a:xfrm>
              <a:off x="733063" y="4493051"/>
              <a:ext cx="1887575" cy="646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английский язык</a:t>
              </a:r>
            </a:p>
          </p:txBody>
        </p:sp>
        <p:sp>
          <p:nvSpPr>
            <p:cNvPr id="54" name="TextBox 30">
              <a:extLst>
                <a:ext uri="{FF2B5EF4-FFF2-40B4-BE49-F238E27FC236}">
                  <a16:creationId xmlns:a16="http://schemas.microsoft.com/office/drawing/2014/main" id="{52BDA74A-863A-A444-92F7-A05835121FC5}"/>
                </a:ext>
              </a:extLst>
            </p:cNvPr>
            <p:cNvSpPr txBox="1"/>
            <p:nvPr/>
          </p:nvSpPr>
          <p:spPr>
            <a:xfrm>
              <a:off x="423818" y="2843137"/>
              <a:ext cx="2246559" cy="351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обществознание</a:t>
              </a:r>
            </a:p>
          </p:txBody>
        </p:sp>
        <p:sp>
          <p:nvSpPr>
            <p:cNvPr id="55" name="TextBox 31">
              <a:extLst>
                <a:ext uri="{FF2B5EF4-FFF2-40B4-BE49-F238E27FC236}">
                  <a16:creationId xmlns:a16="http://schemas.microsoft.com/office/drawing/2014/main" id="{4AF3EBB3-CA12-7B42-943B-0A2DA336AC2C}"/>
                </a:ext>
              </a:extLst>
            </p:cNvPr>
            <p:cNvSpPr txBox="1"/>
            <p:nvPr/>
          </p:nvSpPr>
          <p:spPr>
            <a:xfrm>
              <a:off x="1187788" y="1426603"/>
              <a:ext cx="1874711" cy="323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информатика</a:t>
              </a:r>
            </a:p>
          </p:txBody>
        </p:sp>
        <p:sp>
          <p:nvSpPr>
            <p:cNvPr id="56" name="TextBox 32">
              <a:extLst>
                <a:ext uri="{FF2B5EF4-FFF2-40B4-BE49-F238E27FC236}">
                  <a16:creationId xmlns:a16="http://schemas.microsoft.com/office/drawing/2014/main" id="{F7AD8A01-1A80-6E44-B116-5AA34C5101D9}"/>
                </a:ext>
              </a:extLst>
            </p:cNvPr>
            <p:cNvSpPr txBox="1"/>
            <p:nvPr/>
          </p:nvSpPr>
          <p:spPr>
            <a:xfrm>
              <a:off x="2842717" y="319219"/>
              <a:ext cx="1412621" cy="354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геометрия</a:t>
              </a:r>
            </a:p>
          </p:txBody>
        </p:sp>
        <p:sp>
          <p:nvSpPr>
            <p:cNvPr id="57" name="Овал 209">
              <a:extLst>
                <a:ext uri="{FF2B5EF4-FFF2-40B4-BE49-F238E27FC236}">
                  <a16:creationId xmlns:a16="http://schemas.microsoft.com/office/drawing/2014/main" id="{84E7445D-5D6E-AC4C-BE2D-E7B2FF8D97B1}"/>
                </a:ext>
              </a:extLst>
            </p:cNvPr>
            <p:cNvSpPr/>
            <p:nvPr/>
          </p:nvSpPr>
          <p:spPr>
            <a:xfrm>
              <a:off x="4243154" y="2205823"/>
              <a:ext cx="2053136" cy="2053136"/>
            </a:xfrm>
            <a:prstGeom prst="ellips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 b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/>
            </a:p>
          </p:txBody>
        </p:sp>
        <p:sp>
          <p:nvSpPr>
            <p:cNvPr id="58" name="Овал 210">
              <a:extLst>
                <a:ext uri="{FF2B5EF4-FFF2-40B4-BE49-F238E27FC236}">
                  <a16:creationId xmlns:a16="http://schemas.microsoft.com/office/drawing/2014/main" id="{00A4AF84-A9E1-3446-9816-7D5432BD558D}"/>
                </a:ext>
              </a:extLst>
            </p:cNvPr>
            <p:cNvSpPr/>
            <p:nvPr/>
          </p:nvSpPr>
          <p:spPr>
            <a:xfrm>
              <a:off x="3281276" y="1243945"/>
              <a:ext cx="3976892" cy="3976891"/>
            </a:xfrm>
            <a:prstGeom prst="ellipse">
              <a:avLst/>
            </a:prstGeom>
            <a:noFill/>
            <a:ln w="635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 b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/>
            </a:p>
          </p:txBody>
        </p:sp>
        <p:sp>
          <p:nvSpPr>
            <p:cNvPr id="59" name="Овал 211">
              <a:extLst>
                <a:ext uri="{FF2B5EF4-FFF2-40B4-BE49-F238E27FC236}">
                  <a16:creationId xmlns:a16="http://schemas.microsoft.com/office/drawing/2014/main" id="{F04FED14-F2DA-2746-90A0-504FF4B841D2}"/>
                </a:ext>
              </a:extLst>
            </p:cNvPr>
            <p:cNvSpPr/>
            <p:nvPr/>
          </p:nvSpPr>
          <p:spPr>
            <a:xfrm>
              <a:off x="2840823" y="803492"/>
              <a:ext cx="4857798" cy="4857798"/>
            </a:xfrm>
            <a:prstGeom prst="ellips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 b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/>
            </a:p>
          </p:txBody>
        </p:sp>
        <p:sp>
          <p:nvSpPr>
            <p:cNvPr id="60" name="Прямая соединительная линия 212">
              <a:extLst>
                <a:ext uri="{FF2B5EF4-FFF2-40B4-BE49-F238E27FC236}">
                  <a16:creationId xmlns:a16="http://schemas.microsoft.com/office/drawing/2014/main" id="{9BD461A0-ED33-6149-9076-8106CFC4C67C}"/>
                </a:ext>
              </a:extLst>
            </p:cNvPr>
            <p:cNvSpPr/>
            <p:nvPr/>
          </p:nvSpPr>
          <p:spPr>
            <a:xfrm flipH="1">
              <a:off x="5269849" y="337587"/>
              <a:ext cx="1" cy="5789606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61" name="Прямая соединительная линия 213">
              <a:extLst>
                <a:ext uri="{FF2B5EF4-FFF2-40B4-BE49-F238E27FC236}">
                  <a16:creationId xmlns:a16="http://schemas.microsoft.com/office/drawing/2014/main" id="{C2213CCB-3AC1-0446-97B6-82EA1837E66B}"/>
                </a:ext>
              </a:extLst>
            </p:cNvPr>
            <p:cNvSpPr/>
            <p:nvPr/>
          </p:nvSpPr>
          <p:spPr>
            <a:xfrm>
              <a:off x="2376267" y="3233613"/>
              <a:ext cx="5789606" cy="1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62" name="Прямая соединительная линия 214">
              <a:extLst>
                <a:ext uri="{FF2B5EF4-FFF2-40B4-BE49-F238E27FC236}">
                  <a16:creationId xmlns:a16="http://schemas.microsoft.com/office/drawing/2014/main" id="{FBD2ED44-3720-344B-AEB5-CBB7C9FD88EB}"/>
                </a:ext>
              </a:extLst>
            </p:cNvPr>
            <p:cNvSpPr/>
            <p:nvPr/>
          </p:nvSpPr>
          <p:spPr>
            <a:xfrm flipH="1">
              <a:off x="3822611" y="722312"/>
              <a:ext cx="2894804" cy="5013946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63" name="Прямая соединительная линия 215">
              <a:extLst>
                <a:ext uri="{FF2B5EF4-FFF2-40B4-BE49-F238E27FC236}">
                  <a16:creationId xmlns:a16="http://schemas.microsoft.com/office/drawing/2014/main" id="{69F970B7-C784-3745-BD49-5B54FA44391D}"/>
                </a:ext>
              </a:extLst>
            </p:cNvPr>
            <p:cNvSpPr/>
            <p:nvPr/>
          </p:nvSpPr>
          <p:spPr>
            <a:xfrm>
              <a:off x="2763487" y="1783553"/>
              <a:ext cx="5013946" cy="2894803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64" name="Прямая соединительная линия 216">
              <a:extLst>
                <a:ext uri="{FF2B5EF4-FFF2-40B4-BE49-F238E27FC236}">
                  <a16:creationId xmlns:a16="http://schemas.microsoft.com/office/drawing/2014/main" id="{4AD448CC-7917-A045-AA88-FC9C67B0680D}"/>
                </a:ext>
              </a:extLst>
            </p:cNvPr>
            <p:cNvSpPr/>
            <p:nvPr/>
          </p:nvSpPr>
          <p:spPr>
            <a:xfrm flipH="1">
              <a:off x="2750216" y="1798967"/>
              <a:ext cx="5013946" cy="2894804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65" name="Прямая соединительная линия 217">
              <a:extLst>
                <a:ext uri="{FF2B5EF4-FFF2-40B4-BE49-F238E27FC236}">
                  <a16:creationId xmlns:a16="http://schemas.microsoft.com/office/drawing/2014/main" id="{8D6D0090-4873-9044-A597-F909542B76A8}"/>
                </a:ext>
              </a:extLst>
            </p:cNvPr>
            <p:cNvSpPr/>
            <p:nvPr/>
          </p:nvSpPr>
          <p:spPr>
            <a:xfrm>
              <a:off x="3824725" y="722312"/>
              <a:ext cx="2894803" cy="5013946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66" name="Circle: Hollow 97">
              <a:extLst>
                <a:ext uri="{FF2B5EF4-FFF2-40B4-BE49-F238E27FC236}">
                  <a16:creationId xmlns:a16="http://schemas.microsoft.com/office/drawing/2014/main" id="{EDBCA74A-0B7E-CD44-B602-C59592B94EC2}"/>
                </a:ext>
              </a:extLst>
            </p:cNvPr>
            <p:cNvSpPr/>
            <p:nvPr/>
          </p:nvSpPr>
          <p:spPr>
            <a:xfrm>
              <a:off x="3285372" y="1254535"/>
              <a:ext cx="3972791" cy="397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564" y="10800"/>
                  </a:moveTo>
                  <a:cubicBezTo>
                    <a:pt x="2564" y="15349"/>
                    <a:pt x="6251" y="19036"/>
                    <a:pt x="10800" y="19036"/>
                  </a:cubicBezTo>
                  <a:cubicBezTo>
                    <a:pt x="15349" y="19036"/>
                    <a:pt x="19036" y="15349"/>
                    <a:pt x="19036" y="10800"/>
                  </a:cubicBezTo>
                  <a:cubicBezTo>
                    <a:pt x="19036" y="6251"/>
                    <a:pt x="15349" y="2564"/>
                    <a:pt x="10800" y="2564"/>
                  </a:cubicBezTo>
                  <a:cubicBezTo>
                    <a:pt x="6251" y="2564"/>
                    <a:pt x="2564" y="6251"/>
                    <a:pt x="2564" y="10800"/>
                  </a:cubicBezTo>
                  <a:close/>
                </a:path>
              </a:pathLst>
            </a:custGeom>
            <a:solidFill>
              <a:srgbClr val="3AAB3B">
                <a:alpha val="15000"/>
              </a:srgbClr>
            </a:solidFill>
            <a:ln w="12700" cap="flat">
              <a:solidFill>
                <a:srgbClr val="3AAB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 b="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 dirty="0"/>
            </a:p>
          </p:txBody>
        </p:sp>
        <p:grpSp>
          <p:nvGrpSpPr>
            <p:cNvPr id="67" name="TextBox 75">
              <a:extLst>
                <a:ext uri="{FF2B5EF4-FFF2-40B4-BE49-F238E27FC236}">
                  <a16:creationId xmlns:a16="http://schemas.microsoft.com/office/drawing/2014/main" id="{D8C46017-64E0-1C4C-BAE3-C08AFEBB788D}"/>
                </a:ext>
              </a:extLst>
            </p:cNvPr>
            <p:cNvGrpSpPr/>
            <p:nvPr/>
          </p:nvGrpSpPr>
          <p:grpSpPr>
            <a:xfrm>
              <a:off x="5642280" y="804139"/>
              <a:ext cx="559598" cy="348359"/>
              <a:chOff x="0" y="0"/>
              <a:chExt cx="559596" cy="348357"/>
            </a:xfrm>
          </p:grpSpPr>
          <p:sp>
            <p:nvSpPr>
              <p:cNvPr id="71" name="Прямоугольник">
                <a:extLst>
                  <a:ext uri="{FF2B5EF4-FFF2-40B4-BE49-F238E27FC236}">
                    <a16:creationId xmlns:a16="http://schemas.microsoft.com/office/drawing/2014/main" id="{E962CE10-28C0-3249-A2D6-BB7567BD1EDA}"/>
                  </a:ext>
                </a:extLst>
              </p:cNvPr>
              <p:cNvSpPr/>
              <p:nvPr/>
            </p:nvSpPr>
            <p:spPr>
              <a:xfrm>
                <a:off x="0" y="0"/>
                <a:ext cx="559597" cy="3483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lang="ru-RU"/>
              </a:p>
            </p:txBody>
          </p:sp>
          <p:sp>
            <p:nvSpPr>
              <p:cNvPr id="72" name="4.0">
                <a:extLst>
                  <a:ext uri="{FF2B5EF4-FFF2-40B4-BE49-F238E27FC236}">
                    <a16:creationId xmlns:a16="http://schemas.microsoft.com/office/drawing/2014/main" id="{AE136E6A-C35C-1E46-92CB-BC1C613FE2CA}"/>
                  </a:ext>
                </a:extLst>
              </p:cNvPr>
              <p:cNvSpPr txBox="1"/>
              <p:nvPr/>
            </p:nvSpPr>
            <p:spPr>
              <a:xfrm>
                <a:off x="79004" y="0"/>
                <a:ext cx="401588" cy="323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4400">
                  <a:defRPr sz="1000" b="0">
                    <a:solidFill>
                      <a:srgbClr val="737373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r>
                  <a:rPr lang="ru-RU" sz="2400" dirty="0">
                    <a:latin typeface="SB Sans Text" panose="020B0503040504020204" pitchFamily="34" charset="77"/>
                    <a:cs typeface="SB Sans Text" panose="020B0503040504020204" pitchFamily="34" charset="77"/>
                  </a:rPr>
                  <a:t>4.0</a:t>
                </a:r>
              </a:p>
            </p:txBody>
          </p:sp>
        </p:grpSp>
        <p:sp>
          <p:nvSpPr>
            <p:cNvPr id="68" name="TextBox 76">
              <a:extLst>
                <a:ext uri="{FF2B5EF4-FFF2-40B4-BE49-F238E27FC236}">
                  <a16:creationId xmlns:a16="http://schemas.microsoft.com/office/drawing/2014/main" id="{456218B7-2C57-814B-B660-89D9452227B9}"/>
                </a:ext>
              </a:extLst>
            </p:cNvPr>
            <p:cNvSpPr txBox="1"/>
            <p:nvPr/>
          </p:nvSpPr>
          <p:spPr>
            <a:xfrm>
              <a:off x="5585809" y="1252759"/>
              <a:ext cx="401588" cy="323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defRPr sz="1000" b="0">
                  <a:solidFill>
                    <a:srgbClr val="737373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400">
                  <a:latin typeface="SB Sans Text" panose="020B0503040504020204" pitchFamily="34" charset="77"/>
                  <a:cs typeface="SB Sans Text" panose="020B0503040504020204" pitchFamily="34" charset="77"/>
                </a:rPr>
                <a:t>3.0</a:t>
              </a:r>
            </a:p>
          </p:txBody>
        </p:sp>
        <p:sp>
          <p:nvSpPr>
            <p:cNvPr id="69" name="TextBox 77">
              <a:extLst>
                <a:ext uri="{FF2B5EF4-FFF2-40B4-BE49-F238E27FC236}">
                  <a16:creationId xmlns:a16="http://schemas.microsoft.com/office/drawing/2014/main" id="{930084BD-1C00-3F4D-BA3E-0A277C593B2F}"/>
                </a:ext>
              </a:extLst>
            </p:cNvPr>
            <p:cNvSpPr txBox="1"/>
            <p:nvPr/>
          </p:nvSpPr>
          <p:spPr>
            <a:xfrm>
              <a:off x="5479936" y="1727614"/>
              <a:ext cx="401588" cy="323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defRPr sz="1000" b="0">
                  <a:solidFill>
                    <a:srgbClr val="737373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400" dirty="0">
                  <a:latin typeface="SB Sans Text" panose="020B0503040504020204" pitchFamily="34" charset="77"/>
                  <a:cs typeface="SB Sans Text" panose="020B0503040504020204" pitchFamily="34" charset="77"/>
                </a:rPr>
                <a:t>2.0</a:t>
              </a: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22CED6AA-5ED3-2940-96F9-11419AE372A5}"/>
                </a:ext>
              </a:extLst>
            </p:cNvPr>
            <p:cNvSpPr txBox="1"/>
            <p:nvPr/>
          </p:nvSpPr>
          <p:spPr>
            <a:xfrm rot="18870758">
              <a:off x="3580138" y="1570724"/>
              <a:ext cx="1172072" cy="625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914400">
                <a:defRPr sz="1400">
                  <a:solidFill>
                    <a:srgbClr val="F69200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400" dirty="0">
                  <a:solidFill>
                    <a:srgbClr val="3AAB3B"/>
                  </a:solidFill>
                </a:rPr>
                <a:t>ФГОС</a:t>
              </a:r>
            </a:p>
          </p:txBody>
        </p:sp>
      </p:grpSp>
      <p:sp>
        <p:nvSpPr>
          <p:cNvPr id="80" name="Прямоугольник 4">
            <a:extLst>
              <a:ext uri="{FF2B5EF4-FFF2-40B4-BE49-F238E27FC236}">
                <a16:creationId xmlns:a16="http://schemas.microsoft.com/office/drawing/2014/main" id="{7F4E9D01-3215-044E-BC1B-AC57EDEA7F77}"/>
              </a:ext>
            </a:extLst>
          </p:cNvPr>
          <p:cNvSpPr txBox="1"/>
          <p:nvPr/>
        </p:nvSpPr>
        <p:spPr>
          <a:xfrm>
            <a:off x="1252841" y="4557574"/>
            <a:ext cx="7325253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5000" b="1" dirty="0">
                <a:solidFill>
                  <a:srgbClr val="3AAB3B"/>
                </a:solidFill>
                <a:latin typeface="SB Sans Text Caps"/>
              </a:rPr>
              <a:t>Массовая</a:t>
            </a:r>
            <a:r>
              <a:rPr lang="en-US" sz="5000" b="1" dirty="0">
                <a:solidFill>
                  <a:srgbClr val="3AAB3B"/>
                </a:solidFill>
                <a:latin typeface="SB Sans Text Caps"/>
              </a:rPr>
              <a:t> </a:t>
            </a:r>
            <a:r>
              <a:rPr lang="ru-RU" sz="5000" b="1" dirty="0">
                <a:solidFill>
                  <a:srgbClr val="3AAB3B"/>
                </a:solidFill>
                <a:latin typeface="SB Sans Text Caps"/>
              </a:rPr>
              <a:t>школа </a:t>
            </a:r>
            <a:endParaRPr lang="en-US" sz="5000" b="1" dirty="0">
              <a:solidFill>
                <a:srgbClr val="3AAB3B"/>
              </a:solidFill>
              <a:latin typeface="SB Sans Text Caps"/>
            </a:endParaRPr>
          </a:p>
          <a:p>
            <a:r>
              <a:rPr lang="ru-RU" sz="5000" b="1" dirty="0">
                <a:solidFill>
                  <a:srgbClr val="3AAB3B"/>
                </a:solidFill>
                <a:latin typeface="SB Sans Text Caps"/>
              </a:rPr>
              <a:t>сегодня учит</a:t>
            </a:r>
            <a:r>
              <a:rPr lang="en-US" sz="5000" b="1" dirty="0">
                <a:solidFill>
                  <a:srgbClr val="3AAB3B"/>
                </a:solidFill>
                <a:latin typeface="SB Sans Text Caps"/>
              </a:rPr>
              <a:t> </a:t>
            </a:r>
            <a:r>
              <a:rPr lang="ru-RU" sz="5000" b="1" dirty="0">
                <a:solidFill>
                  <a:srgbClr val="3AAB3B"/>
                </a:solidFill>
                <a:latin typeface="SB Sans Text Caps"/>
              </a:rPr>
              <a:t>всех</a:t>
            </a:r>
            <a:endParaRPr lang="en-US" sz="5000" b="1" dirty="0">
              <a:solidFill>
                <a:srgbClr val="3AAB3B"/>
              </a:solidFill>
              <a:latin typeface="SB Sans Text Caps"/>
            </a:endParaRPr>
          </a:p>
          <a:p>
            <a:r>
              <a:rPr lang="ru-RU" sz="5000" b="1" dirty="0">
                <a:solidFill>
                  <a:srgbClr val="3AAB3B"/>
                </a:solidFill>
                <a:latin typeface="SB Sans Text Caps"/>
              </a:rPr>
              <a:t>одинаково</a:t>
            </a:r>
          </a:p>
        </p:txBody>
      </p:sp>
      <p:pic>
        <p:nvPicPr>
          <p:cNvPr id="42" name="Picture 36">
            <a:extLst>
              <a:ext uri="{FF2B5EF4-FFF2-40B4-BE49-F238E27FC236}">
                <a16:creationId xmlns:a16="http://schemas.microsoft.com/office/drawing/2014/main" id="{01DE449F-08B7-9442-AEBF-6DFF48674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91" y="3814265"/>
            <a:ext cx="831550" cy="581435"/>
          </a:xfrm>
          <a:prstGeom prst="rect">
            <a:avLst/>
          </a:prstGeom>
        </p:spPr>
      </p:pic>
      <p:sp>
        <p:nvSpPr>
          <p:cNvPr id="74" name="Скругленный прямоугольник 73"/>
          <p:cNvSpPr/>
          <p:nvPr/>
        </p:nvSpPr>
        <p:spPr>
          <a:xfrm rot="1688441">
            <a:off x="-2106218" y="11034493"/>
            <a:ext cx="4854183" cy="4589028"/>
          </a:xfrm>
          <a:prstGeom prst="roundRect">
            <a:avLst>
              <a:gd name="adj" fmla="val 50000"/>
            </a:avLst>
          </a:prstGeom>
          <a:solidFill>
            <a:srgbClr val="0CB2BB">
              <a:alpha val="1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 rot="1688441">
            <a:off x="2498655" y="9687604"/>
            <a:ext cx="3015576" cy="2850853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 rot="1688441">
            <a:off x="2923890" y="7648974"/>
            <a:ext cx="1238707" cy="1171044"/>
          </a:xfrm>
          <a:prstGeom prst="roundRect">
            <a:avLst>
              <a:gd name="adj" fmla="val 50000"/>
            </a:avLst>
          </a:prstGeom>
          <a:solidFill>
            <a:srgbClr val="F19F27">
              <a:alpha val="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02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Мотивация  учеников — важнейшая проблема современного школьного образования"/>
          <p:cNvSpPr txBox="1"/>
          <p:nvPr/>
        </p:nvSpPr>
        <p:spPr>
          <a:xfrm>
            <a:off x="320874" y="554829"/>
            <a:ext cx="23285575" cy="198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indent="324000" algn="l" defTabSz="914400">
              <a:lnSpc>
                <a:spcPct val="90000"/>
              </a:lnSpc>
              <a:defRPr sz="6000">
                <a:solidFill>
                  <a:srgbClr val="0CB2BB"/>
                </a:solidFill>
                <a:latin typeface="SB Sans Text Caps"/>
                <a:ea typeface="SB Sans Text Caps"/>
                <a:cs typeface="SB Sans Text Caps"/>
                <a:sym typeface="SB Sans Text Caps"/>
              </a:defRPr>
            </a:pPr>
            <a:r>
              <a:rPr lang="ru-RU" sz="650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Школа 21 века:</a:t>
            </a:r>
            <a:r>
              <a:rPr lang="ru-RU" sz="6500" dirty="0"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 курс на </a:t>
            </a:r>
            <a:r>
              <a:rPr lang="ru-RU" sz="6500" dirty="0">
                <a:latin typeface="SB Sans Text Semibold" panose="020B0703040504020204" pitchFamily="34" charset="-52"/>
                <a:ea typeface="SB Sans Text"/>
                <a:cs typeface="SB Sans Text Semibold" panose="020B0703040504020204" pitchFamily="34" charset="-52"/>
                <a:sym typeface="SB Sans Text"/>
              </a:rPr>
              <a:t>персонализацию</a:t>
            </a:r>
          </a:p>
          <a:p>
            <a:pPr indent="324000" algn="l" defTabSz="914400">
              <a:lnSpc>
                <a:spcPct val="90000"/>
              </a:lnSpc>
              <a:defRPr sz="6000">
                <a:solidFill>
                  <a:srgbClr val="0CB2BB"/>
                </a:solidFill>
                <a:latin typeface="SB Sans Text Caps"/>
                <a:ea typeface="SB Sans Text Caps"/>
                <a:cs typeface="SB Sans Text Caps"/>
                <a:sym typeface="SB Sans Text Caps"/>
              </a:defRPr>
            </a:pPr>
            <a:r>
              <a:rPr lang="ru-RU" sz="6500" dirty="0">
                <a:latin typeface="SB Sans Text Semibold" panose="020B0703040504020204" pitchFamily="34" charset="-52"/>
                <a:ea typeface="SB Sans Text"/>
                <a:cs typeface="SB Sans Text Semibold" panose="020B0703040504020204" pitchFamily="34" charset="-52"/>
                <a:sym typeface="SB Sans Text"/>
              </a:rPr>
              <a:t>образования</a:t>
            </a:r>
            <a:endParaRPr lang="ru-RU" sz="6500" dirty="0">
              <a:solidFill>
                <a:srgbClr val="0CB2BB"/>
              </a:solidFill>
              <a:latin typeface="SB Sans Text Semibold" panose="020B0703040504020204" pitchFamily="34" charset="-52"/>
              <a:cs typeface="SB Sans Text Semibold" panose="020B0703040504020204" pitchFamily="34" charset="-52"/>
            </a:endParaRPr>
          </a:p>
        </p:txBody>
      </p:sp>
      <p:sp>
        <p:nvSpPr>
          <p:cNvPr id="41" name="Сквиркл">
            <a:extLst>
              <a:ext uri="{FF2B5EF4-FFF2-40B4-BE49-F238E27FC236}">
                <a16:creationId xmlns:a16="http://schemas.microsoft.com/office/drawing/2014/main" id="{9C9A4D10-E635-0F4E-B64C-049DCA889E7F}"/>
              </a:ext>
            </a:extLst>
          </p:cNvPr>
          <p:cNvSpPr/>
          <p:nvPr/>
        </p:nvSpPr>
        <p:spPr>
          <a:xfrm>
            <a:off x="5290743" y="11059036"/>
            <a:ext cx="5069293" cy="1997591"/>
          </a:xfrm>
          <a:prstGeom prst="roundRect">
            <a:avLst>
              <a:gd name="adj" fmla="val 50000"/>
            </a:avLst>
          </a:prstGeom>
          <a:solidFill>
            <a:srgbClr val="0CB2B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/>
          </a:p>
        </p:txBody>
      </p:sp>
      <p:sp>
        <p:nvSpPr>
          <p:cNvPr id="143" name="TextBox 18">
            <a:extLst>
              <a:ext uri="{FF2B5EF4-FFF2-40B4-BE49-F238E27FC236}">
                <a16:creationId xmlns:a16="http://schemas.microsoft.com/office/drawing/2014/main" id="{0DEA76A1-5154-C140-AB02-D4D3A390AAC3}"/>
              </a:ext>
            </a:extLst>
          </p:cNvPr>
          <p:cNvSpPr txBox="1"/>
          <p:nvPr/>
        </p:nvSpPr>
        <p:spPr>
          <a:xfrm>
            <a:off x="6050890" y="11415421"/>
            <a:ext cx="335919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1219169">
              <a:defRPr sz="1800" b="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2600" b="1" dirty="0"/>
              <a:t>Индивидуальная </a:t>
            </a:r>
          </a:p>
          <a:p>
            <a:pPr algn="ctr"/>
            <a:r>
              <a:rPr lang="ru-RU" sz="2600" b="1" dirty="0"/>
              <a:t>образовательная </a:t>
            </a:r>
          </a:p>
          <a:p>
            <a:pPr algn="ctr"/>
            <a:r>
              <a:rPr lang="ru-RU" sz="2600" b="1" dirty="0"/>
              <a:t>траектория</a:t>
            </a:r>
          </a:p>
        </p:txBody>
      </p:sp>
      <p:sp>
        <p:nvSpPr>
          <p:cNvPr id="144" name="Треугольник">
            <a:extLst>
              <a:ext uri="{FF2B5EF4-FFF2-40B4-BE49-F238E27FC236}">
                <a16:creationId xmlns:a16="http://schemas.microsoft.com/office/drawing/2014/main" id="{A59E2E3D-04A3-414E-BD70-189ED5A3AC89}"/>
              </a:ext>
            </a:extLst>
          </p:cNvPr>
          <p:cNvSpPr/>
          <p:nvPr/>
        </p:nvSpPr>
        <p:spPr>
          <a:xfrm>
            <a:off x="9347073" y="9902267"/>
            <a:ext cx="3132111" cy="1241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64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CB2B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/>
          </a:p>
        </p:txBody>
      </p:sp>
      <p:grpSp>
        <p:nvGrpSpPr>
          <p:cNvPr id="80" name="Группа">
            <a:extLst>
              <a:ext uri="{FF2B5EF4-FFF2-40B4-BE49-F238E27FC236}">
                <a16:creationId xmlns:a16="http://schemas.microsoft.com/office/drawing/2014/main" id="{AA7B4630-4CE6-A64A-BC60-A5BF1945449D}"/>
              </a:ext>
            </a:extLst>
          </p:cNvPr>
          <p:cNvGrpSpPr/>
          <p:nvPr/>
        </p:nvGrpSpPr>
        <p:grpSpPr>
          <a:xfrm>
            <a:off x="8910738" y="2647311"/>
            <a:ext cx="13657467" cy="9966411"/>
            <a:chOff x="423818" y="-21086"/>
            <a:chExt cx="9086660" cy="6630904"/>
          </a:xfrm>
        </p:grpSpPr>
        <p:sp>
          <p:nvSpPr>
            <p:cNvPr id="81" name="TextBox 21">
              <a:extLst>
                <a:ext uri="{FF2B5EF4-FFF2-40B4-BE49-F238E27FC236}">
                  <a16:creationId xmlns:a16="http://schemas.microsoft.com/office/drawing/2014/main" id="{C1B89F1A-F86A-9043-997E-5B5E0741BD8F}"/>
                </a:ext>
              </a:extLst>
            </p:cNvPr>
            <p:cNvSpPr txBox="1"/>
            <p:nvPr/>
          </p:nvSpPr>
          <p:spPr>
            <a:xfrm>
              <a:off x="4621579" y="-21086"/>
              <a:ext cx="1239302" cy="331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алгебра</a:t>
              </a:r>
            </a:p>
          </p:txBody>
        </p:sp>
        <p:sp>
          <p:nvSpPr>
            <p:cNvPr id="82" name="TextBox 22">
              <a:extLst>
                <a:ext uri="{FF2B5EF4-FFF2-40B4-BE49-F238E27FC236}">
                  <a16:creationId xmlns:a16="http://schemas.microsoft.com/office/drawing/2014/main" id="{93B469E0-3FC1-B848-B9E8-F8DAF115170B}"/>
                </a:ext>
              </a:extLst>
            </p:cNvPr>
            <p:cNvSpPr txBox="1"/>
            <p:nvPr/>
          </p:nvSpPr>
          <p:spPr>
            <a:xfrm>
              <a:off x="6532657" y="307248"/>
              <a:ext cx="940632" cy="323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физика</a:t>
              </a:r>
            </a:p>
          </p:txBody>
        </p:sp>
        <p:sp>
          <p:nvSpPr>
            <p:cNvPr id="83" name="TextBox 23">
              <a:extLst>
                <a:ext uri="{FF2B5EF4-FFF2-40B4-BE49-F238E27FC236}">
                  <a16:creationId xmlns:a16="http://schemas.microsoft.com/office/drawing/2014/main" id="{BBBB6F3F-0F7E-7147-8A5A-66C7F7A7FEC5}"/>
                </a:ext>
              </a:extLst>
            </p:cNvPr>
            <p:cNvSpPr txBox="1"/>
            <p:nvPr/>
          </p:nvSpPr>
          <p:spPr>
            <a:xfrm>
              <a:off x="7694581" y="1420675"/>
              <a:ext cx="1014547" cy="397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химия</a:t>
              </a:r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id="{95F83D08-A866-9249-AAF4-899B404FAA5C}"/>
                </a:ext>
              </a:extLst>
            </p:cNvPr>
            <p:cNvSpPr txBox="1"/>
            <p:nvPr/>
          </p:nvSpPr>
          <p:spPr>
            <a:xfrm>
              <a:off x="8020364" y="2843137"/>
              <a:ext cx="1354598" cy="351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биология</a:t>
              </a:r>
            </a:p>
          </p:txBody>
        </p:sp>
        <p:sp>
          <p:nvSpPr>
            <p:cNvPr id="85" name="TextBox 25">
              <a:extLst>
                <a:ext uri="{FF2B5EF4-FFF2-40B4-BE49-F238E27FC236}">
                  <a16:creationId xmlns:a16="http://schemas.microsoft.com/office/drawing/2014/main" id="{E73E8F9F-8EDD-B348-9BD6-74DB491FE153}"/>
                </a:ext>
              </a:extLst>
            </p:cNvPr>
            <p:cNvSpPr txBox="1"/>
            <p:nvPr/>
          </p:nvSpPr>
          <p:spPr>
            <a:xfrm>
              <a:off x="7914577" y="4589027"/>
              <a:ext cx="1595901" cy="323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география</a:t>
              </a:r>
            </a:p>
          </p:txBody>
        </p:sp>
        <p:sp>
          <p:nvSpPr>
            <p:cNvPr id="86" name="TextBox 26">
              <a:extLst>
                <a:ext uri="{FF2B5EF4-FFF2-40B4-BE49-F238E27FC236}">
                  <a16:creationId xmlns:a16="http://schemas.microsoft.com/office/drawing/2014/main" id="{3E378F54-FABC-E544-BC5F-8254CAE68D80}"/>
                </a:ext>
              </a:extLst>
            </p:cNvPr>
            <p:cNvSpPr txBox="1"/>
            <p:nvPr/>
          </p:nvSpPr>
          <p:spPr>
            <a:xfrm>
              <a:off x="6908566" y="5672394"/>
              <a:ext cx="1253971" cy="361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история</a:t>
              </a:r>
            </a:p>
          </p:txBody>
        </p:sp>
        <p:sp>
          <p:nvSpPr>
            <p:cNvPr id="87" name="TextBox 27">
              <a:extLst>
                <a:ext uri="{FF2B5EF4-FFF2-40B4-BE49-F238E27FC236}">
                  <a16:creationId xmlns:a16="http://schemas.microsoft.com/office/drawing/2014/main" id="{01729632-CA0D-6C49-8C70-4CDEA2B1714F}"/>
                </a:ext>
              </a:extLst>
            </p:cNvPr>
            <p:cNvSpPr txBox="1"/>
            <p:nvPr/>
          </p:nvSpPr>
          <p:spPr>
            <a:xfrm>
              <a:off x="4396868" y="6241697"/>
              <a:ext cx="1657407" cy="368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литература</a:t>
              </a:r>
            </a:p>
          </p:txBody>
        </p:sp>
        <p:sp>
          <p:nvSpPr>
            <p:cNvPr id="88" name="TextBox 28">
              <a:extLst>
                <a:ext uri="{FF2B5EF4-FFF2-40B4-BE49-F238E27FC236}">
                  <a16:creationId xmlns:a16="http://schemas.microsoft.com/office/drawing/2014/main" id="{79AC13E8-ECF9-284E-AFFB-3C9DD58BBDE6}"/>
                </a:ext>
              </a:extLst>
            </p:cNvPr>
            <p:cNvSpPr txBox="1"/>
            <p:nvPr/>
          </p:nvSpPr>
          <p:spPr>
            <a:xfrm>
              <a:off x="1973794" y="5524018"/>
              <a:ext cx="1698526" cy="646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русский </a:t>
              </a:r>
              <a:endParaRPr lang="en-US" sz="2600" dirty="0"/>
            </a:p>
            <a:p>
              <a:r>
                <a:rPr lang="ru-RU" sz="2600" dirty="0"/>
                <a:t>язык</a:t>
              </a:r>
            </a:p>
          </p:txBody>
        </p:sp>
        <p:sp>
          <p:nvSpPr>
            <p:cNvPr id="89" name="TextBox 29">
              <a:extLst>
                <a:ext uri="{FF2B5EF4-FFF2-40B4-BE49-F238E27FC236}">
                  <a16:creationId xmlns:a16="http://schemas.microsoft.com/office/drawing/2014/main" id="{998DC04B-50D7-5548-B188-D4F65DBC04AD}"/>
                </a:ext>
              </a:extLst>
            </p:cNvPr>
            <p:cNvSpPr txBox="1"/>
            <p:nvPr/>
          </p:nvSpPr>
          <p:spPr>
            <a:xfrm>
              <a:off x="733063" y="4493051"/>
              <a:ext cx="1887575" cy="646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английский язык</a:t>
              </a:r>
            </a:p>
          </p:txBody>
        </p:sp>
        <p:sp>
          <p:nvSpPr>
            <p:cNvPr id="90" name="TextBox 30">
              <a:extLst>
                <a:ext uri="{FF2B5EF4-FFF2-40B4-BE49-F238E27FC236}">
                  <a16:creationId xmlns:a16="http://schemas.microsoft.com/office/drawing/2014/main" id="{C155CDE8-B821-8145-94B3-10E56AF71630}"/>
                </a:ext>
              </a:extLst>
            </p:cNvPr>
            <p:cNvSpPr txBox="1"/>
            <p:nvPr/>
          </p:nvSpPr>
          <p:spPr>
            <a:xfrm>
              <a:off x="423818" y="2843137"/>
              <a:ext cx="2246559" cy="351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обществознание</a:t>
              </a:r>
            </a:p>
          </p:txBody>
        </p:sp>
        <p:sp>
          <p:nvSpPr>
            <p:cNvPr id="91" name="TextBox 31">
              <a:extLst>
                <a:ext uri="{FF2B5EF4-FFF2-40B4-BE49-F238E27FC236}">
                  <a16:creationId xmlns:a16="http://schemas.microsoft.com/office/drawing/2014/main" id="{10B293FC-A81E-A743-A97C-C1C562B69DC9}"/>
                </a:ext>
              </a:extLst>
            </p:cNvPr>
            <p:cNvSpPr txBox="1"/>
            <p:nvPr/>
          </p:nvSpPr>
          <p:spPr>
            <a:xfrm>
              <a:off x="1187788" y="1426603"/>
              <a:ext cx="1874711" cy="323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информатика</a:t>
              </a:r>
            </a:p>
          </p:txBody>
        </p:sp>
        <p:sp>
          <p:nvSpPr>
            <p:cNvPr id="92" name="TextBox 32">
              <a:extLst>
                <a:ext uri="{FF2B5EF4-FFF2-40B4-BE49-F238E27FC236}">
                  <a16:creationId xmlns:a16="http://schemas.microsoft.com/office/drawing/2014/main" id="{A894D6A1-1693-5543-AB5D-3AC3A823E6AC}"/>
                </a:ext>
              </a:extLst>
            </p:cNvPr>
            <p:cNvSpPr txBox="1"/>
            <p:nvPr/>
          </p:nvSpPr>
          <p:spPr>
            <a:xfrm>
              <a:off x="2842717" y="319219"/>
              <a:ext cx="1412621" cy="354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defRPr sz="1400" b="0"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/>
                <a:t>геометрия</a:t>
              </a:r>
            </a:p>
          </p:txBody>
        </p:sp>
        <p:sp>
          <p:nvSpPr>
            <p:cNvPr id="93" name="Овал 209">
              <a:extLst>
                <a:ext uri="{FF2B5EF4-FFF2-40B4-BE49-F238E27FC236}">
                  <a16:creationId xmlns:a16="http://schemas.microsoft.com/office/drawing/2014/main" id="{7765A833-B30B-024A-BBC2-17D934ED4BD5}"/>
                </a:ext>
              </a:extLst>
            </p:cNvPr>
            <p:cNvSpPr/>
            <p:nvPr/>
          </p:nvSpPr>
          <p:spPr>
            <a:xfrm>
              <a:off x="4243154" y="2205823"/>
              <a:ext cx="2053136" cy="2053136"/>
            </a:xfrm>
            <a:prstGeom prst="ellips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 b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/>
            </a:p>
          </p:txBody>
        </p:sp>
        <p:sp>
          <p:nvSpPr>
            <p:cNvPr id="95" name="Овал 210">
              <a:extLst>
                <a:ext uri="{FF2B5EF4-FFF2-40B4-BE49-F238E27FC236}">
                  <a16:creationId xmlns:a16="http://schemas.microsoft.com/office/drawing/2014/main" id="{8FBABA8F-B76A-664A-9E77-8DE3C93DDDFF}"/>
                </a:ext>
              </a:extLst>
            </p:cNvPr>
            <p:cNvSpPr/>
            <p:nvPr/>
          </p:nvSpPr>
          <p:spPr>
            <a:xfrm>
              <a:off x="3281276" y="1243945"/>
              <a:ext cx="3976892" cy="3976891"/>
            </a:xfrm>
            <a:prstGeom prst="ellipse">
              <a:avLst/>
            </a:prstGeom>
            <a:noFill/>
            <a:ln w="635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 b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/>
            </a:p>
          </p:txBody>
        </p:sp>
        <p:sp>
          <p:nvSpPr>
            <p:cNvPr id="96" name="Овал 211">
              <a:extLst>
                <a:ext uri="{FF2B5EF4-FFF2-40B4-BE49-F238E27FC236}">
                  <a16:creationId xmlns:a16="http://schemas.microsoft.com/office/drawing/2014/main" id="{076380A9-58DA-4E44-85BF-19B8A06CF138}"/>
                </a:ext>
              </a:extLst>
            </p:cNvPr>
            <p:cNvSpPr/>
            <p:nvPr/>
          </p:nvSpPr>
          <p:spPr>
            <a:xfrm>
              <a:off x="2840823" y="803492"/>
              <a:ext cx="4857798" cy="4857798"/>
            </a:xfrm>
            <a:prstGeom prst="ellips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400" b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/>
            </a:p>
          </p:txBody>
        </p:sp>
        <p:sp>
          <p:nvSpPr>
            <p:cNvPr id="97" name="Прямая соединительная линия 212">
              <a:extLst>
                <a:ext uri="{FF2B5EF4-FFF2-40B4-BE49-F238E27FC236}">
                  <a16:creationId xmlns:a16="http://schemas.microsoft.com/office/drawing/2014/main" id="{22D455E4-17E3-1548-B723-852A8FBCCC77}"/>
                </a:ext>
              </a:extLst>
            </p:cNvPr>
            <p:cNvSpPr/>
            <p:nvPr/>
          </p:nvSpPr>
          <p:spPr>
            <a:xfrm flipH="1">
              <a:off x="5269849" y="337587"/>
              <a:ext cx="1" cy="5789606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98" name="Прямая соединительная линия 213">
              <a:extLst>
                <a:ext uri="{FF2B5EF4-FFF2-40B4-BE49-F238E27FC236}">
                  <a16:creationId xmlns:a16="http://schemas.microsoft.com/office/drawing/2014/main" id="{B40AC4AB-352B-504F-AD0B-1C03A96FE14B}"/>
                </a:ext>
              </a:extLst>
            </p:cNvPr>
            <p:cNvSpPr/>
            <p:nvPr/>
          </p:nvSpPr>
          <p:spPr>
            <a:xfrm>
              <a:off x="2376267" y="3233613"/>
              <a:ext cx="5789606" cy="1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99" name="Прямая соединительная линия 214">
              <a:extLst>
                <a:ext uri="{FF2B5EF4-FFF2-40B4-BE49-F238E27FC236}">
                  <a16:creationId xmlns:a16="http://schemas.microsoft.com/office/drawing/2014/main" id="{2D589982-C8FE-E74C-B51A-46569B6A2AEE}"/>
                </a:ext>
              </a:extLst>
            </p:cNvPr>
            <p:cNvSpPr/>
            <p:nvPr/>
          </p:nvSpPr>
          <p:spPr>
            <a:xfrm flipH="1">
              <a:off x="3822611" y="722312"/>
              <a:ext cx="2894804" cy="5013946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100" name="Прямая соединительная линия 215">
              <a:extLst>
                <a:ext uri="{FF2B5EF4-FFF2-40B4-BE49-F238E27FC236}">
                  <a16:creationId xmlns:a16="http://schemas.microsoft.com/office/drawing/2014/main" id="{CE0F782F-7A57-9A46-9A45-E7FF8EC6D53F}"/>
                </a:ext>
              </a:extLst>
            </p:cNvPr>
            <p:cNvSpPr/>
            <p:nvPr/>
          </p:nvSpPr>
          <p:spPr>
            <a:xfrm>
              <a:off x="2763487" y="1783553"/>
              <a:ext cx="5013946" cy="2894803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101" name="Прямая соединительная линия 216">
              <a:extLst>
                <a:ext uri="{FF2B5EF4-FFF2-40B4-BE49-F238E27FC236}">
                  <a16:creationId xmlns:a16="http://schemas.microsoft.com/office/drawing/2014/main" id="{2093A8DA-F466-A94F-AE77-AE951F83E563}"/>
                </a:ext>
              </a:extLst>
            </p:cNvPr>
            <p:cNvSpPr/>
            <p:nvPr/>
          </p:nvSpPr>
          <p:spPr>
            <a:xfrm flipH="1">
              <a:off x="2750216" y="1798967"/>
              <a:ext cx="5013946" cy="2894804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102" name="Прямая соединительная линия 217">
              <a:extLst>
                <a:ext uri="{FF2B5EF4-FFF2-40B4-BE49-F238E27FC236}">
                  <a16:creationId xmlns:a16="http://schemas.microsoft.com/office/drawing/2014/main" id="{76BA8743-7196-E547-BACC-52ECBCAB5C48}"/>
                </a:ext>
              </a:extLst>
            </p:cNvPr>
            <p:cNvSpPr/>
            <p:nvPr/>
          </p:nvSpPr>
          <p:spPr>
            <a:xfrm>
              <a:off x="3824725" y="722312"/>
              <a:ext cx="2894803" cy="5013946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lang="ru-RU"/>
            </a:p>
          </p:txBody>
        </p:sp>
        <p:sp>
          <p:nvSpPr>
            <p:cNvPr id="103" name="Circle: Hollow 97">
              <a:extLst>
                <a:ext uri="{FF2B5EF4-FFF2-40B4-BE49-F238E27FC236}">
                  <a16:creationId xmlns:a16="http://schemas.microsoft.com/office/drawing/2014/main" id="{59317BA6-D4EA-8941-9BE3-0BC4A4F1116D}"/>
                </a:ext>
              </a:extLst>
            </p:cNvPr>
            <p:cNvSpPr/>
            <p:nvPr/>
          </p:nvSpPr>
          <p:spPr>
            <a:xfrm>
              <a:off x="3285372" y="1254535"/>
              <a:ext cx="3972791" cy="397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564" y="10800"/>
                  </a:moveTo>
                  <a:cubicBezTo>
                    <a:pt x="2564" y="15349"/>
                    <a:pt x="6251" y="19036"/>
                    <a:pt x="10800" y="19036"/>
                  </a:cubicBezTo>
                  <a:cubicBezTo>
                    <a:pt x="15349" y="19036"/>
                    <a:pt x="19036" y="15349"/>
                    <a:pt x="19036" y="10800"/>
                  </a:cubicBezTo>
                  <a:cubicBezTo>
                    <a:pt x="19036" y="6251"/>
                    <a:pt x="15349" y="2564"/>
                    <a:pt x="10800" y="2564"/>
                  </a:cubicBezTo>
                  <a:cubicBezTo>
                    <a:pt x="6251" y="2564"/>
                    <a:pt x="2564" y="6251"/>
                    <a:pt x="2564" y="10800"/>
                  </a:cubicBezTo>
                  <a:close/>
                </a:path>
              </a:pathLst>
            </a:custGeom>
            <a:solidFill>
              <a:srgbClr val="3AAB3B">
                <a:alpha val="15000"/>
              </a:srgbClr>
            </a:solidFill>
            <a:ln w="12700" cap="flat">
              <a:solidFill>
                <a:srgbClr val="3AAB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 b="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/>
            </a:p>
          </p:txBody>
        </p:sp>
        <p:grpSp>
          <p:nvGrpSpPr>
            <p:cNvPr id="104" name="TextBox 75">
              <a:extLst>
                <a:ext uri="{FF2B5EF4-FFF2-40B4-BE49-F238E27FC236}">
                  <a16:creationId xmlns:a16="http://schemas.microsoft.com/office/drawing/2014/main" id="{92C25B5B-ABC3-024A-8D5F-D007C62E91FB}"/>
                </a:ext>
              </a:extLst>
            </p:cNvPr>
            <p:cNvGrpSpPr/>
            <p:nvPr/>
          </p:nvGrpSpPr>
          <p:grpSpPr>
            <a:xfrm>
              <a:off x="5642280" y="804139"/>
              <a:ext cx="559598" cy="348359"/>
              <a:chOff x="0" y="0"/>
              <a:chExt cx="559596" cy="348357"/>
            </a:xfrm>
          </p:grpSpPr>
          <p:sp>
            <p:nvSpPr>
              <p:cNvPr id="108" name="Прямоугольник">
                <a:extLst>
                  <a:ext uri="{FF2B5EF4-FFF2-40B4-BE49-F238E27FC236}">
                    <a16:creationId xmlns:a16="http://schemas.microsoft.com/office/drawing/2014/main" id="{6B706372-B8F8-F145-B500-D618EFABAED7}"/>
                  </a:ext>
                </a:extLst>
              </p:cNvPr>
              <p:cNvSpPr/>
              <p:nvPr/>
            </p:nvSpPr>
            <p:spPr>
              <a:xfrm>
                <a:off x="0" y="0"/>
                <a:ext cx="559597" cy="3483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lang="ru-RU"/>
              </a:p>
            </p:txBody>
          </p:sp>
          <p:sp>
            <p:nvSpPr>
              <p:cNvPr id="109" name="4.0">
                <a:extLst>
                  <a:ext uri="{FF2B5EF4-FFF2-40B4-BE49-F238E27FC236}">
                    <a16:creationId xmlns:a16="http://schemas.microsoft.com/office/drawing/2014/main" id="{08B5E793-99B4-CA49-9A55-151A3BAE2CA9}"/>
                  </a:ext>
                </a:extLst>
              </p:cNvPr>
              <p:cNvSpPr txBox="1"/>
              <p:nvPr/>
            </p:nvSpPr>
            <p:spPr>
              <a:xfrm>
                <a:off x="79004" y="0"/>
                <a:ext cx="401588" cy="323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4400">
                  <a:defRPr sz="1000" b="0">
                    <a:solidFill>
                      <a:srgbClr val="737373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r>
                  <a:rPr lang="ru-RU" sz="2400" dirty="0">
                    <a:latin typeface="SB Sans Text" panose="020B0503040504020204" pitchFamily="34" charset="77"/>
                    <a:cs typeface="SB Sans Text" panose="020B0503040504020204" pitchFamily="34" charset="77"/>
                  </a:rPr>
                  <a:t>4.0</a:t>
                </a:r>
              </a:p>
            </p:txBody>
          </p:sp>
        </p:grpSp>
        <p:sp>
          <p:nvSpPr>
            <p:cNvPr id="105" name="TextBox 76">
              <a:extLst>
                <a:ext uri="{FF2B5EF4-FFF2-40B4-BE49-F238E27FC236}">
                  <a16:creationId xmlns:a16="http://schemas.microsoft.com/office/drawing/2014/main" id="{27F1C5C1-A719-6D4A-B198-306401ECACFA}"/>
                </a:ext>
              </a:extLst>
            </p:cNvPr>
            <p:cNvSpPr txBox="1"/>
            <p:nvPr/>
          </p:nvSpPr>
          <p:spPr>
            <a:xfrm>
              <a:off x="5585809" y="1252759"/>
              <a:ext cx="401588" cy="323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defRPr sz="1000" b="0">
                  <a:solidFill>
                    <a:srgbClr val="737373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400">
                  <a:latin typeface="SB Sans Text" panose="020B0503040504020204" pitchFamily="34" charset="77"/>
                  <a:cs typeface="SB Sans Text" panose="020B0503040504020204" pitchFamily="34" charset="77"/>
                </a:rPr>
                <a:t>3.0</a:t>
              </a:r>
            </a:p>
          </p:txBody>
        </p:sp>
        <p:sp>
          <p:nvSpPr>
            <p:cNvPr id="106" name="TextBox 77">
              <a:extLst>
                <a:ext uri="{FF2B5EF4-FFF2-40B4-BE49-F238E27FC236}">
                  <a16:creationId xmlns:a16="http://schemas.microsoft.com/office/drawing/2014/main" id="{DD22A91B-2EE6-7041-9433-5F7E015E17AF}"/>
                </a:ext>
              </a:extLst>
            </p:cNvPr>
            <p:cNvSpPr txBox="1"/>
            <p:nvPr/>
          </p:nvSpPr>
          <p:spPr>
            <a:xfrm>
              <a:off x="5479936" y="1727614"/>
              <a:ext cx="401588" cy="323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defRPr sz="1000" b="0">
                  <a:solidFill>
                    <a:srgbClr val="737373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400" dirty="0">
                  <a:latin typeface="SB Sans Text" panose="020B0503040504020204" pitchFamily="34" charset="77"/>
                  <a:cs typeface="SB Sans Text" panose="020B0503040504020204" pitchFamily="34" charset="77"/>
                </a:rPr>
                <a:t>2.0</a:t>
              </a:r>
            </a:p>
          </p:txBody>
        </p:sp>
        <p:sp>
          <p:nvSpPr>
            <p:cNvPr id="107" name="TextBox 44">
              <a:extLst>
                <a:ext uri="{FF2B5EF4-FFF2-40B4-BE49-F238E27FC236}">
                  <a16:creationId xmlns:a16="http://schemas.microsoft.com/office/drawing/2014/main" id="{EFAE476A-F48D-0446-AECE-2B7C345FC0C5}"/>
                </a:ext>
              </a:extLst>
            </p:cNvPr>
            <p:cNvSpPr txBox="1"/>
            <p:nvPr/>
          </p:nvSpPr>
          <p:spPr>
            <a:xfrm rot="18870758">
              <a:off x="3580138" y="1570724"/>
              <a:ext cx="1172072" cy="625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914400">
                <a:defRPr sz="1400">
                  <a:solidFill>
                    <a:srgbClr val="F69200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400" dirty="0">
                  <a:solidFill>
                    <a:srgbClr val="3AAB3B"/>
                  </a:solidFill>
                </a:rPr>
                <a:t>ФГОС</a:t>
              </a:r>
            </a:p>
          </p:txBody>
        </p:sp>
      </p:grpSp>
      <p:sp>
        <p:nvSpPr>
          <p:cNvPr id="142" name="Фигура">
            <a:extLst>
              <a:ext uri="{FF2B5EF4-FFF2-40B4-BE49-F238E27FC236}">
                <a16:creationId xmlns:a16="http://schemas.microsoft.com/office/drawing/2014/main" id="{80260403-DA1F-B84B-BFD8-CE7641B283A9}"/>
              </a:ext>
            </a:extLst>
          </p:cNvPr>
          <p:cNvSpPr/>
          <p:nvPr/>
        </p:nvSpPr>
        <p:spPr>
          <a:xfrm>
            <a:off x="12568155" y="4887404"/>
            <a:ext cx="6857393" cy="5619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7" y="0"/>
                </a:moveTo>
                <a:lnTo>
                  <a:pt x="20124" y="4546"/>
                </a:lnTo>
                <a:lnTo>
                  <a:pt x="21600" y="11558"/>
                </a:lnTo>
                <a:lnTo>
                  <a:pt x="14873" y="21600"/>
                </a:lnTo>
                <a:lnTo>
                  <a:pt x="10085" y="20400"/>
                </a:lnTo>
                <a:lnTo>
                  <a:pt x="6448" y="19169"/>
                </a:lnTo>
                <a:lnTo>
                  <a:pt x="0" y="18674"/>
                </a:lnTo>
                <a:lnTo>
                  <a:pt x="2892" y="11574"/>
                </a:lnTo>
                <a:lnTo>
                  <a:pt x="42" y="4561"/>
                </a:lnTo>
                <a:lnTo>
                  <a:pt x="6544" y="4001"/>
                </a:lnTo>
                <a:lnTo>
                  <a:pt x="10067" y="0"/>
                </a:lnTo>
                <a:close/>
              </a:path>
            </a:pathLst>
          </a:custGeom>
          <a:ln w="38100">
            <a:solidFill>
              <a:srgbClr val="0CB2BB"/>
            </a:solidFill>
            <a:miter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sp>
        <p:nvSpPr>
          <p:cNvPr id="76" name="Прямоугольник 4">
            <a:extLst>
              <a:ext uri="{FF2B5EF4-FFF2-40B4-BE49-F238E27FC236}">
                <a16:creationId xmlns:a16="http://schemas.microsoft.com/office/drawing/2014/main" id="{7F4E9D01-3215-044E-BC1B-AC57EDEA7F77}"/>
              </a:ext>
            </a:extLst>
          </p:cNvPr>
          <p:cNvSpPr txBox="1"/>
          <p:nvPr/>
        </p:nvSpPr>
        <p:spPr>
          <a:xfrm>
            <a:off x="971687" y="4518600"/>
            <a:ext cx="7325253" cy="470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5000" dirty="0">
                <a:solidFill>
                  <a:schemeClr val="tx1"/>
                </a:solidFill>
                <a:latin typeface="SB Sans Text Caps"/>
              </a:rPr>
              <a:t>Но дети все разные</a:t>
            </a:r>
          </a:p>
          <a:p>
            <a:r>
              <a:rPr lang="ru-RU" sz="5000" b="1" dirty="0">
                <a:solidFill>
                  <a:schemeClr val="tx1"/>
                </a:solidFill>
                <a:latin typeface="SB Sans Text Caps"/>
              </a:rPr>
              <a:t>Мы – разные</a:t>
            </a:r>
            <a:endParaRPr lang="en-US" sz="5000" b="1" dirty="0">
              <a:solidFill>
                <a:schemeClr val="tx1"/>
              </a:solidFill>
              <a:latin typeface="SB Sans Text Caps"/>
            </a:endParaRPr>
          </a:p>
          <a:p>
            <a:endParaRPr lang="en-US" sz="5000" b="1" dirty="0">
              <a:solidFill>
                <a:schemeClr val="tx1"/>
              </a:solidFill>
              <a:latin typeface="SB Sans Text Caps"/>
            </a:endParaRPr>
          </a:p>
          <a:p>
            <a:endParaRPr lang="ru-RU" sz="5000" b="1" dirty="0">
              <a:solidFill>
                <a:schemeClr val="tx1"/>
              </a:solidFill>
              <a:latin typeface="SB Sans Text Caps"/>
            </a:endParaRPr>
          </a:p>
          <a:p>
            <a:r>
              <a:rPr lang="ru-RU" sz="5000" b="1" dirty="0">
                <a:latin typeface="SB Sans Text Caps"/>
                <a:cs typeface="SB Sans Text" panose="020B0503040504020204" pitchFamily="34" charset="-52"/>
              </a:rPr>
              <a:t>Умение выбирать и принимать решения</a:t>
            </a:r>
          </a:p>
        </p:txBody>
      </p:sp>
      <p:pic>
        <p:nvPicPr>
          <p:cNvPr id="78" name="Picture 36">
            <a:extLst>
              <a:ext uri="{FF2B5EF4-FFF2-40B4-BE49-F238E27FC236}">
                <a16:creationId xmlns:a16="http://schemas.microsoft.com/office/drawing/2014/main" id="{01DE449F-08B7-9442-AEBF-6DFF48674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4" y="3731416"/>
            <a:ext cx="831550" cy="581435"/>
          </a:xfrm>
          <a:prstGeom prst="rect">
            <a:avLst/>
          </a:prstGeom>
        </p:spPr>
      </p:pic>
      <p:sp>
        <p:nvSpPr>
          <p:cNvPr id="79" name="Скругленный прямоугольник 78"/>
          <p:cNvSpPr/>
          <p:nvPr/>
        </p:nvSpPr>
        <p:spPr>
          <a:xfrm rot="1688441">
            <a:off x="20566765" y="-3174617"/>
            <a:ext cx="4726485" cy="4589028"/>
          </a:xfrm>
          <a:prstGeom prst="roundRect">
            <a:avLst>
              <a:gd name="adj" fmla="val 50000"/>
            </a:avLst>
          </a:prstGeom>
          <a:solidFill>
            <a:srgbClr val="F19F27">
              <a:alpha val="1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 rot="1688441">
            <a:off x="21042514" y="1947747"/>
            <a:ext cx="2400782" cy="2330962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 rot="1688441">
            <a:off x="19034964" y="3456016"/>
            <a:ext cx="1197011" cy="1162199"/>
          </a:xfrm>
          <a:prstGeom prst="roundRect">
            <a:avLst>
              <a:gd name="adj" fmla="val 50000"/>
            </a:avLst>
          </a:prstGeom>
          <a:solidFill>
            <a:srgbClr val="0CB2BB">
              <a:alpha val="1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 rot="1688441">
            <a:off x="-554217" y="12022545"/>
            <a:ext cx="2400782" cy="2330962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 rot="1688441">
            <a:off x="1686130" y="10849014"/>
            <a:ext cx="1243587" cy="1207421"/>
          </a:xfrm>
          <a:prstGeom prst="roundRect">
            <a:avLst>
              <a:gd name="adj" fmla="val 50000"/>
            </a:avLst>
          </a:prstGeom>
          <a:solidFill>
            <a:srgbClr val="F19F27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 rot="1688441">
            <a:off x="1142018" y="9180924"/>
            <a:ext cx="1002791" cy="973628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4" name="Picture 36">
            <a:extLst>
              <a:ext uri="{FF2B5EF4-FFF2-40B4-BE49-F238E27FC236}">
                <a16:creationId xmlns:a16="http://schemas.microsoft.com/office/drawing/2014/main" id="{01DE449F-08B7-9442-AEBF-6DFF48674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4" y="6870367"/>
            <a:ext cx="831550" cy="5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27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7310186" y="2707340"/>
            <a:ext cx="7722882" cy="9900000"/>
          </a:xfrm>
          <a:prstGeom prst="rect">
            <a:avLst/>
          </a:prstGeom>
          <a:solidFill>
            <a:srgbClr val="3AAB3B">
              <a:alpha val="2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4688" y="2707340"/>
            <a:ext cx="5336359" cy="9900000"/>
          </a:xfrm>
          <a:prstGeom prst="rect">
            <a:avLst/>
          </a:prstGeom>
          <a:solidFill>
            <a:srgbClr val="0CB2BB">
              <a:alpha val="2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318564" y="2707339"/>
            <a:ext cx="7811692" cy="9900000"/>
          </a:xfrm>
          <a:prstGeom prst="rect">
            <a:avLst/>
          </a:prstGeom>
          <a:solidFill>
            <a:srgbClr val="F19F27">
              <a:alpha val="2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4" name="Мотивация  учеников — важнейшая проблема современного школьного образования"/>
          <p:cNvSpPr txBox="1"/>
          <p:nvPr/>
        </p:nvSpPr>
        <p:spPr>
          <a:xfrm>
            <a:off x="676474" y="504028"/>
            <a:ext cx="23148749" cy="1835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650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  <a:sym typeface="Calibri Light"/>
              </a:rPr>
              <a:t>Персонализированное образование </a:t>
            </a:r>
            <a:r>
              <a:rPr lang="ru-RU" sz="65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  <a:sym typeface="Calibri Light"/>
              </a:rPr>
              <a:t>и обновление институтов</a:t>
            </a:r>
          </a:p>
        </p:txBody>
      </p:sp>
      <p:sp>
        <p:nvSpPr>
          <p:cNvPr id="43" name="Прямоугольник 4">
            <a:extLst>
              <a:ext uri="{FF2B5EF4-FFF2-40B4-BE49-F238E27FC236}">
                <a16:creationId xmlns:a16="http://schemas.microsoft.com/office/drawing/2014/main" id="{6B7C33CE-25B0-8541-8852-171A4DBD163A}"/>
              </a:ext>
            </a:extLst>
          </p:cNvPr>
          <p:cNvSpPr txBox="1"/>
          <p:nvPr/>
        </p:nvSpPr>
        <p:spPr>
          <a:xfrm>
            <a:off x="2211079" y="3703608"/>
            <a:ext cx="5656436" cy="129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chemeClr val="tx1"/>
                </a:solidFill>
              </a:rPr>
              <a:t>Персонализация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и вовлеченность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ребенка</a:t>
            </a:r>
          </a:p>
        </p:txBody>
      </p:sp>
      <p:sp>
        <p:nvSpPr>
          <p:cNvPr id="44" name="Прямоугольник 40">
            <a:extLst>
              <a:ext uri="{FF2B5EF4-FFF2-40B4-BE49-F238E27FC236}">
                <a16:creationId xmlns:a16="http://schemas.microsoft.com/office/drawing/2014/main" id="{09740C46-3E70-DA4C-BFA0-7066093804FF}"/>
              </a:ext>
            </a:extLst>
          </p:cNvPr>
          <p:cNvSpPr txBox="1"/>
          <p:nvPr/>
        </p:nvSpPr>
        <p:spPr>
          <a:xfrm>
            <a:off x="703279" y="3824324"/>
            <a:ext cx="785422" cy="943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8000" dirty="0">
                <a:solidFill>
                  <a:srgbClr val="3AAB3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1</a:t>
            </a: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id="{63C0D86E-AAE3-0F4A-B54D-F63BD20B8461}"/>
              </a:ext>
            </a:extLst>
          </p:cNvPr>
          <p:cNvSpPr txBox="1"/>
          <p:nvPr/>
        </p:nvSpPr>
        <p:spPr>
          <a:xfrm>
            <a:off x="2185679" y="5927024"/>
            <a:ext cx="5713016" cy="129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</a:rPr>
              <a:t>Модернизированные образовательные цели,</a:t>
            </a:r>
          </a:p>
          <a:p>
            <a:r>
              <a:rPr lang="ru-RU" sz="2600" dirty="0">
                <a:solidFill>
                  <a:schemeClr val="tx1"/>
                </a:solidFill>
              </a:rPr>
              <a:t>подходы и содержание</a:t>
            </a:r>
          </a:p>
        </p:txBody>
      </p:sp>
      <p:sp>
        <p:nvSpPr>
          <p:cNvPr id="46" name="Прямоугольник 40">
            <a:extLst>
              <a:ext uri="{FF2B5EF4-FFF2-40B4-BE49-F238E27FC236}">
                <a16:creationId xmlns:a16="http://schemas.microsoft.com/office/drawing/2014/main" id="{C2B26568-B8F5-7347-9207-6D172D0E55AC}"/>
              </a:ext>
            </a:extLst>
          </p:cNvPr>
          <p:cNvSpPr txBox="1"/>
          <p:nvPr/>
        </p:nvSpPr>
        <p:spPr>
          <a:xfrm>
            <a:off x="703279" y="6220338"/>
            <a:ext cx="785422" cy="943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8000" dirty="0">
                <a:solidFill>
                  <a:srgbClr val="3AAB3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2</a:t>
            </a: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id="{B47E65B3-A0D2-E64A-831F-E497E53D4769}"/>
              </a:ext>
            </a:extLst>
          </p:cNvPr>
          <p:cNvSpPr txBox="1"/>
          <p:nvPr/>
        </p:nvSpPr>
        <p:spPr>
          <a:xfrm>
            <a:off x="2211079" y="8379964"/>
            <a:ext cx="5163476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</a:rPr>
              <a:t>Изменение роли учителя</a:t>
            </a:r>
          </a:p>
        </p:txBody>
      </p:sp>
      <p:sp>
        <p:nvSpPr>
          <p:cNvPr id="48" name="Прямоугольник 40">
            <a:extLst>
              <a:ext uri="{FF2B5EF4-FFF2-40B4-BE49-F238E27FC236}">
                <a16:creationId xmlns:a16="http://schemas.microsoft.com/office/drawing/2014/main" id="{3B37CC24-A53E-5A4A-8748-DFC331BD2F71}"/>
              </a:ext>
            </a:extLst>
          </p:cNvPr>
          <p:cNvSpPr txBox="1"/>
          <p:nvPr/>
        </p:nvSpPr>
        <p:spPr>
          <a:xfrm>
            <a:off x="703279" y="8211751"/>
            <a:ext cx="785422" cy="943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8000" dirty="0">
                <a:solidFill>
                  <a:srgbClr val="3AAB3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3</a:t>
            </a:r>
          </a:p>
        </p:txBody>
      </p:sp>
      <p:sp>
        <p:nvSpPr>
          <p:cNvPr id="49" name="Прямоугольник 4">
            <a:extLst>
              <a:ext uri="{FF2B5EF4-FFF2-40B4-BE49-F238E27FC236}">
                <a16:creationId xmlns:a16="http://schemas.microsoft.com/office/drawing/2014/main" id="{1C0AD055-6CD6-454E-A4B1-7F401BB6C1D1}"/>
              </a:ext>
            </a:extLst>
          </p:cNvPr>
          <p:cNvSpPr txBox="1"/>
          <p:nvPr/>
        </p:nvSpPr>
        <p:spPr>
          <a:xfrm>
            <a:off x="2211079" y="9930415"/>
            <a:ext cx="5163476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</a:rPr>
              <a:t>Оценочные инструменты</a:t>
            </a:r>
          </a:p>
        </p:txBody>
      </p:sp>
      <p:sp>
        <p:nvSpPr>
          <p:cNvPr id="50" name="Прямоугольник 40">
            <a:extLst>
              <a:ext uri="{FF2B5EF4-FFF2-40B4-BE49-F238E27FC236}">
                <a16:creationId xmlns:a16="http://schemas.microsoft.com/office/drawing/2014/main" id="{63944F2F-B4EF-3C4D-B872-F92BE5326576}"/>
              </a:ext>
            </a:extLst>
          </p:cNvPr>
          <p:cNvSpPr txBox="1"/>
          <p:nvPr/>
        </p:nvSpPr>
        <p:spPr>
          <a:xfrm>
            <a:off x="703279" y="9743879"/>
            <a:ext cx="785422" cy="943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8000" dirty="0">
                <a:solidFill>
                  <a:srgbClr val="3AAB3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4</a:t>
            </a:r>
          </a:p>
        </p:txBody>
      </p:sp>
      <p:sp>
        <p:nvSpPr>
          <p:cNvPr id="51" name="Прямоугольник 4">
            <a:extLst>
              <a:ext uri="{FF2B5EF4-FFF2-40B4-BE49-F238E27FC236}">
                <a16:creationId xmlns:a16="http://schemas.microsoft.com/office/drawing/2014/main" id="{DC408C74-C5AB-7A40-A208-3DE533B89A9D}"/>
              </a:ext>
            </a:extLst>
          </p:cNvPr>
          <p:cNvSpPr txBox="1"/>
          <p:nvPr/>
        </p:nvSpPr>
        <p:spPr>
          <a:xfrm>
            <a:off x="2211079" y="11470706"/>
            <a:ext cx="5163476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</a:rPr>
              <a:t>Изменение среды</a:t>
            </a:r>
          </a:p>
        </p:txBody>
      </p:sp>
      <p:sp>
        <p:nvSpPr>
          <p:cNvPr id="52" name="Прямоугольник 40">
            <a:extLst>
              <a:ext uri="{FF2B5EF4-FFF2-40B4-BE49-F238E27FC236}">
                <a16:creationId xmlns:a16="http://schemas.microsoft.com/office/drawing/2014/main" id="{A46294BB-D8AC-AF45-8115-7CAFD82FD851}"/>
              </a:ext>
            </a:extLst>
          </p:cNvPr>
          <p:cNvSpPr txBox="1"/>
          <p:nvPr/>
        </p:nvSpPr>
        <p:spPr>
          <a:xfrm>
            <a:off x="703279" y="11359319"/>
            <a:ext cx="785422" cy="943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8000" dirty="0">
                <a:solidFill>
                  <a:srgbClr val="3AAB3B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5</a:t>
            </a:r>
          </a:p>
        </p:txBody>
      </p:sp>
      <p:sp>
        <p:nvSpPr>
          <p:cNvPr id="53" name="Ученик — получатель знаний">
            <a:extLst>
              <a:ext uri="{FF2B5EF4-FFF2-40B4-BE49-F238E27FC236}">
                <a16:creationId xmlns:a16="http://schemas.microsoft.com/office/drawing/2014/main" id="{EF59C1B0-2BA8-0F41-8DD3-F82524E3CAD4}"/>
              </a:ext>
            </a:extLst>
          </p:cNvPr>
          <p:cNvSpPr txBox="1"/>
          <p:nvPr/>
        </p:nvSpPr>
        <p:spPr>
          <a:xfrm>
            <a:off x="7858861" y="3880485"/>
            <a:ext cx="3283908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rgbClr val="3AAB3B"/>
                </a:solidFill>
              </a:rPr>
              <a:t>Ученик — </a:t>
            </a:r>
          </a:p>
          <a:p>
            <a:r>
              <a:rPr lang="ru-RU" sz="2600" dirty="0">
                <a:solidFill>
                  <a:srgbClr val="3AAB3B"/>
                </a:solidFill>
              </a:rPr>
              <a:t>получатель знаний</a:t>
            </a:r>
          </a:p>
        </p:txBody>
      </p:sp>
      <p:sp>
        <p:nvSpPr>
          <p:cNvPr id="54" name="Приоритет знаний…">
            <a:extLst>
              <a:ext uri="{FF2B5EF4-FFF2-40B4-BE49-F238E27FC236}">
                <a16:creationId xmlns:a16="http://schemas.microsoft.com/office/drawing/2014/main" id="{51470D8C-E728-5B4C-92CF-B4C67FEC0E5C}"/>
              </a:ext>
            </a:extLst>
          </p:cNvPr>
          <p:cNvSpPr txBox="1"/>
          <p:nvPr/>
        </p:nvSpPr>
        <p:spPr>
          <a:xfrm>
            <a:off x="7833461" y="5841257"/>
            <a:ext cx="4165560" cy="129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rgbClr val="3AAB3B"/>
                </a:solidFill>
              </a:rPr>
              <a:t>Приоритет знаний</a:t>
            </a:r>
          </a:p>
          <a:p>
            <a: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2600" dirty="0">
              <a:solidFill>
                <a:srgbClr val="3AAB3B"/>
              </a:solidFill>
            </a:endParaRPr>
          </a:p>
          <a:p>
            <a: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rgbClr val="3AAB3B"/>
                </a:solidFill>
              </a:rPr>
              <a:t>Традиционный учебник </a:t>
            </a:r>
          </a:p>
        </p:txBody>
      </p:sp>
      <p:sp>
        <p:nvSpPr>
          <p:cNvPr id="55" name="Учитель — лектор и контролер">
            <a:extLst>
              <a:ext uri="{FF2B5EF4-FFF2-40B4-BE49-F238E27FC236}">
                <a16:creationId xmlns:a16="http://schemas.microsoft.com/office/drawing/2014/main" id="{BE6A955C-E230-404D-B7D3-9D36563D7CBA}"/>
              </a:ext>
            </a:extLst>
          </p:cNvPr>
          <p:cNvSpPr txBox="1"/>
          <p:nvPr/>
        </p:nvSpPr>
        <p:spPr>
          <a:xfrm>
            <a:off x="7858861" y="8157210"/>
            <a:ext cx="3436193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rgbClr val="3AAB3B"/>
                </a:solidFill>
              </a:rPr>
              <a:t>Учитель — </a:t>
            </a:r>
          </a:p>
          <a:p>
            <a:r>
              <a:rPr lang="ru-RU" sz="2600" dirty="0">
                <a:solidFill>
                  <a:srgbClr val="3AAB3B"/>
                </a:solidFill>
              </a:rPr>
              <a:t>лектор и контролер</a:t>
            </a:r>
          </a:p>
        </p:txBody>
      </p:sp>
      <p:sp>
        <p:nvSpPr>
          <p:cNvPr id="56" name="Итоговая оценка знаний">
            <a:extLst>
              <a:ext uri="{FF2B5EF4-FFF2-40B4-BE49-F238E27FC236}">
                <a16:creationId xmlns:a16="http://schemas.microsoft.com/office/drawing/2014/main" id="{75EFFF23-0402-5147-94C0-AEF8A90235DF}"/>
              </a:ext>
            </a:extLst>
          </p:cNvPr>
          <p:cNvSpPr txBox="1"/>
          <p:nvPr/>
        </p:nvSpPr>
        <p:spPr>
          <a:xfrm>
            <a:off x="7839316" y="9891059"/>
            <a:ext cx="4231282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rgbClr val="3AAB3B"/>
                </a:solidFill>
              </a:rPr>
              <a:t>Итоговая оценка знаний</a:t>
            </a:r>
          </a:p>
        </p:txBody>
      </p:sp>
      <p:sp>
        <p:nvSpPr>
          <p:cNvPr id="57" name="Школы исполнения">
            <a:extLst>
              <a:ext uri="{FF2B5EF4-FFF2-40B4-BE49-F238E27FC236}">
                <a16:creationId xmlns:a16="http://schemas.microsoft.com/office/drawing/2014/main" id="{886990CD-87FC-5343-AC75-5E2D2ACE8DDB}"/>
              </a:ext>
            </a:extLst>
          </p:cNvPr>
          <p:cNvSpPr txBox="1"/>
          <p:nvPr/>
        </p:nvSpPr>
        <p:spPr>
          <a:xfrm>
            <a:off x="7839316" y="11407529"/>
            <a:ext cx="3373676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rgbClr val="3AAB3B"/>
                </a:solidFill>
              </a:rPr>
              <a:t>Школы исполнения</a:t>
            </a:r>
          </a:p>
        </p:txBody>
      </p:sp>
      <p:sp>
        <p:nvSpPr>
          <p:cNvPr id="58" name="Выбор ребенком своих  образовательных целей  и траекторий">
            <a:extLst>
              <a:ext uri="{FF2B5EF4-FFF2-40B4-BE49-F238E27FC236}">
                <a16:creationId xmlns:a16="http://schemas.microsoft.com/office/drawing/2014/main" id="{35DB52B0-818C-0E42-BC9C-4A69011A7320}"/>
              </a:ext>
            </a:extLst>
          </p:cNvPr>
          <p:cNvSpPr txBox="1"/>
          <p:nvPr/>
        </p:nvSpPr>
        <p:spPr>
          <a:xfrm>
            <a:off x="15687801" y="3940810"/>
            <a:ext cx="6898369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rgbClr val="0CB2BB"/>
                </a:solidFill>
              </a:rPr>
              <a:t>Выбор ребенком своих образовательных целей и траекторий</a:t>
            </a:r>
          </a:p>
        </p:txBody>
      </p:sp>
      <p:sp>
        <p:nvSpPr>
          <p:cNvPr id="59" name="Навыки 21 века, знания  и новая грамотность…">
            <a:extLst>
              <a:ext uri="{FF2B5EF4-FFF2-40B4-BE49-F238E27FC236}">
                <a16:creationId xmlns:a16="http://schemas.microsoft.com/office/drawing/2014/main" id="{B5936312-52CF-4842-9D2C-C59B238B5207}"/>
              </a:ext>
            </a:extLst>
          </p:cNvPr>
          <p:cNvSpPr txBox="1"/>
          <p:nvPr/>
        </p:nvSpPr>
        <p:spPr>
          <a:xfrm>
            <a:off x="15687801" y="5712988"/>
            <a:ext cx="7303263" cy="169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rgbClr val="0CB2BB"/>
                </a:solidFill>
              </a:rPr>
              <a:t>Навыки 21 века, знания и новая грамотность</a:t>
            </a:r>
          </a:p>
          <a:p>
            <a: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2600" dirty="0">
              <a:solidFill>
                <a:srgbClr val="0CB2BB"/>
              </a:solidFill>
            </a:endParaRPr>
          </a:p>
          <a:p>
            <a: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rgbClr val="0CB2BB"/>
                </a:solidFill>
              </a:rPr>
              <a:t>Вовлекающий контент</a:t>
            </a:r>
          </a:p>
        </p:txBody>
      </p:sp>
      <p:sp>
        <p:nvSpPr>
          <p:cNvPr id="60" name="Учитель-фасилитатор, наставник, обладает вариативным набором педагогических техник для работы в ПМО">
            <a:extLst>
              <a:ext uri="{FF2B5EF4-FFF2-40B4-BE49-F238E27FC236}">
                <a16:creationId xmlns:a16="http://schemas.microsoft.com/office/drawing/2014/main" id="{6C9EEED8-3730-EC4A-AD6B-9CEF1490C7A1}"/>
              </a:ext>
            </a:extLst>
          </p:cNvPr>
          <p:cNvSpPr txBox="1"/>
          <p:nvPr/>
        </p:nvSpPr>
        <p:spPr>
          <a:xfrm>
            <a:off x="15725719" y="7958889"/>
            <a:ext cx="7717584" cy="129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rgbClr val="0CB2BB"/>
                </a:solidFill>
              </a:rPr>
              <a:t>Учитель-</a:t>
            </a:r>
            <a:r>
              <a:rPr lang="ru-RU" sz="2600" dirty="0" err="1">
                <a:solidFill>
                  <a:srgbClr val="0CB2BB"/>
                </a:solidFill>
              </a:rPr>
              <a:t>фасилитатор</a:t>
            </a:r>
            <a:r>
              <a:rPr lang="ru-RU" sz="2600" dirty="0">
                <a:solidFill>
                  <a:srgbClr val="0CB2BB"/>
                </a:solidFill>
              </a:rPr>
              <a:t>, наставник, </a:t>
            </a:r>
          </a:p>
          <a:p>
            <a: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dirty="0">
                <a:solidFill>
                  <a:srgbClr val="0CB2BB"/>
                </a:solidFill>
              </a:rPr>
              <a:t>обладает вариативным набором педагогических техник для работы в ПМО</a:t>
            </a:r>
          </a:p>
        </p:txBody>
      </p:sp>
      <p:sp>
        <p:nvSpPr>
          <p:cNvPr id="61" name="Мониторинговое формирующее оценивание, цифровой след">
            <a:extLst>
              <a:ext uri="{FF2B5EF4-FFF2-40B4-BE49-F238E27FC236}">
                <a16:creationId xmlns:a16="http://schemas.microsoft.com/office/drawing/2014/main" id="{F3E1502A-BA80-F646-B22B-008B509E86FE}"/>
              </a:ext>
            </a:extLst>
          </p:cNvPr>
          <p:cNvSpPr txBox="1"/>
          <p:nvPr/>
        </p:nvSpPr>
        <p:spPr>
          <a:xfrm>
            <a:off x="15687801" y="9697761"/>
            <a:ext cx="7303263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rgbClr val="0CB2BB"/>
                </a:solidFill>
              </a:rPr>
              <a:t>Мониторинговое формирующее оценивание, цифровой след</a:t>
            </a:r>
          </a:p>
        </p:txBody>
      </p:sp>
      <p:sp>
        <p:nvSpPr>
          <p:cNvPr id="62" name="Школа развития">
            <a:extLst>
              <a:ext uri="{FF2B5EF4-FFF2-40B4-BE49-F238E27FC236}">
                <a16:creationId xmlns:a16="http://schemas.microsoft.com/office/drawing/2014/main" id="{0CED143A-217D-1D4C-9B9A-8A73108B4BCA}"/>
              </a:ext>
            </a:extLst>
          </p:cNvPr>
          <p:cNvSpPr txBox="1"/>
          <p:nvPr/>
        </p:nvSpPr>
        <p:spPr>
          <a:xfrm>
            <a:off x="15687801" y="11470706"/>
            <a:ext cx="2831861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1219169">
              <a:defRPr sz="24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>
                <a:solidFill>
                  <a:srgbClr val="0CB2BB"/>
                </a:solidFill>
              </a:rPr>
              <a:t>Школа развития</a:t>
            </a:r>
          </a:p>
        </p:txBody>
      </p:sp>
      <p:sp>
        <p:nvSpPr>
          <p:cNvPr id="65" name="Прямоугольник 4">
            <a:extLst>
              <a:ext uri="{FF2B5EF4-FFF2-40B4-BE49-F238E27FC236}">
                <a16:creationId xmlns:a16="http://schemas.microsoft.com/office/drawing/2014/main" id="{520D74E8-94C3-AE49-80C4-08D8DD14A441}"/>
              </a:ext>
            </a:extLst>
          </p:cNvPr>
          <p:cNvSpPr txBox="1"/>
          <p:nvPr/>
        </p:nvSpPr>
        <p:spPr>
          <a:xfrm>
            <a:off x="7833461" y="2898913"/>
            <a:ext cx="5163476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3AAB3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4500" b="1" dirty="0"/>
              <a:t>ОТ</a:t>
            </a:r>
          </a:p>
        </p:txBody>
      </p:sp>
      <p:sp>
        <p:nvSpPr>
          <p:cNvPr id="66" name="Прямоугольник 4">
            <a:extLst>
              <a:ext uri="{FF2B5EF4-FFF2-40B4-BE49-F238E27FC236}">
                <a16:creationId xmlns:a16="http://schemas.microsoft.com/office/drawing/2014/main" id="{1316A4EF-4F27-4246-8CEE-659D4224AE56}"/>
              </a:ext>
            </a:extLst>
          </p:cNvPr>
          <p:cNvSpPr txBox="1"/>
          <p:nvPr/>
        </p:nvSpPr>
        <p:spPr>
          <a:xfrm>
            <a:off x="15687801" y="2869489"/>
            <a:ext cx="5163476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4500" b="1" dirty="0"/>
              <a:t>К</a:t>
            </a:r>
          </a:p>
        </p:txBody>
      </p:sp>
      <p:grpSp>
        <p:nvGrpSpPr>
          <p:cNvPr id="67" name="Группа">
            <a:extLst>
              <a:ext uri="{FF2B5EF4-FFF2-40B4-BE49-F238E27FC236}">
                <a16:creationId xmlns:a16="http://schemas.microsoft.com/office/drawing/2014/main" id="{C7E04BC4-32E5-6940-B840-90633E1D41EB}"/>
              </a:ext>
            </a:extLst>
          </p:cNvPr>
          <p:cNvGrpSpPr/>
          <p:nvPr/>
        </p:nvGrpSpPr>
        <p:grpSpPr>
          <a:xfrm>
            <a:off x="0" y="5485673"/>
            <a:ext cx="24587204" cy="5466090"/>
            <a:chOff x="0" y="272220"/>
            <a:chExt cx="5963633" cy="5424391"/>
          </a:xfrm>
        </p:grpSpPr>
        <p:sp>
          <p:nvSpPr>
            <p:cNvPr id="68" name="Линия">
              <a:extLst>
                <a:ext uri="{FF2B5EF4-FFF2-40B4-BE49-F238E27FC236}">
                  <a16:creationId xmlns:a16="http://schemas.microsoft.com/office/drawing/2014/main" id="{2DD0B254-AD6A-A140-AD43-E7583FBBC4BA}"/>
                </a:ext>
              </a:extLst>
            </p:cNvPr>
            <p:cNvSpPr/>
            <p:nvPr/>
          </p:nvSpPr>
          <p:spPr>
            <a:xfrm>
              <a:off x="1" y="272220"/>
              <a:ext cx="5963632" cy="0"/>
            </a:xfrm>
            <a:prstGeom prst="line">
              <a:avLst/>
            </a:pr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dirty="0"/>
            </a:p>
          </p:txBody>
        </p:sp>
        <p:sp>
          <p:nvSpPr>
            <p:cNvPr id="69" name="Линия">
              <a:extLst>
                <a:ext uri="{FF2B5EF4-FFF2-40B4-BE49-F238E27FC236}">
                  <a16:creationId xmlns:a16="http://schemas.microsoft.com/office/drawing/2014/main" id="{29D0668A-DB16-204D-A7CC-3690B87B2A5A}"/>
                </a:ext>
              </a:extLst>
            </p:cNvPr>
            <p:cNvSpPr/>
            <p:nvPr/>
          </p:nvSpPr>
          <p:spPr>
            <a:xfrm>
              <a:off x="0" y="2466098"/>
              <a:ext cx="5963632" cy="1"/>
            </a:xfrm>
            <a:prstGeom prst="line">
              <a:avLst/>
            </a:pr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dirty="0"/>
            </a:p>
          </p:txBody>
        </p:sp>
        <p:sp>
          <p:nvSpPr>
            <p:cNvPr id="70" name="Линия">
              <a:extLst>
                <a:ext uri="{FF2B5EF4-FFF2-40B4-BE49-F238E27FC236}">
                  <a16:creationId xmlns:a16="http://schemas.microsoft.com/office/drawing/2014/main" id="{360EBE53-890A-3343-AB33-F7B93C457909}"/>
                </a:ext>
              </a:extLst>
            </p:cNvPr>
            <p:cNvSpPr/>
            <p:nvPr/>
          </p:nvSpPr>
          <p:spPr>
            <a:xfrm>
              <a:off x="0" y="4216437"/>
              <a:ext cx="5963632" cy="1"/>
            </a:xfrm>
            <a:prstGeom prst="line">
              <a:avLst/>
            </a:pr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/>
            </a:p>
          </p:txBody>
        </p:sp>
        <p:sp>
          <p:nvSpPr>
            <p:cNvPr id="71" name="Линия">
              <a:extLst>
                <a:ext uri="{FF2B5EF4-FFF2-40B4-BE49-F238E27FC236}">
                  <a16:creationId xmlns:a16="http://schemas.microsoft.com/office/drawing/2014/main" id="{70A797B7-B1E8-5E4A-9632-59B99ECDCB75}"/>
                </a:ext>
              </a:extLst>
            </p:cNvPr>
            <p:cNvSpPr/>
            <p:nvPr/>
          </p:nvSpPr>
          <p:spPr>
            <a:xfrm>
              <a:off x="0" y="5696610"/>
              <a:ext cx="5963632" cy="1"/>
            </a:xfrm>
            <a:prstGeom prst="line">
              <a:avLst/>
            </a:pr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1E9028-2E79-A247-B313-D6C29C71C144}"/>
              </a:ext>
            </a:extLst>
          </p:cNvPr>
          <p:cNvCxnSpPr/>
          <p:nvPr/>
        </p:nvCxnSpPr>
        <p:spPr>
          <a:xfrm>
            <a:off x="12772105" y="4341327"/>
            <a:ext cx="1799907" cy="0"/>
          </a:xfrm>
          <a:prstGeom prst="straightConnector1">
            <a:avLst/>
          </a:prstGeom>
          <a:noFill/>
          <a:ln w="31750" cap="flat">
            <a:solidFill>
              <a:srgbClr val="F19F2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701EBC1-3E57-7244-99E2-5D9F66F8311F}"/>
              </a:ext>
            </a:extLst>
          </p:cNvPr>
          <p:cNvCxnSpPr/>
          <p:nvPr/>
        </p:nvCxnSpPr>
        <p:spPr>
          <a:xfrm>
            <a:off x="12772105" y="6484128"/>
            <a:ext cx="1799907" cy="0"/>
          </a:xfrm>
          <a:prstGeom prst="straightConnector1">
            <a:avLst/>
          </a:prstGeom>
          <a:noFill/>
          <a:ln w="31750" cap="flat">
            <a:solidFill>
              <a:srgbClr val="F19F2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CCE0104-2AD9-8E45-9ED0-41778D1A65DC}"/>
              </a:ext>
            </a:extLst>
          </p:cNvPr>
          <p:cNvCxnSpPr/>
          <p:nvPr/>
        </p:nvCxnSpPr>
        <p:spPr>
          <a:xfrm>
            <a:off x="12772105" y="8606413"/>
            <a:ext cx="1799907" cy="0"/>
          </a:xfrm>
          <a:prstGeom prst="straightConnector1">
            <a:avLst/>
          </a:prstGeom>
          <a:noFill/>
          <a:ln w="31750" cap="flat">
            <a:solidFill>
              <a:srgbClr val="F19F2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8E8FDA4-9D6A-D844-9EB0-F3C20D8168B8}"/>
              </a:ext>
            </a:extLst>
          </p:cNvPr>
          <p:cNvCxnSpPr/>
          <p:nvPr/>
        </p:nvCxnSpPr>
        <p:spPr>
          <a:xfrm>
            <a:off x="12800680" y="10127642"/>
            <a:ext cx="1799907" cy="0"/>
          </a:xfrm>
          <a:prstGeom prst="straightConnector1">
            <a:avLst/>
          </a:prstGeom>
          <a:noFill/>
          <a:ln w="31750" cap="flat">
            <a:solidFill>
              <a:srgbClr val="F19F2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B13C4D7-9CCB-294D-95E2-1514750896D1}"/>
              </a:ext>
            </a:extLst>
          </p:cNvPr>
          <p:cNvCxnSpPr/>
          <p:nvPr/>
        </p:nvCxnSpPr>
        <p:spPr>
          <a:xfrm>
            <a:off x="12800680" y="11662061"/>
            <a:ext cx="1799907" cy="0"/>
          </a:xfrm>
          <a:prstGeom prst="straightConnector1">
            <a:avLst/>
          </a:prstGeom>
          <a:noFill/>
          <a:ln w="31750" cap="flat">
            <a:solidFill>
              <a:srgbClr val="F19F2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836545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Мотивация  учеников — важнейшая проблема современного школьного образования"/>
          <p:cNvSpPr txBox="1"/>
          <p:nvPr/>
        </p:nvSpPr>
        <p:spPr>
          <a:xfrm>
            <a:off x="320874" y="554829"/>
            <a:ext cx="23285575" cy="198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indent="324000" algn="l" defTabSz="914400">
              <a:lnSpc>
                <a:spcPct val="90000"/>
              </a:lnSpc>
              <a:defRPr sz="6000">
                <a:solidFill>
                  <a:srgbClr val="0CB2BB"/>
                </a:solidFill>
                <a:latin typeface="SB Sans Text Caps"/>
                <a:ea typeface="SB Sans Text Caps"/>
                <a:cs typeface="SB Sans Text Caps"/>
                <a:sym typeface="SB Sans Text Caps"/>
              </a:defRPr>
            </a:pPr>
            <a:r>
              <a:rPr lang="ru-RU" sz="65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Комплексное решение </a:t>
            </a:r>
            <a:r>
              <a:rPr lang="ru-RU" sz="650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для директора</a:t>
            </a:r>
          </a:p>
          <a:p>
            <a:pPr indent="324000" algn="l" defTabSz="914400">
              <a:lnSpc>
                <a:spcPct val="90000"/>
              </a:lnSpc>
              <a:defRPr sz="6000">
                <a:solidFill>
                  <a:srgbClr val="0CB2BB"/>
                </a:solidFill>
                <a:latin typeface="SB Sans Text Caps"/>
                <a:ea typeface="SB Sans Text Caps"/>
                <a:cs typeface="SB Sans Text Caps"/>
                <a:sym typeface="SB Sans Text Caps"/>
              </a:defRPr>
            </a:pPr>
            <a:r>
              <a:rPr lang="ru-RU" sz="650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школы</a:t>
            </a:r>
            <a:endParaRPr lang="ru-RU" sz="6500" dirty="0">
              <a:solidFill>
                <a:srgbClr val="0CB2BB"/>
              </a:solidFill>
              <a:latin typeface="SB Sans Text Semibold" panose="020B0703040504020204" pitchFamily="34" charset="-52"/>
              <a:cs typeface="SB Sans Text Semibold" panose="020B0703040504020204" pitchFamily="34" charset="-52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 rot="1688441">
            <a:off x="20566765" y="-3174617"/>
            <a:ext cx="4726485" cy="4589028"/>
          </a:xfrm>
          <a:prstGeom prst="roundRect">
            <a:avLst>
              <a:gd name="adj" fmla="val 50000"/>
            </a:avLst>
          </a:prstGeom>
          <a:solidFill>
            <a:srgbClr val="F19F27">
              <a:alpha val="1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 rot="1688441">
            <a:off x="21042514" y="1947747"/>
            <a:ext cx="2400782" cy="2330962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 rot="1688441">
            <a:off x="19034964" y="3456016"/>
            <a:ext cx="1197011" cy="1162199"/>
          </a:xfrm>
          <a:prstGeom prst="roundRect">
            <a:avLst>
              <a:gd name="adj" fmla="val 50000"/>
            </a:avLst>
          </a:prstGeom>
          <a:solidFill>
            <a:srgbClr val="0CB2BB">
              <a:alpha val="1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 rot="1688441">
            <a:off x="-554217" y="12022545"/>
            <a:ext cx="2400782" cy="2330962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 rot="1688441">
            <a:off x="1686130" y="10849014"/>
            <a:ext cx="1243587" cy="1207421"/>
          </a:xfrm>
          <a:prstGeom prst="roundRect">
            <a:avLst>
              <a:gd name="adj" fmla="val 50000"/>
            </a:avLst>
          </a:prstGeom>
          <a:solidFill>
            <a:srgbClr val="F19F27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 rot="1688441">
            <a:off x="1142018" y="9180924"/>
            <a:ext cx="1002791" cy="973628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85A5CCD9-00AF-4635-8D76-54B967BDE146}"/>
              </a:ext>
            </a:extLst>
          </p:cNvPr>
          <p:cNvSpPr txBox="1">
            <a:spLocks/>
          </p:cNvSpPr>
          <p:nvPr/>
        </p:nvSpPr>
        <p:spPr>
          <a:xfrm>
            <a:off x="3157457" y="3730603"/>
            <a:ext cx="8646717" cy="543738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AAB3B"/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273-ФЗ </a:t>
            </a:r>
            <a:r>
              <a:rPr lang="ru-RU" sz="3200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–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AAB3B"/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действующая нормативная база позволяет реализовать ПМО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3AAB3B"/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kumimoji="0" lang="ru-RU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t>и использовать цифровые технологии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Контент</a:t>
            </a:r>
            <a:r>
              <a:rPr lang="ru-RU" sz="3200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соответствует </a:t>
            </a: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ФГОС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Новые формы и возможности </a:t>
            </a:r>
            <a:r>
              <a:rPr lang="ru-RU" sz="3200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педагогических проектов</a:t>
            </a:r>
            <a:endParaRPr lang="ru-RU" sz="3200" b="1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b="1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ПМО и </a:t>
            </a:r>
            <a:r>
              <a:rPr lang="ru-RU" sz="3200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платформа – </a:t>
            </a: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тренде развития</a:t>
            </a:r>
            <a:r>
              <a:rPr lang="ru-RU" sz="3200" b="1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 национальных проектов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37CFE562-2F96-4B1C-8BB0-9B8FB5C70F41}"/>
              </a:ext>
            </a:extLst>
          </p:cNvPr>
          <p:cNvSpPr txBox="1">
            <a:spLocks/>
          </p:cNvSpPr>
          <p:nvPr/>
        </p:nvSpPr>
        <p:spPr>
          <a:xfrm>
            <a:off x="14566169" y="2453843"/>
            <a:ext cx="8846145" cy="671414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Основная образовательная программа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defRPr/>
            </a:pPr>
            <a:endParaRPr lang="ru-RU" sz="2000" b="1" dirty="0">
              <a:solidFill>
                <a:srgbClr val="3AAB3B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Локальные акты:</a:t>
            </a:r>
          </a:p>
          <a:p>
            <a:pPr marL="571500" lvl="0" indent="-571500">
              <a:lnSpc>
                <a:spcPct val="90000"/>
              </a:lnSpc>
              <a:spcBef>
                <a:spcPts val="600"/>
              </a:spcBef>
              <a:buFontTx/>
              <a:buChar char="-"/>
              <a:defRPr/>
            </a:pPr>
            <a:r>
              <a:rPr lang="ru-RU" sz="3200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Применение дистанционных образовательных технологий, смешанного обучения</a:t>
            </a:r>
          </a:p>
          <a:p>
            <a:pPr marL="571500" lvl="0" indent="-571500">
              <a:lnSpc>
                <a:spcPct val="90000"/>
              </a:lnSpc>
              <a:spcBef>
                <a:spcPts val="600"/>
              </a:spcBef>
              <a:buFontTx/>
              <a:buChar char="-"/>
              <a:defRPr/>
            </a:pPr>
            <a:r>
              <a:rPr lang="ru-RU" sz="3200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организационные акты</a:t>
            </a:r>
          </a:p>
          <a:p>
            <a:pPr marL="571500" indent="-571500">
              <a:lnSpc>
                <a:spcPct val="90000"/>
              </a:lnSpc>
              <a:spcBef>
                <a:spcPts val="600"/>
              </a:spcBef>
              <a:buFontTx/>
              <a:buChar char="-"/>
              <a:defRPr/>
            </a:pPr>
            <a:r>
              <a:rPr lang="ru-RU" sz="3200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учет и хранение информации</a:t>
            </a:r>
            <a:endParaRPr lang="ru-RU" sz="3200" b="1" dirty="0">
              <a:solidFill>
                <a:srgbClr val="3AAB3B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defRPr/>
            </a:pPr>
            <a:endParaRPr lang="ru-RU" sz="1500" b="1" dirty="0">
              <a:solidFill>
                <a:srgbClr val="3AAB3B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Программа развития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defRPr/>
            </a:pPr>
            <a:endParaRPr lang="ru-RU" sz="1500" b="1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Учебно-методическая помощь </a:t>
            </a:r>
            <a:r>
              <a:rPr lang="ru-RU" sz="3200" dirty="0">
                <a:solidFill>
                  <a:srgbClr val="00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обучающимся, родителям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defRPr/>
            </a:pPr>
            <a:endParaRPr lang="ru-RU" sz="1500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Информационная открытость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24F406-0040-472E-8996-BD17A355E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174" y="5137603"/>
            <a:ext cx="2623386" cy="26233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B7B34F-C846-466C-B5FF-CE4437816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2" y="5137603"/>
            <a:ext cx="2623386" cy="2623386"/>
          </a:xfrm>
          <a:prstGeom prst="rect">
            <a:avLst/>
          </a:prstGeom>
        </p:spPr>
      </p:pic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A520B1E7-8363-4F7F-90A4-D0124506F7FA}"/>
              </a:ext>
            </a:extLst>
          </p:cNvPr>
          <p:cNvSpPr txBox="1">
            <a:spLocks/>
          </p:cNvSpPr>
          <p:nvPr/>
        </p:nvSpPr>
        <p:spPr>
          <a:xfrm>
            <a:off x="1457279" y="10350301"/>
            <a:ext cx="21743952" cy="2153410"/>
          </a:xfrm>
          <a:prstGeom prst="rect">
            <a:avLst/>
          </a:prstGeom>
        </p:spPr>
        <p:txBody>
          <a:bodyPr wrap="square" lIns="0" rIns="0" numCol="2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11A74C"/>
              </a:buClr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1. Пакет типовых локальных актов</a:t>
            </a:r>
            <a:endParaRPr lang="ru-RU" sz="3200" dirty="0">
              <a:solidFill>
                <a:srgbClr val="3AAB3B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11A74C"/>
              </a:buClr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2. Рекомендации по построению</a:t>
            </a:r>
            <a:r>
              <a:rPr lang="ru-RU" sz="3200" b="1" dirty="0"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3200" dirty="0">
                <a:latin typeface="SB Sans Text" panose="020B0503040504020204" pitchFamily="34" charset="-52"/>
                <a:cs typeface="SB Sans Text" panose="020B0503040504020204" pitchFamily="34" charset="-52"/>
              </a:rPr>
              <a:t>рабочих программ учителей</a:t>
            </a:r>
            <a:endParaRPr lang="en-US" sz="3200" dirty="0"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11A74C"/>
              </a:buClr>
              <a:defRPr/>
            </a:pPr>
            <a:endParaRPr lang="en-US" sz="3200" b="1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11A74C"/>
              </a:buClr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3.  Непрерывное развитие команды школы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11A74C"/>
              </a:buClr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4. Инструменты платформы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11A74C"/>
              </a:buClr>
              <a:defRPr/>
            </a:pPr>
            <a:endParaRPr lang="ru-RU" sz="3200" dirty="0">
              <a:solidFill>
                <a:srgbClr val="3AAB3B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DF7AF6B6-1698-42B4-9C0F-3D76657E920E}"/>
              </a:ext>
            </a:extLst>
          </p:cNvPr>
          <p:cNvSpPr txBox="1">
            <a:spLocks/>
          </p:cNvSpPr>
          <p:nvPr/>
        </p:nvSpPr>
        <p:spPr>
          <a:xfrm>
            <a:off x="1478183" y="9685405"/>
            <a:ext cx="21743952" cy="543739"/>
          </a:xfrm>
          <a:prstGeom prst="rect">
            <a:avLst/>
          </a:prstGeom>
        </p:spPr>
        <p:txBody>
          <a:bodyPr wrap="square" lIns="0" rIns="0" numCol="2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11A74C"/>
              </a:buClr>
              <a:defRPr/>
            </a:pPr>
            <a:r>
              <a:rPr lang="ru-RU" sz="3200" b="1" dirty="0">
                <a:solidFill>
                  <a:srgbClr val="3AAB3B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Поддержка и сопровождение:</a:t>
            </a:r>
            <a:endParaRPr lang="ru-RU" sz="3200" dirty="0">
              <a:solidFill>
                <a:srgbClr val="3AAB3B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54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688441">
            <a:off x="-846598" y="13158567"/>
            <a:ext cx="6531316" cy="3987835"/>
          </a:xfrm>
          <a:prstGeom prst="roundRect">
            <a:avLst>
              <a:gd name="adj" fmla="val 50000"/>
            </a:avLst>
          </a:prstGeom>
          <a:solidFill>
            <a:srgbClr val="3AAB3B">
              <a:alpha val="1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31" name="Фигура"/>
          <p:cNvSpPr/>
          <p:nvPr/>
        </p:nvSpPr>
        <p:spPr>
          <a:xfrm>
            <a:off x="636676" y="4879503"/>
            <a:ext cx="22574935" cy="57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7" h="20107" extrusionOk="0">
                <a:moveTo>
                  <a:pt x="11" y="42"/>
                </a:moveTo>
                <a:lnTo>
                  <a:pt x="20710" y="0"/>
                </a:lnTo>
                <a:cubicBezTo>
                  <a:pt x="21578" y="4259"/>
                  <a:pt x="21168" y="10328"/>
                  <a:pt x="19841" y="12692"/>
                </a:cubicBezTo>
                <a:cubicBezTo>
                  <a:pt x="18840" y="14476"/>
                  <a:pt x="17477" y="13509"/>
                  <a:pt x="16740" y="16628"/>
                </a:cubicBezTo>
                <a:cubicBezTo>
                  <a:pt x="16510" y="17600"/>
                  <a:pt x="16394" y="18841"/>
                  <a:pt x="16414" y="20107"/>
                </a:cubicBezTo>
                <a:lnTo>
                  <a:pt x="12013" y="20058"/>
                </a:lnTo>
                <a:cubicBezTo>
                  <a:pt x="11918" y="19389"/>
                  <a:pt x="11804" y="18757"/>
                  <a:pt x="11672" y="18172"/>
                </a:cubicBezTo>
                <a:cubicBezTo>
                  <a:pt x="8991" y="6228"/>
                  <a:pt x="1711" y="21600"/>
                  <a:pt x="123" y="3616"/>
                </a:cubicBezTo>
                <a:cubicBezTo>
                  <a:pt x="21" y="2457"/>
                  <a:pt x="-22" y="1247"/>
                  <a:pt x="11" y="4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66290"/>
                </a:srgbClr>
              </a:gs>
              <a:gs pos="49000">
                <a:srgbClr val="EAEAEA">
                  <a:alpha val="56000"/>
                </a:srgbClr>
              </a:gs>
              <a:gs pos="100000">
                <a:srgbClr val="3AAB3B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defRPr sz="1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sp>
        <p:nvSpPr>
          <p:cNvPr id="632" name="Линия"/>
          <p:cNvSpPr/>
          <p:nvPr/>
        </p:nvSpPr>
        <p:spPr>
          <a:xfrm rot="5400000">
            <a:off x="15869403" y="6658922"/>
            <a:ext cx="1879261" cy="1085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14060" y="1303"/>
                  <a:pt x="21600" y="21600"/>
                </a:cubicBezTo>
              </a:path>
            </a:pathLst>
          </a:custGeom>
          <a:ln w="25400">
            <a:solidFill>
              <a:srgbClr val="0CB2BB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sp>
        <p:nvSpPr>
          <p:cNvPr id="633" name="Линия"/>
          <p:cNvSpPr/>
          <p:nvPr/>
        </p:nvSpPr>
        <p:spPr>
          <a:xfrm rot="1829125">
            <a:off x="15435984" y="4531934"/>
            <a:ext cx="2098234" cy="492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65" extrusionOk="0">
                <a:moveTo>
                  <a:pt x="0" y="19265"/>
                </a:moveTo>
                <a:cubicBezTo>
                  <a:pt x="2715" y="9164"/>
                  <a:pt x="5639" y="2918"/>
                  <a:pt x="8634" y="821"/>
                </a:cubicBezTo>
                <a:cubicBezTo>
                  <a:pt x="13144" y="-2335"/>
                  <a:pt x="17599" y="3675"/>
                  <a:pt x="21600" y="17675"/>
                </a:cubicBezTo>
              </a:path>
            </a:pathLst>
          </a:custGeom>
          <a:ln w="25400">
            <a:solidFill>
              <a:srgbClr val="0CB2BB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sp>
        <p:nvSpPr>
          <p:cNvPr id="634" name="Линия"/>
          <p:cNvSpPr/>
          <p:nvPr/>
        </p:nvSpPr>
        <p:spPr>
          <a:xfrm>
            <a:off x="4160382" y="6118350"/>
            <a:ext cx="694625" cy="0"/>
          </a:xfrm>
          <a:prstGeom prst="line">
            <a:avLst/>
          </a:prstGeom>
          <a:ln w="25400">
            <a:solidFill>
              <a:srgbClr val="0CB2BB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sp>
        <p:nvSpPr>
          <p:cNvPr id="635" name="Линия"/>
          <p:cNvSpPr/>
          <p:nvPr/>
        </p:nvSpPr>
        <p:spPr>
          <a:xfrm rot="19872435">
            <a:off x="10925802" y="5402071"/>
            <a:ext cx="3682830" cy="737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65" extrusionOk="0">
                <a:moveTo>
                  <a:pt x="0" y="0"/>
                </a:moveTo>
                <a:cubicBezTo>
                  <a:pt x="2715" y="10101"/>
                  <a:pt x="5639" y="16347"/>
                  <a:pt x="8634" y="18444"/>
                </a:cubicBezTo>
                <a:cubicBezTo>
                  <a:pt x="13144" y="21600"/>
                  <a:pt x="17599" y="15590"/>
                  <a:pt x="21600" y="1590"/>
                </a:cubicBezTo>
              </a:path>
            </a:pathLst>
          </a:custGeom>
          <a:ln w="25400">
            <a:solidFill>
              <a:srgbClr val="0CB2BB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sp>
        <p:nvSpPr>
          <p:cNvPr id="637" name="Rectangle 6"/>
          <p:cNvSpPr txBox="1"/>
          <p:nvPr/>
        </p:nvSpPr>
        <p:spPr>
          <a:xfrm>
            <a:off x="9410101" y="7119415"/>
            <a:ext cx="3131736" cy="97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 defTabSz="1219169">
              <a:defRPr sz="18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600" dirty="0"/>
              <a:t>Важный этап, новый в процессе</a:t>
            </a:r>
          </a:p>
        </p:txBody>
      </p:sp>
      <p:grpSp>
        <p:nvGrpSpPr>
          <p:cNvPr id="645" name="Группа"/>
          <p:cNvGrpSpPr/>
          <p:nvPr/>
        </p:nvGrpSpPr>
        <p:grpSpPr>
          <a:xfrm>
            <a:off x="12414480" y="10281803"/>
            <a:ext cx="6649658" cy="1427146"/>
            <a:chOff x="271854" y="-206032"/>
            <a:chExt cx="6649657" cy="1427145"/>
          </a:xfrm>
        </p:grpSpPr>
        <p:sp>
          <p:nvSpPr>
            <p:cNvPr id="643" name="Сквиркл"/>
            <p:cNvSpPr/>
            <p:nvPr/>
          </p:nvSpPr>
          <p:spPr>
            <a:xfrm>
              <a:off x="271854" y="-206032"/>
              <a:ext cx="6649657" cy="1427145"/>
            </a:xfrm>
            <a:prstGeom prst="roundRect">
              <a:avLst>
                <a:gd name="adj" fmla="val 50000"/>
              </a:avLst>
            </a:prstGeom>
            <a:solidFill>
              <a:srgbClr val="3AAB3B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644" name="Прямоугольник 5"/>
            <p:cNvSpPr txBox="1"/>
            <p:nvPr/>
          </p:nvSpPr>
          <p:spPr>
            <a:xfrm>
              <a:off x="567355" y="-23181"/>
              <a:ext cx="6156420" cy="1023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lvl1pPr>
            </a:lstStyle>
            <a:p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Обучение и развитие ученика</a:t>
              </a:r>
            </a:p>
          </p:txBody>
        </p:sp>
      </p:grpSp>
      <p:grpSp>
        <p:nvGrpSpPr>
          <p:cNvPr id="655" name="Группа"/>
          <p:cNvGrpSpPr/>
          <p:nvPr/>
        </p:nvGrpSpPr>
        <p:grpSpPr>
          <a:xfrm>
            <a:off x="8215949" y="10289516"/>
            <a:ext cx="4090737" cy="1462899"/>
            <a:chOff x="-527286" y="-198319"/>
            <a:chExt cx="4090735" cy="1462898"/>
          </a:xfrm>
        </p:grpSpPr>
        <p:sp>
          <p:nvSpPr>
            <p:cNvPr id="651" name="Сквиркл"/>
            <p:cNvSpPr/>
            <p:nvPr/>
          </p:nvSpPr>
          <p:spPr>
            <a:xfrm>
              <a:off x="-527286" y="-198319"/>
              <a:ext cx="4090735" cy="1444686"/>
            </a:xfrm>
            <a:prstGeom prst="roundRect">
              <a:avLst>
                <a:gd name="adj" fmla="val 50000"/>
              </a:avLst>
            </a:prstGeom>
            <a:solidFill>
              <a:srgbClr val="3AAB3B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652" name="Прямоугольник 5"/>
            <p:cNvSpPr txBox="1"/>
            <p:nvPr/>
          </p:nvSpPr>
          <p:spPr>
            <a:xfrm>
              <a:off x="-500163" y="-107637"/>
              <a:ext cx="4025506" cy="1372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Обучение </a:t>
              </a:r>
            </a:p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и развитие</a:t>
              </a:r>
              <a:b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</a:b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учителя</a:t>
              </a:r>
            </a:p>
          </p:txBody>
        </p:sp>
      </p:grpSp>
      <p:sp>
        <p:nvSpPr>
          <p:cNvPr id="668" name="Линия"/>
          <p:cNvSpPr/>
          <p:nvPr/>
        </p:nvSpPr>
        <p:spPr>
          <a:xfrm>
            <a:off x="8347813" y="6123501"/>
            <a:ext cx="759128" cy="0"/>
          </a:xfrm>
          <a:prstGeom prst="line">
            <a:avLst/>
          </a:prstGeom>
          <a:ln w="25400">
            <a:solidFill>
              <a:srgbClr val="0CB2BB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sp>
        <p:nvSpPr>
          <p:cNvPr id="676" name="Прямоугольник 5"/>
          <p:cNvSpPr txBox="1"/>
          <p:nvPr/>
        </p:nvSpPr>
        <p:spPr>
          <a:xfrm>
            <a:off x="14152085" y="8351894"/>
            <a:ext cx="2698714" cy="737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numCol="1" anchor="t">
            <a:noAutofit/>
          </a:bodyPr>
          <a:lstStyle/>
          <a:p>
            <a:pPr defTabSz="1219169">
              <a:defRPr sz="1800" b="0">
                <a:solidFill>
                  <a:srgbClr val="464E4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>
                <a:solidFill>
                  <a:schemeClr val="bg1"/>
                </a:solidFill>
              </a:rPr>
              <a:t>Получение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обратной связи</a:t>
            </a:r>
          </a:p>
        </p:txBody>
      </p:sp>
      <p:sp>
        <p:nvSpPr>
          <p:cNvPr id="687" name="Линия"/>
          <p:cNvSpPr/>
          <p:nvPr/>
        </p:nvSpPr>
        <p:spPr>
          <a:xfrm rot="14119260">
            <a:off x="13046692" y="5523370"/>
            <a:ext cx="3061395" cy="1735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3515" y="326"/>
                  <a:pt x="7973" y="3189"/>
                </a:cubicBezTo>
                <a:cubicBezTo>
                  <a:pt x="12430" y="6052"/>
                  <a:pt x="17830" y="11452"/>
                  <a:pt x="21600" y="21600"/>
                </a:cubicBezTo>
              </a:path>
            </a:pathLst>
          </a:custGeom>
          <a:ln w="25400">
            <a:solidFill>
              <a:srgbClr val="0CB2BB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sp>
        <p:nvSpPr>
          <p:cNvPr id="688" name="Линия"/>
          <p:cNvSpPr/>
          <p:nvPr/>
        </p:nvSpPr>
        <p:spPr>
          <a:xfrm>
            <a:off x="18865679" y="6123501"/>
            <a:ext cx="682420" cy="0"/>
          </a:xfrm>
          <a:prstGeom prst="line">
            <a:avLst/>
          </a:prstGeom>
          <a:ln w="25400">
            <a:solidFill>
              <a:srgbClr val="0CB2BB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lang="ru-RU"/>
          </a:p>
        </p:txBody>
      </p:sp>
      <p:grpSp>
        <p:nvGrpSpPr>
          <p:cNvPr id="697" name="Группа"/>
          <p:cNvGrpSpPr/>
          <p:nvPr/>
        </p:nvGrpSpPr>
        <p:grpSpPr>
          <a:xfrm>
            <a:off x="19537655" y="5233184"/>
            <a:ext cx="3673956" cy="1793808"/>
            <a:chOff x="0" y="-278893"/>
            <a:chExt cx="3673954" cy="1404026"/>
          </a:xfrm>
        </p:grpSpPr>
        <p:sp>
          <p:nvSpPr>
            <p:cNvPr id="695" name="Сквиркл"/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0CB2BB"/>
            </a:solidFill>
            <a:ln w="25400" cap="flat">
              <a:solidFill>
                <a:srgbClr val="0CB2B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696" name="Прямоугольник 5"/>
            <p:cNvSpPr txBox="1"/>
            <p:nvPr/>
          </p:nvSpPr>
          <p:spPr>
            <a:xfrm>
              <a:off x="513424" y="-62573"/>
              <a:ext cx="2698713" cy="737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Планирование следующего этапа обучения</a:t>
              </a:r>
            </a:p>
          </p:txBody>
        </p:sp>
      </p:grpSp>
      <p:sp>
        <p:nvSpPr>
          <p:cNvPr id="70" name="Мотивация  учеников — важнейшая проблема современного школьного образования">
            <a:extLst>
              <a:ext uri="{FF2B5EF4-FFF2-40B4-BE49-F238E27FC236}">
                <a16:creationId xmlns:a16="http://schemas.microsoft.com/office/drawing/2014/main" id="{1D9DA818-959A-C441-A9F3-3D66151A1141}"/>
              </a:ext>
            </a:extLst>
          </p:cNvPr>
          <p:cNvSpPr txBox="1"/>
          <p:nvPr/>
        </p:nvSpPr>
        <p:spPr>
          <a:xfrm>
            <a:off x="676474" y="504029"/>
            <a:ext cx="23148749" cy="179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ru-RU" sz="6500" b="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  <a:sym typeface="Calibri Light"/>
              </a:rPr>
              <a:t>Образовательный процесс </a:t>
            </a:r>
            <a:r>
              <a:rPr lang="ru-RU" sz="6500" b="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  <a:sym typeface="Calibri Light"/>
              </a:rPr>
              <a:t>вокруг </a:t>
            </a:r>
          </a:p>
          <a:p>
            <a:pPr algn="l">
              <a:lnSpc>
                <a:spcPct val="90000"/>
              </a:lnSpc>
            </a:pPr>
            <a:r>
              <a:rPr lang="ru-RU" sz="6500" b="0" dirty="0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  <a:sym typeface="Calibri Light"/>
              </a:rPr>
              <a:t>ученика</a:t>
            </a:r>
          </a:p>
        </p:txBody>
      </p:sp>
      <p:grpSp>
        <p:nvGrpSpPr>
          <p:cNvPr id="71" name="Группа">
            <a:extLst>
              <a:ext uri="{FF2B5EF4-FFF2-40B4-BE49-F238E27FC236}">
                <a16:creationId xmlns:a16="http://schemas.microsoft.com/office/drawing/2014/main" id="{FD85CFAB-3D4B-124E-BB01-DAFA3B8AE697}"/>
              </a:ext>
            </a:extLst>
          </p:cNvPr>
          <p:cNvGrpSpPr/>
          <p:nvPr/>
        </p:nvGrpSpPr>
        <p:grpSpPr>
          <a:xfrm>
            <a:off x="15191722" y="5450382"/>
            <a:ext cx="3673956" cy="1404027"/>
            <a:chOff x="0" y="-278893"/>
            <a:chExt cx="3673954" cy="1404026"/>
          </a:xfrm>
        </p:grpSpPr>
        <p:sp>
          <p:nvSpPr>
            <p:cNvPr id="72" name="Сквиркл">
              <a:extLst>
                <a:ext uri="{FF2B5EF4-FFF2-40B4-BE49-F238E27FC236}">
                  <a16:creationId xmlns:a16="http://schemas.microsoft.com/office/drawing/2014/main" id="{856F1D47-595B-404C-9B35-3E76B8A4AC79}"/>
                </a:ext>
              </a:extLst>
            </p:cNvPr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0CB2BB"/>
            </a:solidFill>
            <a:ln w="25400" cap="flat">
              <a:solidFill>
                <a:srgbClr val="0CB2B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73" name="Прямоугольник 5">
              <a:extLst>
                <a:ext uri="{FF2B5EF4-FFF2-40B4-BE49-F238E27FC236}">
                  <a16:creationId xmlns:a16="http://schemas.microsoft.com/office/drawing/2014/main" id="{120F08AF-FC00-144F-9A5D-EA66A251D529}"/>
                </a:ext>
              </a:extLst>
            </p:cNvPr>
            <p:cNvSpPr txBox="1"/>
            <p:nvPr/>
          </p:nvSpPr>
          <p:spPr>
            <a:xfrm>
              <a:off x="517501" y="-62573"/>
              <a:ext cx="2698713" cy="737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Выполнение</a:t>
              </a:r>
              <a:b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</a:b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задач</a:t>
              </a:r>
            </a:p>
          </p:txBody>
        </p:sp>
      </p:grpSp>
      <p:grpSp>
        <p:nvGrpSpPr>
          <p:cNvPr id="77" name="Группа">
            <a:extLst>
              <a:ext uri="{FF2B5EF4-FFF2-40B4-BE49-F238E27FC236}">
                <a16:creationId xmlns:a16="http://schemas.microsoft.com/office/drawing/2014/main" id="{949708E1-4DB5-6243-B726-796544263372}"/>
              </a:ext>
            </a:extLst>
          </p:cNvPr>
          <p:cNvGrpSpPr/>
          <p:nvPr/>
        </p:nvGrpSpPr>
        <p:grpSpPr>
          <a:xfrm>
            <a:off x="13677767" y="3183594"/>
            <a:ext cx="3673956" cy="1404027"/>
            <a:chOff x="0" y="-278893"/>
            <a:chExt cx="3673954" cy="1404026"/>
          </a:xfrm>
        </p:grpSpPr>
        <p:sp>
          <p:nvSpPr>
            <p:cNvPr id="78" name="Сквиркл">
              <a:extLst>
                <a:ext uri="{FF2B5EF4-FFF2-40B4-BE49-F238E27FC236}">
                  <a16:creationId xmlns:a16="http://schemas.microsoft.com/office/drawing/2014/main" id="{74B8AC90-E6C5-194C-A4CB-5729D42E50C8}"/>
                </a:ext>
              </a:extLst>
            </p:cNvPr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0CB2BB"/>
            </a:solidFill>
            <a:ln w="25400" cap="flat">
              <a:solidFill>
                <a:srgbClr val="0CB2B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79" name="Прямоугольник 5">
              <a:extLst>
                <a:ext uri="{FF2B5EF4-FFF2-40B4-BE49-F238E27FC236}">
                  <a16:creationId xmlns:a16="http://schemas.microsoft.com/office/drawing/2014/main" id="{67D6C7FC-E3A9-DF46-839D-EA76B31048DB}"/>
                </a:ext>
              </a:extLst>
            </p:cNvPr>
            <p:cNvSpPr txBox="1"/>
            <p:nvPr/>
          </p:nvSpPr>
          <p:spPr>
            <a:xfrm>
              <a:off x="546376" y="-62573"/>
              <a:ext cx="2698713" cy="737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Планирование задач</a:t>
              </a:r>
            </a:p>
          </p:txBody>
        </p:sp>
      </p:grpSp>
      <p:grpSp>
        <p:nvGrpSpPr>
          <p:cNvPr id="83" name="Группа">
            <a:extLst>
              <a:ext uri="{FF2B5EF4-FFF2-40B4-BE49-F238E27FC236}">
                <a16:creationId xmlns:a16="http://schemas.microsoft.com/office/drawing/2014/main" id="{33F81E51-B5A1-C14D-92A6-6C05640C1F25}"/>
              </a:ext>
            </a:extLst>
          </p:cNvPr>
          <p:cNvGrpSpPr/>
          <p:nvPr/>
        </p:nvGrpSpPr>
        <p:grpSpPr>
          <a:xfrm>
            <a:off x="9106941" y="5416336"/>
            <a:ext cx="3673956" cy="1404027"/>
            <a:chOff x="0" y="-278893"/>
            <a:chExt cx="3673954" cy="1404026"/>
          </a:xfrm>
        </p:grpSpPr>
        <p:sp>
          <p:nvSpPr>
            <p:cNvPr id="84" name="Сквиркл">
              <a:extLst>
                <a:ext uri="{FF2B5EF4-FFF2-40B4-BE49-F238E27FC236}">
                  <a16:creationId xmlns:a16="http://schemas.microsoft.com/office/drawing/2014/main" id="{18E98AC5-F859-5B42-8297-D0F8F5A3C62D}"/>
                </a:ext>
              </a:extLst>
            </p:cNvPr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0CB2BB"/>
            </a:solidFill>
            <a:ln w="25400" cap="flat">
              <a:solidFill>
                <a:srgbClr val="0CB2B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85" name="Прямоугольник 5">
              <a:extLst>
                <a:ext uri="{FF2B5EF4-FFF2-40B4-BE49-F238E27FC236}">
                  <a16:creationId xmlns:a16="http://schemas.microsoft.com/office/drawing/2014/main" id="{51EE10C7-99D1-E843-AC26-0D26B1137223}"/>
                </a:ext>
              </a:extLst>
            </p:cNvPr>
            <p:cNvSpPr txBox="1"/>
            <p:nvPr/>
          </p:nvSpPr>
          <p:spPr>
            <a:xfrm>
              <a:off x="358117" y="-62573"/>
              <a:ext cx="2972611" cy="737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Определение целей и фокусов</a:t>
              </a:r>
            </a:p>
          </p:txBody>
        </p:sp>
      </p:grpSp>
      <p:grpSp>
        <p:nvGrpSpPr>
          <p:cNvPr id="89" name="Группа">
            <a:extLst>
              <a:ext uri="{FF2B5EF4-FFF2-40B4-BE49-F238E27FC236}">
                <a16:creationId xmlns:a16="http://schemas.microsoft.com/office/drawing/2014/main" id="{EB96B77E-FEB9-5E48-BE73-2351DFC0959C}"/>
              </a:ext>
            </a:extLst>
          </p:cNvPr>
          <p:cNvGrpSpPr/>
          <p:nvPr/>
        </p:nvGrpSpPr>
        <p:grpSpPr>
          <a:xfrm>
            <a:off x="4860835" y="5452912"/>
            <a:ext cx="3673956" cy="1404027"/>
            <a:chOff x="0" y="-278893"/>
            <a:chExt cx="3673954" cy="1404026"/>
          </a:xfrm>
        </p:grpSpPr>
        <p:sp>
          <p:nvSpPr>
            <p:cNvPr id="90" name="Сквиркл">
              <a:extLst>
                <a:ext uri="{FF2B5EF4-FFF2-40B4-BE49-F238E27FC236}">
                  <a16:creationId xmlns:a16="http://schemas.microsoft.com/office/drawing/2014/main" id="{05846DF9-7B4C-DD40-9D47-24714E64B0E4}"/>
                </a:ext>
              </a:extLst>
            </p:cNvPr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0CB2BB"/>
            </a:solidFill>
            <a:ln w="25400" cap="flat">
              <a:solidFill>
                <a:srgbClr val="0CB2B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91" name="Прямоугольник 5">
              <a:extLst>
                <a:ext uri="{FF2B5EF4-FFF2-40B4-BE49-F238E27FC236}">
                  <a16:creationId xmlns:a16="http://schemas.microsoft.com/office/drawing/2014/main" id="{DB38B65F-00EB-8945-8275-F4D275A26583}"/>
                </a:ext>
              </a:extLst>
            </p:cNvPr>
            <p:cNvSpPr txBox="1"/>
            <p:nvPr/>
          </p:nvSpPr>
          <p:spPr>
            <a:xfrm>
              <a:off x="358117" y="-223937"/>
              <a:ext cx="2972611" cy="1268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Подключение </a:t>
              </a:r>
            </a:p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и вовлечение</a:t>
              </a:r>
              <a:b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</a:b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ученика</a:t>
              </a:r>
            </a:p>
          </p:txBody>
        </p:sp>
      </p:grpSp>
      <p:grpSp>
        <p:nvGrpSpPr>
          <p:cNvPr id="92" name="Группа">
            <a:extLst>
              <a:ext uri="{FF2B5EF4-FFF2-40B4-BE49-F238E27FC236}">
                <a16:creationId xmlns:a16="http://schemas.microsoft.com/office/drawing/2014/main" id="{11D6BD4A-BC9C-B945-82BA-066E4FB33D9D}"/>
              </a:ext>
            </a:extLst>
          </p:cNvPr>
          <p:cNvGrpSpPr/>
          <p:nvPr/>
        </p:nvGrpSpPr>
        <p:grpSpPr>
          <a:xfrm>
            <a:off x="13677767" y="8171527"/>
            <a:ext cx="3673956" cy="1404027"/>
            <a:chOff x="0" y="-278893"/>
            <a:chExt cx="3673954" cy="1404026"/>
          </a:xfrm>
        </p:grpSpPr>
        <p:sp>
          <p:nvSpPr>
            <p:cNvPr id="93" name="Сквиркл">
              <a:extLst>
                <a:ext uri="{FF2B5EF4-FFF2-40B4-BE49-F238E27FC236}">
                  <a16:creationId xmlns:a16="http://schemas.microsoft.com/office/drawing/2014/main" id="{DDE7C0D6-F417-0140-A01C-2EF187E0F8B8}"/>
                </a:ext>
              </a:extLst>
            </p:cNvPr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0CB2BB"/>
            </a:solidFill>
            <a:ln w="25400" cap="flat">
              <a:solidFill>
                <a:srgbClr val="0CB2B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94" name="Прямоугольник 5">
              <a:extLst>
                <a:ext uri="{FF2B5EF4-FFF2-40B4-BE49-F238E27FC236}">
                  <a16:creationId xmlns:a16="http://schemas.microsoft.com/office/drawing/2014/main" id="{F17443EE-6B16-E74F-B6CC-1F80B9DC7907}"/>
                </a:ext>
              </a:extLst>
            </p:cNvPr>
            <p:cNvSpPr txBox="1"/>
            <p:nvPr/>
          </p:nvSpPr>
          <p:spPr>
            <a:xfrm>
              <a:off x="546376" y="-62573"/>
              <a:ext cx="2698713" cy="737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Получение обратной связи</a:t>
              </a:r>
            </a:p>
          </p:txBody>
        </p:sp>
      </p:grpSp>
      <p:grpSp>
        <p:nvGrpSpPr>
          <p:cNvPr id="98" name="Группа">
            <a:extLst>
              <a:ext uri="{FF2B5EF4-FFF2-40B4-BE49-F238E27FC236}">
                <a16:creationId xmlns:a16="http://schemas.microsoft.com/office/drawing/2014/main" id="{1B02B641-677F-424D-A597-6E59DB721FE2}"/>
              </a:ext>
            </a:extLst>
          </p:cNvPr>
          <p:cNvGrpSpPr/>
          <p:nvPr/>
        </p:nvGrpSpPr>
        <p:grpSpPr>
          <a:xfrm>
            <a:off x="636676" y="5464549"/>
            <a:ext cx="3673956" cy="1404027"/>
            <a:chOff x="0" y="-278893"/>
            <a:chExt cx="3673954" cy="1404026"/>
          </a:xfrm>
        </p:grpSpPr>
        <p:sp>
          <p:nvSpPr>
            <p:cNvPr id="99" name="Сквиркл">
              <a:extLst>
                <a:ext uri="{FF2B5EF4-FFF2-40B4-BE49-F238E27FC236}">
                  <a16:creationId xmlns:a16="http://schemas.microsoft.com/office/drawing/2014/main" id="{EAD5A535-CD3E-ED4A-B1C3-757074478737}"/>
                </a:ext>
              </a:extLst>
            </p:cNvPr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0CB2BB"/>
            </a:solidFill>
            <a:ln w="25400" cap="flat">
              <a:solidFill>
                <a:srgbClr val="0CB2B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100" name="Прямоугольник 5">
              <a:extLst>
                <a:ext uri="{FF2B5EF4-FFF2-40B4-BE49-F238E27FC236}">
                  <a16:creationId xmlns:a16="http://schemas.microsoft.com/office/drawing/2014/main" id="{1835E3B0-9E72-8648-BC45-61933004E427}"/>
                </a:ext>
              </a:extLst>
            </p:cNvPr>
            <p:cNvSpPr txBox="1"/>
            <p:nvPr/>
          </p:nvSpPr>
          <p:spPr>
            <a:xfrm>
              <a:off x="358117" y="-57680"/>
              <a:ext cx="2972611" cy="888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Подготовка </a:t>
              </a:r>
            </a:p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к учебному году</a:t>
              </a:r>
            </a:p>
          </p:txBody>
        </p:sp>
      </p:grpSp>
      <p:grpSp>
        <p:nvGrpSpPr>
          <p:cNvPr id="101" name="Группа">
            <a:extLst>
              <a:ext uri="{FF2B5EF4-FFF2-40B4-BE49-F238E27FC236}">
                <a16:creationId xmlns:a16="http://schemas.microsoft.com/office/drawing/2014/main" id="{18307F08-DB02-AE4B-89AF-F4A1272F989A}"/>
              </a:ext>
            </a:extLst>
          </p:cNvPr>
          <p:cNvGrpSpPr/>
          <p:nvPr/>
        </p:nvGrpSpPr>
        <p:grpSpPr>
          <a:xfrm>
            <a:off x="19359639" y="10309845"/>
            <a:ext cx="3722082" cy="1404027"/>
            <a:chOff x="0" y="-278893"/>
            <a:chExt cx="3722080" cy="1404026"/>
          </a:xfrm>
        </p:grpSpPr>
        <p:sp>
          <p:nvSpPr>
            <p:cNvPr id="102" name="Сквиркл">
              <a:extLst>
                <a:ext uri="{FF2B5EF4-FFF2-40B4-BE49-F238E27FC236}">
                  <a16:creationId xmlns:a16="http://schemas.microsoft.com/office/drawing/2014/main" id="{FAA3A2A4-A486-B74D-95B1-2C640362442C}"/>
                </a:ext>
              </a:extLst>
            </p:cNvPr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3AAB3B"/>
            </a:solidFill>
            <a:ln w="25400" cap="flat">
              <a:solidFill>
                <a:srgbClr val="3AAB3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103" name="Прямоугольник 5">
              <a:extLst>
                <a:ext uri="{FF2B5EF4-FFF2-40B4-BE49-F238E27FC236}">
                  <a16:creationId xmlns:a16="http://schemas.microsoft.com/office/drawing/2014/main" id="{EC32DD6B-3E88-6648-B0CA-543ABDE7FABF}"/>
                </a:ext>
              </a:extLst>
            </p:cNvPr>
            <p:cNvSpPr txBox="1"/>
            <p:nvPr/>
          </p:nvSpPr>
          <p:spPr>
            <a:xfrm>
              <a:off x="73819" y="-218502"/>
              <a:ext cx="3648261" cy="737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Управление эффективностью </a:t>
              </a:r>
            </a:p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и отчетность</a:t>
              </a:r>
            </a:p>
          </p:txBody>
        </p:sp>
      </p:grpSp>
      <p:grpSp>
        <p:nvGrpSpPr>
          <p:cNvPr id="107" name="Группа">
            <a:extLst>
              <a:ext uri="{FF2B5EF4-FFF2-40B4-BE49-F238E27FC236}">
                <a16:creationId xmlns:a16="http://schemas.microsoft.com/office/drawing/2014/main" id="{C2C3116F-D589-A544-B12F-B0E72B85A8B4}"/>
              </a:ext>
            </a:extLst>
          </p:cNvPr>
          <p:cNvGrpSpPr/>
          <p:nvPr/>
        </p:nvGrpSpPr>
        <p:grpSpPr>
          <a:xfrm>
            <a:off x="4419701" y="10330176"/>
            <a:ext cx="3722082" cy="1404027"/>
            <a:chOff x="0" y="-278893"/>
            <a:chExt cx="3722080" cy="1404026"/>
          </a:xfrm>
        </p:grpSpPr>
        <p:sp>
          <p:nvSpPr>
            <p:cNvPr id="108" name="Сквиркл">
              <a:extLst>
                <a:ext uri="{FF2B5EF4-FFF2-40B4-BE49-F238E27FC236}">
                  <a16:creationId xmlns:a16="http://schemas.microsoft.com/office/drawing/2014/main" id="{F77AC71D-83D0-6040-A74A-228DECDDA70F}"/>
                </a:ext>
              </a:extLst>
            </p:cNvPr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3AAB3B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 dirty="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109" name="Прямоугольник 5">
              <a:extLst>
                <a:ext uri="{FF2B5EF4-FFF2-40B4-BE49-F238E27FC236}">
                  <a16:creationId xmlns:a16="http://schemas.microsoft.com/office/drawing/2014/main" id="{42E478EB-0756-E041-B9F7-6C348BBE3198}"/>
                </a:ext>
              </a:extLst>
            </p:cNvPr>
            <p:cNvSpPr txBox="1"/>
            <p:nvPr/>
          </p:nvSpPr>
          <p:spPr>
            <a:xfrm>
              <a:off x="73819" y="-220406"/>
              <a:ext cx="3648261" cy="737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Создание </a:t>
              </a:r>
              <a:b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</a:b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и предоставление контента</a:t>
              </a:r>
            </a:p>
          </p:txBody>
        </p:sp>
      </p:grpSp>
      <p:grpSp>
        <p:nvGrpSpPr>
          <p:cNvPr id="116" name="Группа">
            <a:extLst>
              <a:ext uri="{FF2B5EF4-FFF2-40B4-BE49-F238E27FC236}">
                <a16:creationId xmlns:a16="http://schemas.microsoft.com/office/drawing/2014/main" id="{56037DAF-EBBD-3643-88F3-81A230F57FC7}"/>
              </a:ext>
            </a:extLst>
          </p:cNvPr>
          <p:cNvGrpSpPr/>
          <p:nvPr/>
        </p:nvGrpSpPr>
        <p:grpSpPr>
          <a:xfrm>
            <a:off x="636676" y="10348388"/>
            <a:ext cx="3673956" cy="1404027"/>
            <a:chOff x="0" y="-278893"/>
            <a:chExt cx="3673954" cy="1404026"/>
          </a:xfrm>
        </p:grpSpPr>
        <p:sp>
          <p:nvSpPr>
            <p:cNvPr id="117" name="Сквиркл">
              <a:extLst>
                <a:ext uri="{FF2B5EF4-FFF2-40B4-BE49-F238E27FC236}">
                  <a16:creationId xmlns:a16="http://schemas.microsoft.com/office/drawing/2014/main" id="{B08C92CE-CD46-DB4C-A2ED-EED2C6533F8E}"/>
                </a:ext>
              </a:extLst>
            </p:cNvPr>
            <p:cNvSpPr/>
            <p:nvPr/>
          </p:nvSpPr>
          <p:spPr>
            <a:xfrm>
              <a:off x="0" y="-278893"/>
              <a:ext cx="3673954" cy="1404026"/>
            </a:xfrm>
            <a:prstGeom prst="roundRect">
              <a:avLst>
                <a:gd name="adj" fmla="val 50000"/>
              </a:avLst>
            </a:prstGeom>
            <a:solidFill>
              <a:srgbClr val="3AAB3B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sz="2600"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sp>
          <p:nvSpPr>
            <p:cNvPr id="118" name="Прямоугольник 5">
              <a:extLst>
                <a:ext uri="{FF2B5EF4-FFF2-40B4-BE49-F238E27FC236}">
                  <a16:creationId xmlns:a16="http://schemas.microsoft.com/office/drawing/2014/main" id="{7C2433CA-96C3-4443-9F6D-2E0ED1806526}"/>
                </a:ext>
              </a:extLst>
            </p:cNvPr>
            <p:cNvSpPr txBox="1"/>
            <p:nvPr/>
          </p:nvSpPr>
          <p:spPr>
            <a:xfrm>
              <a:off x="359150" y="-23513"/>
              <a:ext cx="2972611" cy="888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1219169">
                <a:defRPr sz="1800" b="0">
                  <a:solidFill>
                    <a:srgbClr val="464E4F"/>
                  </a:solidFill>
                  <a:latin typeface="SB Sans Text"/>
                  <a:ea typeface="SB Sans Text"/>
                  <a:cs typeface="SB Sans Text"/>
                  <a:sym typeface="SB Sans Text"/>
                </a:defRPr>
              </a:pPr>
              <a:r>
                <a:rPr lang="ru-RU" sz="2600" dirty="0">
                  <a:solidFill>
                    <a:schemeClr val="bg1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Подключение школы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3580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1C15B8E5-BB8F-43C1-8FF3-72138E55981A}"/>
              </a:ext>
            </a:extLst>
          </p:cNvPr>
          <p:cNvSpPr/>
          <p:nvPr/>
        </p:nvSpPr>
        <p:spPr>
          <a:xfrm>
            <a:off x="8755652" y="5848687"/>
            <a:ext cx="7083670" cy="6821600"/>
          </a:xfrm>
          <a:prstGeom prst="ellipse">
            <a:avLst/>
          </a:prstGeom>
          <a:noFill/>
          <a:ln w="76200" cap="flat">
            <a:solidFill>
              <a:srgbClr val="3AAB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Мотивация  учеников — важнейшая проблема современного школьного образования">
            <a:extLst>
              <a:ext uri="{FF2B5EF4-FFF2-40B4-BE49-F238E27FC236}">
                <a16:creationId xmlns:a16="http://schemas.microsoft.com/office/drawing/2014/main" id="{1A01405E-7D5A-6949-9E64-D853A6E339EE}"/>
              </a:ext>
            </a:extLst>
          </p:cNvPr>
          <p:cNvSpPr txBox="1"/>
          <p:nvPr/>
        </p:nvSpPr>
        <p:spPr>
          <a:xfrm>
            <a:off x="676474" y="504029"/>
            <a:ext cx="23148749" cy="205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algn="l" hangingPunct="1"/>
            <a:r>
              <a:rPr lang="ru-RU" sz="6500" dirty="0">
                <a:solidFill>
                  <a:srgbClr val="00B050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Школьная Цифровая Платформа </a:t>
            </a:r>
            <a:r>
              <a:rPr lang="ru-RU" sz="66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– </a:t>
            </a:r>
            <a:r>
              <a:rPr lang="ru-RU" sz="65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помощник учителя</a:t>
            </a:r>
          </a:p>
        </p:txBody>
      </p:sp>
      <p:sp>
        <p:nvSpPr>
          <p:cNvPr id="100" name="Прямоугольник 4">
            <a:extLst>
              <a:ext uri="{FF2B5EF4-FFF2-40B4-BE49-F238E27FC236}">
                <a16:creationId xmlns:a16="http://schemas.microsoft.com/office/drawing/2014/main" id="{10D6711F-B2CA-4D4F-8386-27B582C24294}"/>
              </a:ext>
            </a:extLst>
          </p:cNvPr>
          <p:cNvSpPr txBox="1"/>
          <p:nvPr/>
        </p:nvSpPr>
        <p:spPr>
          <a:xfrm>
            <a:off x="1584675" y="3900756"/>
            <a:ext cx="4350576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600" dirty="0">
                <a:solidFill>
                  <a:schemeClr val="tx1"/>
                </a:solidFill>
              </a:rPr>
              <a:t>Организатор образовательного процесса</a:t>
            </a:r>
          </a:p>
        </p:txBody>
      </p:sp>
      <p:sp>
        <p:nvSpPr>
          <p:cNvPr id="101" name="Прямоугольник 40">
            <a:extLst>
              <a:ext uri="{FF2B5EF4-FFF2-40B4-BE49-F238E27FC236}">
                <a16:creationId xmlns:a16="http://schemas.microsoft.com/office/drawing/2014/main" id="{4A6DA12F-6347-C145-B037-A33AE607B715}"/>
              </a:ext>
            </a:extLst>
          </p:cNvPr>
          <p:cNvSpPr txBox="1"/>
          <p:nvPr/>
        </p:nvSpPr>
        <p:spPr>
          <a:xfrm>
            <a:off x="644396" y="3891328"/>
            <a:ext cx="940279" cy="175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15500" dirty="0">
                <a:solidFill>
                  <a:srgbClr val="F19F27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1</a:t>
            </a:r>
          </a:p>
        </p:txBody>
      </p:sp>
      <p:sp>
        <p:nvSpPr>
          <p:cNvPr id="102" name="Прямоугольник 4">
            <a:extLst>
              <a:ext uri="{FF2B5EF4-FFF2-40B4-BE49-F238E27FC236}">
                <a16:creationId xmlns:a16="http://schemas.microsoft.com/office/drawing/2014/main" id="{6692D395-4AB9-F644-AC2E-66570079F574}"/>
              </a:ext>
            </a:extLst>
          </p:cNvPr>
          <p:cNvSpPr txBox="1"/>
          <p:nvPr/>
        </p:nvSpPr>
        <p:spPr>
          <a:xfrm>
            <a:off x="7802560" y="3905304"/>
            <a:ext cx="4102928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</a:rPr>
              <a:t>Организатор деятельностной работы учеников</a:t>
            </a:r>
          </a:p>
        </p:txBody>
      </p:sp>
      <p:sp>
        <p:nvSpPr>
          <p:cNvPr id="103" name="Прямоугольник 40">
            <a:extLst>
              <a:ext uri="{FF2B5EF4-FFF2-40B4-BE49-F238E27FC236}">
                <a16:creationId xmlns:a16="http://schemas.microsoft.com/office/drawing/2014/main" id="{EA41F563-1E9D-404F-8C5C-54B91874D79A}"/>
              </a:ext>
            </a:extLst>
          </p:cNvPr>
          <p:cNvSpPr txBox="1"/>
          <p:nvPr/>
        </p:nvSpPr>
        <p:spPr>
          <a:xfrm>
            <a:off x="6392310" y="3896029"/>
            <a:ext cx="1361801" cy="175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15500" dirty="0">
                <a:solidFill>
                  <a:srgbClr val="F19F27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2</a:t>
            </a:r>
          </a:p>
        </p:txBody>
      </p:sp>
      <p:sp>
        <p:nvSpPr>
          <p:cNvPr id="104" name="Прямоугольник 4">
            <a:extLst>
              <a:ext uri="{FF2B5EF4-FFF2-40B4-BE49-F238E27FC236}">
                <a16:creationId xmlns:a16="http://schemas.microsoft.com/office/drawing/2014/main" id="{8F1761A1-2A57-1642-887F-232FC98AB886}"/>
              </a:ext>
            </a:extLst>
          </p:cNvPr>
          <p:cNvSpPr txBox="1"/>
          <p:nvPr/>
        </p:nvSpPr>
        <p:spPr>
          <a:xfrm>
            <a:off x="14002158" y="3905304"/>
            <a:ext cx="3718914" cy="174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</a:rPr>
              <a:t>Наставник ребенка в реальном мире</a:t>
            </a:r>
          </a:p>
        </p:txBody>
      </p:sp>
      <p:sp>
        <p:nvSpPr>
          <p:cNvPr id="105" name="Прямоугольник 40">
            <a:extLst>
              <a:ext uri="{FF2B5EF4-FFF2-40B4-BE49-F238E27FC236}">
                <a16:creationId xmlns:a16="http://schemas.microsoft.com/office/drawing/2014/main" id="{67120AF4-212B-5144-831F-A7BB214B0CEB}"/>
              </a:ext>
            </a:extLst>
          </p:cNvPr>
          <p:cNvSpPr txBox="1"/>
          <p:nvPr/>
        </p:nvSpPr>
        <p:spPr>
          <a:xfrm>
            <a:off x="12641356" y="3887016"/>
            <a:ext cx="1226327" cy="1763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15500" dirty="0">
                <a:solidFill>
                  <a:srgbClr val="F19F27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3</a:t>
            </a:r>
          </a:p>
        </p:txBody>
      </p:sp>
      <p:sp>
        <p:nvSpPr>
          <p:cNvPr id="106" name="Прямоугольник 4">
            <a:extLst>
              <a:ext uri="{FF2B5EF4-FFF2-40B4-BE49-F238E27FC236}">
                <a16:creationId xmlns:a16="http://schemas.microsoft.com/office/drawing/2014/main" id="{FBBAE1FA-066B-744F-9547-92442ECD1623}"/>
              </a:ext>
            </a:extLst>
          </p:cNvPr>
          <p:cNvSpPr txBox="1"/>
          <p:nvPr/>
        </p:nvSpPr>
        <p:spPr>
          <a:xfrm>
            <a:off x="19938469" y="3896292"/>
            <a:ext cx="3114819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1219169">
              <a:defRPr sz="3400" b="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</a:rPr>
              <a:t>Навигатор</a:t>
            </a:r>
          </a:p>
          <a:p>
            <a:r>
              <a:rPr lang="ru-RU" sz="3600" dirty="0">
                <a:solidFill>
                  <a:schemeClr val="tx1"/>
                </a:solidFill>
              </a:rPr>
              <a:t>в «океане» информации</a:t>
            </a:r>
          </a:p>
        </p:txBody>
      </p:sp>
      <p:sp>
        <p:nvSpPr>
          <p:cNvPr id="107" name="Прямоугольник 40">
            <a:extLst>
              <a:ext uri="{FF2B5EF4-FFF2-40B4-BE49-F238E27FC236}">
                <a16:creationId xmlns:a16="http://schemas.microsoft.com/office/drawing/2014/main" id="{654ACAA5-F694-4246-9A2C-90838B6CB90A}"/>
              </a:ext>
            </a:extLst>
          </p:cNvPr>
          <p:cNvSpPr txBox="1"/>
          <p:nvPr/>
        </p:nvSpPr>
        <p:spPr>
          <a:xfrm>
            <a:off x="18442194" y="3887017"/>
            <a:ext cx="1361801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/>
          <a:lstStyle>
            <a:lvl1pPr algn="l" defTabSz="1219169">
              <a:lnSpc>
                <a:spcPct val="90000"/>
              </a:lnSpc>
              <a:defRPr sz="6000" b="0">
                <a:solidFill>
                  <a:srgbClr val="464E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15500" dirty="0">
                <a:solidFill>
                  <a:srgbClr val="F19F27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4</a:t>
            </a:r>
          </a:p>
        </p:txBody>
      </p:sp>
      <p:sp>
        <p:nvSpPr>
          <p:cNvPr id="108" name="Заголовок 1">
            <a:extLst>
              <a:ext uri="{FF2B5EF4-FFF2-40B4-BE49-F238E27FC236}">
                <a16:creationId xmlns:a16="http://schemas.microsoft.com/office/drawing/2014/main" id="{CE6DE5AA-CE7B-EF49-9666-58B6D5E0D24A}"/>
              </a:ext>
            </a:extLst>
          </p:cNvPr>
          <p:cNvSpPr txBox="1"/>
          <p:nvPr/>
        </p:nvSpPr>
        <p:spPr>
          <a:xfrm>
            <a:off x="679120" y="3289934"/>
            <a:ext cx="435057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1219169">
              <a:defRPr sz="3400">
                <a:solidFill>
                  <a:srgbClr val="0CB2BB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/>
              <a:t>Учитель: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E6DF2B1-34C5-4E47-A6AA-40F82E8F3B9E}"/>
              </a:ext>
            </a:extLst>
          </p:cNvPr>
          <p:cNvSpPr/>
          <p:nvPr/>
        </p:nvSpPr>
        <p:spPr>
          <a:xfrm>
            <a:off x="1541691" y="6310664"/>
            <a:ext cx="5307937" cy="1430179"/>
          </a:xfrm>
          <a:prstGeom prst="roundRect">
            <a:avLst/>
          </a:prstGeom>
          <a:solidFill>
            <a:srgbClr val="0CB2BB"/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Совместной деятельности учителя, ученика и класса</a:t>
            </a:r>
          </a:p>
          <a:p>
            <a:endParaRPr lang="ru-RU" sz="2800" b="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B8E30ABE-8AB7-4DA8-B9C8-0178F386F6AA}"/>
              </a:ext>
            </a:extLst>
          </p:cNvPr>
          <p:cNvSpPr/>
          <p:nvPr/>
        </p:nvSpPr>
        <p:spPr>
          <a:xfrm>
            <a:off x="6942911" y="6310664"/>
            <a:ext cx="5307937" cy="1430179"/>
          </a:xfrm>
          <a:prstGeom prst="roundRect">
            <a:avLst/>
          </a:prstGeom>
          <a:solidFill>
            <a:srgbClr val="0CB2BB"/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  <a:sym typeface="Helvetica Neue Medium"/>
              </a:rPr>
              <a:t>Взаимодействия с родителями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  <a:sym typeface="Helvetica Neue Medium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2E9E31C6-5893-4868-9A58-EDA9C236C3CB}"/>
              </a:ext>
            </a:extLst>
          </p:cNvPr>
          <p:cNvSpPr/>
          <p:nvPr/>
        </p:nvSpPr>
        <p:spPr>
          <a:xfrm>
            <a:off x="12344131" y="6310661"/>
            <a:ext cx="5307937" cy="1430179"/>
          </a:xfrm>
          <a:prstGeom prst="roundRect">
            <a:avLst/>
          </a:prstGeom>
          <a:solidFill>
            <a:srgbClr val="0CB2BB"/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Планирования ученика </a:t>
            </a:r>
            <a:b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(год, четверть, модуль)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  <a:sym typeface="Helvetica Neue Medium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365544C-6A63-44E6-A753-541F7282C5B6}"/>
              </a:ext>
            </a:extLst>
          </p:cNvPr>
          <p:cNvSpPr/>
          <p:nvPr/>
        </p:nvSpPr>
        <p:spPr>
          <a:xfrm>
            <a:off x="1541690" y="8226032"/>
            <a:ext cx="5307937" cy="1430179"/>
          </a:xfrm>
          <a:prstGeom prst="roundRect">
            <a:avLst/>
          </a:prstGeom>
          <a:solidFill>
            <a:srgbClr val="0CB2BB"/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Самооценки</a:t>
            </a:r>
          </a:p>
          <a:p>
            <a:endParaRPr lang="ru-RU" sz="2800" b="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  <a:sym typeface="Helvetica Neue Medium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8D417B7-2755-4391-A719-4B7D2681799B}"/>
              </a:ext>
            </a:extLst>
          </p:cNvPr>
          <p:cNvSpPr/>
          <p:nvPr/>
        </p:nvSpPr>
        <p:spPr>
          <a:xfrm>
            <a:off x="1541691" y="10103300"/>
            <a:ext cx="5307937" cy="1430179"/>
          </a:xfrm>
          <a:prstGeom prst="roundRect">
            <a:avLst/>
          </a:prstGeom>
          <a:solidFill>
            <a:srgbClr val="0CB2BB"/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Персонального сопровождения</a:t>
            </a:r>
          </a:p>
          <a:p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  <a:sym typeface="Helvetica Neue Medium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4086D99-EC6B-4939-A903-5D5ACE5AAD3B}"/>
              </a:ext>
            </a:extLst>
          </p:cNvPr>
          <p:cNvSpPr/>
          <p:nvPr/>
        </p:nvSpPr>
        <p:spPr>
          <a:xfrm>
            <a:off x="17745349" y="10109548"/>
            <a:ext cx="5307937" cy="1430179"/>
          </a:xfrm>
          <a:prstGeom prst="roundRect">
            <a:avLst/>
          </a:prstGeom>
          <a:solidFill>
            <a:srgbClr val="0CB2BB"/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Планирования учителя (год, четверть, модуль)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  <a:sym typeface="Helvetica Neue Medium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9605AD14-53B4-48C6-9DA7-D7837221908B}"/>
              </a:ext>
            </a:extLst>
          </p:cNvPr>
          <p:cNvSpPr/>
          <p:nvPr/>
        </p:nvSpPr>
        <p:spPr>
          <a:xfrm>
            <a:off x="17745351" y="6297186"/>
            <a:ext cx="5307937" cy="1430179"/>
          </a:xfrm>
          <a:prstGeom prst="roundRect">
            <a:avLst/>
          </a:prstGeom>
          <a:solidFill>
            <a:srgbClr val="0CB2BB"/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Развития </a:t>
            </a:r>
          </a:p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Сообщества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  <a:sym typeface="Helvetica Neue Medium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C130E0BD-B90B-47A1-A609-2BE5F65EDF3A}"/>
              </a:ext>
            </a:extLst>
          </p:cNvPr>
          <p:cNvSpPr/>
          <p:nvPr/>
        </p:nvSpPr>
        <p:spPr>
          <a:xfrm>
            <a:off x="17745350" y="8226032"/>
            <a:ext cx="5307937" cy="1430179"/>
          </a:xfrm>
          <a:prstGeom prst="roundRect">
            <a:avLst/>
          </a:prstGeom>
          <a:solidFill>
            <a:srgbClr val="0CB2BB"/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Формирования профессионального </a:t>
            </a:r>
          </a:p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Сообщества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D9EDD7B-8707-4F2D-A534-EC50A3AC8CA1}"/>
              </a:ext>
            </a:extLst>
          </p:cNvPr>
          <p:cNvSpPr/>
          <p:nvPr/>
        </p:nvSpPr>
        <p:spPr>
          <a:xfrm>
            <a:off x="9690162" y="10937882"/>
            <a:ext cx="5307937" cy="1430179"/>
          </a:xfrm>
          <a:prstGeom prst="roundRect">
            <a:avLst/>
          </a:prstGeom>
          <a:solidFill>
            <a:srgbClr val="0CB2BB"/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Оценки качества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  <a:sym typeface="Helvetica Neue Medium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90DB47-BE99-4B23-A4D7-9EC5B05BDF4C}"/>
              </a:ext>
            </a:extLst>
          </p:cNvPr>
          <p:cNvSpPr txBox="1"/>
          <p:nvPr/>
        </p:nvSpPr>
        <p:spPr>
          <a:xfrm>
            <a:off x="8930526" y="8377194"/>
            <a:ext cx="6789884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Школьная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0" dirty="0"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Цифровая Платформа –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это</a:t>
            </a:r>
            <a:r>
              <a:rPr kumimoji="0" lang="ru-RU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 инструмент для: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B Sans Text Semibold" panose="020B0703040504020204" pitchFamily="34" charset="-52"/>
              <a:cs typeface="SB Sans Text Semibold" panose="020B0703040504020204" pitchFamily="34" charset="-52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724448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отивация  учеников — важнейшая проблема современного школьного образования">
            <a:extLst>
              <a:ext uri="{FF2B5EF4-FFF2-40B4-BE49-F238E27FC236}">
                <a16:creationId xmlns:a16="http://schemas.microsoft.com/office/drawing/2014/main" id="{2F7D2D20-EE80-154B-96C1-D80DD2B8ABD3}"/>
              </a:ext>
            </a:extLst>
          </p:cNvPr>
          <p:cNvSpPr txBox="1"/>
          <p:nvPr/>
        </p:nvSpPr>
        <p:spPr>
          <a:xfrm>
            <a:off x="676474" y="504029"/>
            <a:ext cx="23148749" cy="205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l" hangingPunct="1"/>
            <a:r>
              <a:rPr lang="ru-RU" sz="6500" dirty="0" err="1">
                <a:solidFill>
                  <a:srgbClr val="3AAB3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Демо</a:t>
            </a:r>
            <a:r>
              <a:rPr lang="ru-RU" sz="6500" dirty="0">
                <a:solidFill>
                  <a:srgbClr val="0CB2BB"/>
                </a:solidFill>
                <a:latin typeface="SB Sans Text Semibold" panose="020B0703040504020204" pitchFamily="34" charset="-52"/>
                <a:cs typeface="SB Sans Text Semibold" panose="020B0703040504020204" pitchFamily="34" charset="-52"/>
              </a:rPr>
              <a:t> платформы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1688441">
            <a:off x="20566765" y="-3174616"/>
            <a:ext cx="4726485" cy="4589028"/>
          </a:xfrm>
          <a:prstGeom prst="roundRect">
            <a:avLst>
              <a:gd name="adj" fmla="val 50000"/>
            </a:avLst>
          </a:prstGeom>
          <a:solidFill>
            <a:srgbClr val="F19F27">
              <a:alpha val="1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688441">
            <a:off x="21042514" y="1947748"/>
            <a:ext cx="2400782" cy="2330962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688441">
            <a:off x="19034964" y="3456017"/>
            <a:ext cx="1197011" cy="1162199"/>
          </a:xfrm>
          <a:prstGeom prst="roundRect">
            <a:avLst>
              <a:gd name="adj" fmla="val 50000"/>
            </a:avLst>
          </a:prstGeom>
          <a:solidFill>
            <a:srgbClr val="0CB2BB">
              <a:alpha val="1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688441">
            <a:off x="-554217" y="12022545"/>
            <a:ext cx="2400782" cy="2330962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688441">
            <a:off x="1686130" y="10849014"/>
            <a:ext cx="1243587" cy="1207421"/>
          </a:xfrm>
          <a:prstGeom prst="roundRect">
            <a:avLst>
              <a:gd name="adj" fmla="val 50000"/>
            </a:avLst>
          </a:prstGeom>
          <a:solidFill>
            <a:srgbClr val="F19F27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688441">
            <a:off x="1142018" y="9180924"/>
            <a:ext cx="1002791" cy="973628"/>
          </a:xfrm>
          <a:prstGeom prst="roundRect">
            <a:avLst>
              <a:gd name="adj" fmla="val 50000"/>
            </a:avLst>
          </a:prstGeom>
          <a:solidFill>
            <a:srgbClr val="3AAB3B">
              <a:alpha val="1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2485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875</Words>
  <Application>Microsoft Office PowerPoint</Application>
  <PresentationFormat>Произвольный</PresentationFormat>
  <Paragraphs>284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SB Sans Display Semibold</vt:lpstr>
      <vt:lpstr>SB Sans Text</vt:lpstr>
      <vt:lpstr>SB Sans Text Caps</vt:lpstr>
      <vt:lpstr>SB Sans Text Cond</vt:lpstr>
      <vt:lpstr>SB Sans Text Semibold</vt:lpstr>
      <vt:lpstr>Wingdings</vt:lpstr>
      <vt:lpstr>White</vt:lpstr>
      <vt:lpstr>Школьная Цифровая Платформа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цифровая  платформа</dc:title>
  <dc:creator>ДНС</dc:creator>
  <cp:lastModifiedBy>Артем Щепилов</cp:lastModifiedBy>
  <cp:revision>103</cp:revision>
  <dcterms:modified xsi:type="dcterms:W3CDTF">2020-08-18T14:33:23Z</dcterms:modified>
</cp:coreProperties>
</file>