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7" r:id="rId3"/>
    <p:sldId id="288" r:id="rId4"/>
    <p:sldId id="296" r:id="rId5"/>
    <p:sldId id="297" r:id="rId6"/>
    <p:sldId id="281" r:id="rId7"/>
    <p:sldId id="282" r:id="rId8"/>
    <p:sldId id="283" r:id="rId9"/>
    <p:sldId id="284" r:id="rId10"/>
    <p:sldId id="289" r:id="rId11"/>
    <p:sldId id="285" r:id="rId12"/>
    <p:sldId id="295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E2618"/>
    <a:srgbClr val="A439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33" autoAdjust="0"/>
  </p:normalViewPr>
  <p:slideViewPr>
    <p:cSldViewPr>
      <p:cViewPr varScale="1">
        <p:scale>
          <a:sx n="90" d="100"/>
          <a:sy n="9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C5B43-6FCB-488B-81FB-71564F15A655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FB5E8-8F1D-43D6-A3AD-ACE17F9CD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21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B5E8-8F1D-43D6-A3AD-ACE17F9CD7F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статистическим данным в России среди причин смерти инфаркт занимает первое место. Более тридцати процентов населения умирают именно от инфаркта.  При этом учащаются случаи этого заболевания в молодом и трудоспособном возрасте.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Большинство смертей от инфаркта миокарда происходит в течение первого часа от первых его проявлений.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попавших в больницу еще треть умирает до выписки из-за развития смертельных осложнений.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После инфаркта на его месте на всю жизнь остается рубец — своеобразный шрам на сердечной мышце.  Сократительная способность миокарда при этом снижается, сердце слабеет, не может работать в полную силу и в результате у больного развиваются симптомы сердечной недостаточности (приступы сердцебиения, слабость, утомляемость, серовато-синюшный цвет кожи  и др. симптомы в зависимости от места поражения сердечной мышцы). Это чревато для больного снижением или полной потерей трудоспособности.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этом нужно знать, что современная медицина не стоит на месте и высокотехнологичные медицинские вмешательства позволяют спасти жизнь человеку в тяжелейших ситуациях, но, как оказалось, для спасения человека при инфаркте очень важную роль играет временной фактор – это своевременность вызова скорой помощи. Половины смертей от инфаркта можно было бы избежать, если бы люди знали признаки инфаркта и вовремя вызвали бригаду «скорой помощи».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Поэтому, цель нашей встречи состоит в том, чтобы рассказать вам,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такое инфаркт и почему нужно срочно вызывать скорую помощь, если вы подозреваете, что у человека  инфаркт.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B5E8-8F1D-43D6-A3AD-ACE17F9CD7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47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B5E8-8F1D-43D6-A3AD-ACE17F9CD7F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474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Распространенное в простонародье  слово инфаркт, является сокращенным вариантом медицинского термина - инфаркт миокарда.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Инфаркт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(в переводе с латинского </a:t>
            </a:r>
            <a:r>
              <a:rPr lang="ru-RU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nfarc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набитый, наполненный) – это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очаг омертвления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тканях вследствие нарушения их кровоснабжения при длительном спазме или закупорке сосудов тромбом.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Миокард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переводе с латинского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la-Lat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myocardium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мышца сердца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Таким образом, вы приходите к пониманию,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инфаркт миокарда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это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гибель клеток сердечной мышцы вследствие нарушения их кровоснабжения. То есть часть клеток сердечной мышцы погибает от «голода», не получая питательных веществ и кислорода, так как прекратилась доставка крови. Почему прекратилось кровоснабжение? Потому что кровеносный сосуд, снабжающий их кровью, закупорился тромбом или находится в состоянии длительного спазма (например, у молодых мужчин после сильного стресса). При этом следует учесть, что погибшие клетки сердца не восстанавливаются, а замещаются рубцовой тканью, неспособной к сокращению. Это впоследствии значительно ухудшает работу сердца.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B5E8-8F1D-43D6-A3AD-ACE17F9CD7F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474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Давайте разберем, какие признаки характерны для инфаркта миокарда: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сильная сжимающая/давящая боль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грудиной (кинжальная, раздирающая, жгучая, «кол в грудной клетке»), которая может отдавать в руку, шею, спину, челюсть слева или область лопаток;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 не проходит после приема нитроглицерина;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 длится более 15 минут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 может сопровождаться резкой слабостью, бледностью кожных покровов, обильным холодным потом, чувством страха, учащением пульса, резкими колебаниями артериального давления (давление может быть как повышенным, так и пониженным).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Кроме того, следует принять во внимание, что: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иногда больные могут жаловаться только на дискомфорт за грудиной, одышку и боль в левой руке;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нередко инфаркт миокарда может протекать безболезненно. Это характерно для больных сахарным диабетом, так как у «диабетиков» снижен болевой порог из-за нарушения чувствительности.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B5E8-8F1D-43D6-A3AD-ACE17F9CD7F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474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 smtClean="0">
                <a:effectLst/>
                <a:latin typeface="Times New Roman"/>
                <a:ea typeface="Times New Roman"/>
              </a:rPr>
              <a:t>При наличии этих признаков необходимо срочно вызвать «скорую помощь»!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just"/>
            <a:r>
              <a:rPr lang="ru-RU" sz="1200" b="0" dirty="0" smtClean="0">
                <a:effectLst/>
                <a:latin typeface="Times New Roman"/>
                <a:ea typeface="Times New Roman"/>
              </a:rPr>
              <a:t>Инфаркт миокарда - состояние крайне опасно для жизни, требующее неотложной специализированной медицинской помощи. потому необходима срочная госпитализация больного в кардиологическую реанимацию. Если помощь не будет оказана своевременно, высока вероятность смертельного исхода ситуации.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B5E8-8F1D-43D6-A3AD-ACE17F9CD7F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66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B5E8-8F1D-43D6-A3AD-ACE17F9CD7F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474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помнить, что инфаркт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опасное состояние, требующее неотложной специализированной медицинской помощи. Промедление, - желание «отлежаться», нежелание ехать в больницу, - подобно смерти. Ведь прогноз при инфаркте зависит не только от обширности поражения сердечной мышцы, но также и от своевременности вызова «скорой помощи» и скорости доставки в больницу.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Существует такое понятие – «терапевтическое окно», применяющееся к неотложным состояниям.  «Терапевтическое окно»  - это время, в течение которого медицинские специалисты ещё имеют возможность с помощью современных лечебных средств оказать эффективную помощь больному, спасти человеку жизнь и минимизировать последствия от заболевания. При инфаркте это окно составляет 6 часов. Но, следует знать, что чем быстрее больному будет оказана квалифицированная медицинская помощь, тем лучше для него. У кардиологов есть такое понятие - «прерванный инфаркт миокарда» - это означает, что в результате своевременного оказания специализированного лечения не происходит гибель клеток миокарда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 инфаркт ограничивается мелким очагом. Такая ситуация бывает,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больного с инфарктом, развившимся вследствие закупорки сосуда сердца тромбом, доставили в течение 2 часов от начала проявлений инфаркта, и врачам не составило труда растворить тромб, который  в это время ещё рыхлый. После 2-х часов от начала проявлений инфаркта, тромб уплотняется, связь между его частицами становится прочной и его уже очень трудно растворить. Конечно, с помощью мощнейших и дорогостоящих лекарств это можно сделать до 6 часов от момента начала инфаркта. Но, вы же понимаете, что  чем раньше отвезли больного в кардиологическую реанимацию, тем лучше исход для его жизни и здоровья.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Поэтому, запомните! Время, за которое можно успеть восстановить кровоток в артерии сердца и остановить гибель клеток сердечной мышцы — 6 часов от начала появления симптомов. Чем раньше Вы вызовете бригаду «скорой помощи», тем более эффективным будет лечение и меньше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последствий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больного от инфаркта.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B5E8-8F1D-43D6-A3AD-ACE17F9CD7F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044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220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83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40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35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00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58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20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380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75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430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3C89-B89B-4465-A779-1F024E3CAC2B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37DF2-C0FD-4B89-ADCD-116E7231E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670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Ors\Рабочий стол\Инфаркт-e15060739285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80512" cy="6858000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99535" y="6866331"/>
            <a:ext cx="8972393" cy="5676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51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ru-RU" dirty="0">
              <a:solidFill>
                <a:srgbClr val="99336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446321"/>
            <a:ext cx="9171928" cy="129504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9267" y="5445224"/>
            <a:ext cx="8352928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dirty="0" smtClean="0">
                <a:ln w="1905"/>
                <a:solidFill>
                  <a:srgbClr val="993366"/>
                </a:solidFill>
                <a:latin typeface="+mj-lt"/>
                <a:cs typeface="Arial" panose="020B0604020202020204" pitchFamily="34" charset="0"/>
              </a:rPr>
              <a:t>Модуль 2. Инфаркт миокарда. Медицинские аспекты.</a:t>
            </a:r>
            <a:endParaRPr lang="ru-RU" sz="3400" b="1" dirty="0">
              <a:ln w="1905"/>
              <a:solidFill>
                <a:srgbClr val="993366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206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799"/>
    </mc:Choice>
    <mc:Fallback>
      <p:transition spd="slow" advTm="579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997527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1349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ДОВРАЧЕБНЫЕ МЕРОПРИЯТИЯ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192" y="1772816"/>
            <a:ext cx="859428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ea typeface="Times New Roman"/>
                <a:cs typeface="Times New Roman"/>
              </a:rPr>
              <a:t>До прибытия врача необходимо принять самостоятельные меры:</a:t>
            </a:r>
            <a:endParaRPr lang="ru-RU" sz="20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55600" lvl="0" indent="-355600" algn="just">
              <a:lnSpc>
                <a:spcPct val="115000"/>
              </a:lnSpc>
              <a:spcAft>
                <a:spcPts val="1000"/>
              </a:spcAft>
              <a:buSzPct val="100000"/>
              <a:buFont typeface="+mj-lt"/>
              <a:buAutoNum type="arabicPeriod"/>
              <a:tabLst>
                <a:tab pos="355600" algn="l"/>
              </a:tabLst>
            </a:pPr>
            <a:r>
              <a:rPr lang="ru-RU" sz="2000" dirty="0">
                <a:solidFill>
                  <a:schemeClr val="tx2"/>
                </a:solidFill>
                <a:ea typeface="Times New Roman"/>
                <a:cs typeface="Times New Roman"/>
              </a:rPr>
              <a:t>Посадите </a:t>
            </a:r>
            <a:r>
              <a:rPr lang="ru-RU" sz="2000" dirty="0" smtClean="0">
                <a:solidFill>
                  <a:schemeClr val="tx2"/>
                </a:solidFill>
                <a:ea typeface="Times New Roman"/>
                <a:cs typeface="Times New Roman"/>
              </a:rPr>
              <a:t>пострадавшего.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55600" lvl="0" indent="-355600" algn="just">
              <a:lnSpc>
                <a:spcPct val="115000"/>
              </a:lnSpc>
              <a:spcAft>
                <a:spcPts val="1000"/>
              </a:spcAft>
              <a:buSzPct val="100000"/>
              <a:buFont typeface="+mj-lt"/>
              <a:buAutoNum type="arabicPeriod"/>
              <a:tabLst>
                <a:tab pos="355600" algn="l"/>
              </a:tabLst>
            </a:pPr>
            <a:r>
              <a:rPr lang="ru-RU" sz="2000" dirty="0">
                <a:solidFill>
                  <a:schemeClr val="tx2"/>
                </a:solidFill>
                <a:ea typeface="Times New Roman"/>
                <a:cs typeface="Times New Roman"/>
              </a:rPr>
              <a:t>Откройте окно, чтобы поступал свежий </a:t>
            </a:r>
            <a:r>
              <a:rPr lang="ru-RU" sz="2000" dirty="0" smtClean="0">
                <a:solidFill>
                  <a:schemeClr val="tx2"/>
                </a:solidFill>
                <a:ea typeface="Times New Roman"/>
                <a:cs typeface="Times New Roman"/>
              </a:rPr>
              <a:t>воздух.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55600" lvl="0" indent="-355600" algn="just">
              <a:lnSpc>
                <a:spcPct val="115000"/>
              </a:lnSpc>
              <a:spcAft>
                <a:spcPts val="1000"/>
              </a:spcAft>
              <a:buSzPct val="100000"/>
              <a:buFont typeface="+mj-lt"/>
              <a:buAutoNum type="arabicPeriod"/>
              <a:tabLst>
                <a:tab pos="355600" algn="l"/>
              </a:tabLst>
            </a:pPr>
            <a:r>
              <a:rPr lang="ru-RU" sz="2000" dirty="0">
                <a:solidFill>
                  <a:schemeClr val="tx2"/>
                </a:solidFill>
                <a:ea typeface="Times New Roman"/>
                <a:cs typeface="Times New Roman"/>
              </a:rPr>
              <a:t>Снимите или расстегните стесняющую </a:t>
            </a:r>
            <a:r>
              <a:rPr lang="ru-RU" sz="2000" dirty="0" smtClean="0">
                <a:solidFill>
                  <a:schemeClr val="tx2"/>
                </a:solidFill>
                <a:ea typeface="Times New Roman"/>
                <a:cs typeface="Times New Roman"/>
              </a:rPr>
              <a:t>одежду.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55600" lvl="0" indent="-355600" algn="just">
              <a:lnSpc>
                <a:spcPct val="115000"/>
              </a:lnSpc>
              <a:spcAft>
                <a:spcPts val="1000"/>
              </a:spcAft>
              <a:buSzPct val="100000"/>
              <a:buFont typeface="+mj-lt"/>
              <a:buAutoNum type="arabicPeriod"/>
              <a:tabLst>
                <a:tab pos="355600" algn="l"/>
              </a:tabLst>
            </a:pPr>
            <a:r>
              <a:rPr lang="ru-RU" sz="2000" dirty="0">
                <a:solidFill>
                  <a:schemeClr val="tx2"/>
                </a:solidFill>
                <a:ea typeface="Times New Roman"/>
                <a:cs typeface="Times New Roman"/>
              </a:rPr>
              <a:t>Дайте 1 таблетку нитроглицерина (0,5 мг)  под язык и, если боль не проходит через 3-5 минут, можно дать вторую таблетку </a:t>
            </a:r>
            <a:r>
              <a:rPr lang="ru-RU" sz="2000" dirty="0" smtClean="0">
                <a:solidFill>
                  <a:schemeClr val="tx2"/>
                </a:solidFill>
                <a:ea typeface="Times New Roman"/>
                <a:cs typeface="Times New Roman"/>
              </a:rPr>
              <a:t>нитроглицерина.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55600" lvl="0" indent="-355600" algn="just">
              <a:lnSpc>
                <a:spcPct val="115000"/>
              </a:lnSpc>
              <a:spcAft>
                <a:spcPts val="1000"/>
              </a:spcAft>
              <a:buSzPct val="100000"/>
              <a:buFont typeface="+mj-lt"/>
              <a:buAutoNum type="arabicPeriod"/>
              <a:tabLst>
                <a:tab pos="355600" algn="l"/>
              </a:tabLst>
            </a:pPr>
            <a:r>
              <a:rPr lang="ru-RU" sz="2000" dirty="0">
                <a:solidFill>
                  <a:schemeClr val="tx2"/>
                </a:solidFill>
                <a:ea typeface="Times New Roman"/>
                <a:cs typeface="Times New Roman"/>
              </a:rPr>
              <a:t>Дайте 250 мг ( ½ таблетки) аспирина, которую пациент должен разжевать во </a:t>
            </a:r>
            <a:r>
              <a:rPr lang="ru-RU" sz="2000" dirty="0" smtClean="0">
                <a:solidFill>
                  <a:schemeClr val="tx2"/>
                </a:solidFill>
                <a:ea typeface="Times New Roman"/>
                <a:cs typeface="Times New Roman"/>
              </a:rPr>
              <a:t>рту.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endParaRPr lang="ru-RU" sz="2000" dirty="0">
              <a:effectLst/>
              <a:ea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3688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570"/>
    </mc:Choice>
    <mc:Fallback>
      <p:transition spd="slow" advTm="1157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415" y="2492896"/>
            <a:ext cx="8713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Чем </a:t>
            </a:r>
            <a:r>
              <a:rPr lang="ru-RU" sz="2800" b="1" dirty="0">
                <a:solidFill>
                  <a:schemeClr val="tx2"/>
                </a:solidFill>
              </a:rPr>
              <a:t>раньше Вы </a:t>
            </a:r>
            <a:r>
              <a:rPr lang="ru-RU" sz="2800" b="1" dirty="0" smtClean="0">
                <a:solidFill>
                  <a:schemeClr val="tx2"/>
                </a:solidFill>
              </a:rPr>
              <a:t>вызовете </a:t>
            </a:r>
            <a:r>
              <a:rPr lang="ru-RU" sz="2800" b="1" dirty="0">
                <a:solidFill>
                  <a:srgbClr val="C00000"/>
                </a:solidFill>
              </a:rPr>
              <a:t>«Скорую помощь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r>
              <a:rPr lang="ru-RU" sz="2800" b="1" dirty="0" smtClean="0">
                <a:solidFill>
                  <a:schemeClr val="tx2"/>
                </a:solidFill>
              </a:rPr>
              <a:t>,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</a:rPr>
              <a:t>тем </a:t>
            </a:r>
            <a:r>
              <a:rPr lang="ru-RU" sz="2800" b="1" dirty="0" smtClean="0">
                <a:solidFill>
                  <a:schemeClr val="tx2"/>
                </a:solidFill>
              </a:rPr>
              <a:t>эффективнее будет лечение и меньше тяжелых последствий у больного после инфаркта!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55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ПОМНИТЕ!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Время</a:t>
            </a:r>
            <a:r>
              <a:rPr lang="ru-RU" sz="2800" b="1" dirty="0">
                <a:solidFill>
                  <a:schemeClr val="tx2"/>
                </a:solidFill>
              </a:rPr>
              <a:t>, за которое можно успеть </a:t>
            </a:r>
            <a:r>
              <a:rPr lang="ru-RU" sz="2800" b="1" dirty="0" smtClean="0">
                <a:solidFill>
                  <a:schemeClr val="tx2"/>
                </a:solidFill>
              </a:rPr>
              <a:t>восстановить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</a:rPr>
              <a:t>кровоток в </a:t>
            </a:r>
            <a:r>
              <a:rPr lang="ru-RU" sz="2800" b="1" dirty="0" smtClean="0">
                <a:solidFill>
                  <a:schemeClr val="tx2"/>
                </a:solidFill>
              </a:rPr>
              <a:t>артериях </a:t>
            </a:r>
            <a:r>
              <a:rPr lang="ru-RU" sz="2800" b="1" dirty="0">
                <a:solidFill>
                  <a:schemeClr val="tx2"/>
                </a:solidFill>
              </a:rPr>
              <a:t>сердца </a:t>
            </a:r>
            <a:r>
              <a:rPr lang="ru-RU" sz="2800" b="1" dirty="0" smtClean="0">
                <a:solidFill>
                  <a:schemeClr val="tx2"/>
                </a:solidFill>
              </a:rPr>
              <a:t/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и  </a:t>
            </a:r>
            <a:r>
              <a:rPr lang="ru-RU" sz="2800" b="1" dirty="0">
                <a:solidFill>
                  <a:schemeClr val="tx2"/>
                </a:solidFill>
              </a:rPr>
              <a:t>остановить гибель </a:t>
            </a:r>
            <a:r>
              <a:rPr lang="ru-RU" sz="2800" b="1" dirty="0" smtClean="0">
                <a:solidFill>
                  <a:schemeClr val="tx2"/>
                </a:solidFill>
              </a:rPr>
              <a:t>клеток – </a:t>
            </a:r>
            <a:r>
              <a:rPr lang="ru-RU" sz="2800" b="1" dirty="0">
                <a:solidFill>
                  <a:srgbClr val="C00000"/>
                </a:solidFill>
              </a:rPr>
              <a:t>6 часов.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88641"/>
            <a:ext cx="9144000" cy="216024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331640" y="4365104"/>
            <a:ext cx="6509461" cy="2030516"/>
            <a:chOff x="1331640" y="4365104"/>
            <a:chExt cx="6509461" cy="20305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331640" y="4365104"/>
              <a:ext cx="6509461" cy="104644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6200" b="1" dirty="0" smtClean="0">
                  <a:solidFill>
                    <a:srgbClr val="C00000"/>
                  </a:solidFill>
                </a:rPr>
                <a:t>СРОЧНО ЗВОНИТЕ</a:t>
              </a:r>
              <a:endParaRPr lang="ru-RU" sz="62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932418" y="5445224"/>
              <a:ext cx="5277749" cy="950396"/>
              <a:chOff x="2468680" y="3429000"/>
              <a:chExt cx="4207336" cy="757640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2468680" y="3429000"/>
                <a:ext cx="1686064" cy="734349"/>
                <a:chOff x="2468680" y="3429000"/>
                <a:chExt cx="1686064" cy="734349"/>
              </a:xfrm>
            </p:grpSpPr>
            <p:pic>
              <p:nvPicPr>
                <p:cNvPr id="16" name="Picture 8" descr="C:\Users\anb.CMP05\Downloads\тел трубка 2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68680" y="3429000"/>
                  <a:ext cx="779816" cy="71599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" name="Picture 2" descr="C:\Users\anb.CMP05\Downloads\03.pn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39419" y="3623349"/>
                  <a:ext cx="715325" cy="54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3" name="Группа 12"/>
              <p:cNvGrpSpPr/>
              <p:nvPr/>
            </p:nvGrpSpPr>
            <p:grpSpPr>
              <a:xfrm>
                <a:off x="4734818" y="3528483"/>
                <a:ext cx="1941198" cy="658157"/>
                <a:chOff x="4734818" y="3528483"/>
                <a:chExt cx="1941198" cy="658157"/>
              </a:xfrm>
            </p:grpSpPr>
            <p:pic>
              <p:nvPicPr>
                <p:cNvPr id="14" name="Picture 7" descr="C:\Users\anb.CMP05\Downloads\мобил 2а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34818" y="3528483"/>
                  <a:ext cx="807739" cy="65815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" name="Picture 3" descr="C:\Users\anb.CMP05\Downloads\103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2120" y="3608442"/>
                  <a:ext cx="1023896" cy="54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299783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187"/>
    </mc:Choice>
    <mc:Fallback>
      <p:transition spd="slow" advTm="201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128" y="1196752"/>
            <a:ext cx="9144000" cy="4032448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БЛАГОДАРЮ ЗА ВНИМАНИЕ!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997527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1349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ЧЕМ ОПАСЕН ИНФАРКТ?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048" y="1764099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just"/>
            <a:r>
              <a:rPr lang="ru-RU" sz="2000" dirty="0">
                <a:solidFill>
                  <a:schemeClr val="tx2"/>
                </a:solidFill>
                <a:latin typeface="Calibri" pitchFamily="34" charset="0"/>
                <a:ea typeface="Times New Roman"/>
              </a:rPr>
              <a:t>Большинство смертей от инфаркта </a:t>
            </a:r>
            <a:r>
              <a:rPr lang="ru-RU" sz="2000" dirty="0" smtClean="0">
                <a:solidFill>
                  <a:schemeClr val="tx2"/>
                </a:solidFill>
                <a:latin typeface="Calibri" pitchFamily="34" charset="0"/>
                <a:ea typeface="Times New Roman"/>
              </a:rPr>
              <a:t>происходит </a:t>
            </a:r>
            <a:r>
              <a:rPr lang="ru-RU" sz="2000" dirty="0">
                <a:solidFill>
                  <a:schemeClr val="tx2"/>
                </a:solidFill>
                <a:latin typeface="Calibri" pitchFamily="34" charset="0"/>
                <a:ea typeface="Times New Roman"/>
              </a:rPr>
              <a:t>в течение первого часа от первых его проявлений. </a:t>
            </a:r>
            <a:endParaRPr lang="ru-RU" sz="2000" dirty="0" smtClean="0">
              <a:solidFill>
                <a:schemeClr val="tx2"/>
              </a:solidFill>
              <a:latin typeface="Calibri" pitchFamily="34" charset="0"/>
              <a:ea typeface="Times New Roman"/>
            </a:endParaRPr>
          </a:p>
          <a:p>
            <a:pPr lvl="0" indent="355600" algn="just"/>
            <a:endParaRPr lang="ru-RU" sz="2000" dirty="0">
              <a:solidFill>
                <a:schemeClr val="tx2"/>
              </a:solidFill>
              <a:latin typeface="Calibri" pitchFamily="34" charset="0"/>
              <a:ea typeface="Times New Roman"/>
            </a:endParaRPr>
          </a:p>
          <a:p>
            <a:pPr lvl="0" indent="355600" algn="just"/>
            <a:r>
              <a:rPr lang="ru-RU" sz="2000" dirty="0">
                <a:solidFill>
                  <a:schemeClr val="tx2"/>
                </a:solidFill>
                <a:latin typeface="Calibri" pitchFamily="34" charset="0"/>
                <a:ea typeface="Times New Roman"/>
              </a:rPr>
              <a:t>Из всех больных с инфарктом </a:t>
            </a:r>
            <a:r>
              <a:rPr lang="ru-RU" sz="2000" dirty="0" smtClean="0">
                <a:solidFill>
                  <a:schemeClr val="tx2"/>
                </a:solidFill>
                <a:latin typeface="Calibri" pitchFamily="34" charset="0"/>
                <a:ea typeface="Times New Roman"/>
              </a:rPr>
              <a:t>до </a:t>
            </a:r>
            <a:r>
              <a:rPr lang="ru-RU" sz="2000" dirty="0">
                <a:solidFill>
                  <a:schemeClr val="tx2"/>
                </a:solidFill>
                <a:latin typeface="Calibri" pitchFamily="34" charset="0"/>
                <a:ea typeface="Times New Roman"/>
              </a:rPr>
              <a:t>прибытия в больницу доживает лишь половина. </a:t>
            </a:r>
            <a:endParaRPr lang="ru-RU" sz="2000" dirty="0" smtClean="0">
              <a:solidFill>
                <a:schemeClr val="tx2"/>
              </a:solidFill>
              <a:latin typeface="Calibri" pitchFamily="34" charset="0"/>
              <a:ea typeface="Times New Roman"/>
            </a:endParaRPr>
          </a:p>
          <a:p>
            <a:pPr lvl="0" indent="355600" algn="just"/>
            <a:endParaRPr lang="ru-RU" sz="2000" dirty="0">
              <a:solidFill>
                <a:schemeClr val="tx2"/>
              </a:solidFill>
              <a:latin typeface="Calibri" pitchFamily="34" charset="0"/>
              <a:ea typeface="Times New Roman"/>
            </a:endParaRPr>
          </a:p>
          <a:p>
            <a:pPr lvl="0" indent="355600" algn="just"/>
            <a:r>
              <a:rPr lang="ru-RU" sz="2000" dirty="0">
                <a:solidFill>
                  <a:schemeClr val="tx2"/>
                </a:solidFill>
                <a:latin typeface="Calibri" pitchFamily="34" charset="0"/>
                <a:ea typeface="Times New Roman"/>
              </a:rPr>
              <a:t>Из попавших в больницу еще треть умирает до выписки из-за развития смертельных осложнений</a:t>
            </a:r>
            <a:r>
              <a:rPr lang="ru-RU" sz="2000" dirty="0" smtClean="0">
                <a:solidFill>
                  <a:schemeClr val="tx2"/>
                </a:solidFill>
                <a:latin typeface="Calibri" pitchFamily="34" charset="0"/>
                <a:ea typeface="Times New Roman"/>
              </a:rPr>
              <a:t>.</a:t>
            </a:r>
          </a:p>
          <a:p>
            <a:pPr lvl="0" indent="355600" algn="just"/>
            <a:endParaRPr lang="ru-RU" sz="2000" dirty="0">
              <a:solidFill>
                <a:schemeClr val="tx2"/>
              </a:solidFill>
              <a:latin typeface="Calibri" pitchFamily="34" charset="0"/>
              <a:ea typeface="Times New Roman"/>
            </a:endParaRPr>
          </a:p>
          <a:p>
            <a:pPr lvl="0" indent="355600" algn="just"/>
            <a:r>
              <a:rPr lang="ru-RU" sz="2000" dirty="0" smtClean="0">
                <a:solidFill>
                  <a:schemeClr val="tx2"/>
                </a:solidFill>
                <a:latin typeface="Calibri" pitchFamily="34" charset="0"/>
                <a:ea typeface="Times New Roman"/>
              </a:rPr>
              <a:t>После </a:t>
            </a:r>
            <a:r>
              <a:rPr lang="ru-RU" sz="2000" dirty="0">
                <a:solidFill>
                  <a:schemeClr val="tx2"/>
                </a:solidFill>
                <a:latin typeface="Calibri" pitchFamily="34" charset="0"/>
                <a:ea typeface="Times New Roman"/>
              </a:rPr>
              <a:t>инфаркта на его месте на всю жизнь остается рубец — своеобразный шрам на сердечной мышце.  Сократительная способность миокарда снижается и развиваются симптомы сердечной недостаточности. Это чревато для больного снижением или полной потерей трудоспособности</a:t>
            </a:r>
            <a:r>
              <a:rPr lang="ru-RU" sz="2000" dirty="0" smtClean="0">
                <a:solidFill>
                  <a:schemeClr val="tx2"/>
                </a:solidFill>
                <a:latin typeface="Calibri" pitchFamily="34" charset="0"/>
                <a:ea typeface="Times New Roman"/>
              </a:rPr>
              <a:t>.</a:t>
            </a:r>
            <a:endParaRPr lang="ru-RU" sz="2000" dirty="0">
              <a:solidFill>
                <a:schemeClr val="tx2"/>
              </a:solidFill>
              <a:effectLst/>
              <a:latin typeface="Times New Roman"/>
              <a:ea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4172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570"/>
    </mc:Choice>
    <mc:Fallback>
      <p:transition spd="slow" advTm="115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997527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1349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 В ТВОИХ РУКАХ СПАСТИ ЖИЗНЬ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1277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2000" b="1" dirty="0" smtClean="0">
                <a:solidFill>
                  <a:srgbClr val="C00000"/>
                </a:solidFill>
                <a:ea typeface="Times New Roman"/>
              </a:rPr>
              <a:t>В </a:t>
            </a:r>
            <a:r>
              <a:rPr lang="ru-RU" sz="2000" b="1" dirty="0">
                <a:solidFill>
                  <a:srgbClr val="C00000"/>
                </a:solidFill>
                <a:ea typeface="Times New Roman"/>
              </a:rPr>
              <a:t>большинстве случаев человеку можно спасти жизнь и предотвратить развитие тяжелых последствий от инфаркта</a:t>
            </a:r>
            <a:r>
              <a:rPr lang="ru-RU" sz="2000" b="1" dirty="0" smtClean="0">
                <a:solidFill>
                  <a:srgbClr val="C00000"/>
                </a:solidFill>
                <a:ea typeface="Times New Roman"/>
              </a:rPr>
              <a:t>!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524" y="2372107"/>
            <a:ext cx="856895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2000" b="1" dirty="0" smtClean="0">
                <a:solidFill>
                  <a:schemeClr val="tx2"/>
                </a:solidFill>
                <a:ea typeface="Times New Roman"/>
              </a:rPr>
              <a:t>Для этого </a:t>
            </a:r>
            <a:r>
              <a:rPr lang="ru-RU" sz="2000" b="1" dirty="0">
                <a:solidFill>
                  <a:schemeClr val="tx2"/>
                </a:solidFill>
                <a:ea typeface="Times New Roman"/>
              </a:rPr>
              <a:t>необходимо знать </a:t>
            </a:r>
            <a:r>
              <a:rPr lang="ru-RU" sz="2000" b="1" dirty="0" smtClean="0">
                <a:solidFill>
                  <a:schemeClr val="tx2"/>
                </a:solidFill>
                <a:ea typeface="Times New Roman"/>
              </a:rPr>
              <a:t>признаки </a:t>
            </a:r>
            <a:r>
              <a:rPr lang="ru-RU" sz="2000" b="1" dirty="0">
                <a:solidFill>
                  <a:schemeClr val="tx2"/>
                </a:solidFill>
                <a:ea typeface="Times New Roman"/>
              </a:rPr>
              <a:t>инфаркта миокарда, чтобы  своевременно вызвать </a:t>
            </a:r>
            <a:r>
              <a:rPr lang="ru-RU" sz="2000" b="1" dirty="0" smtClean="0">
                <a:solidFill>
                  <a:schemeClr val="tx2"/>
                </a:solidFill>
                <a:ea typeface="Times New Roman"/>
              </a:rPr>
              <a:t>«Скорую помощь». </a:t>
            </a:r>
            <a:endParaRPr lang="ru-RU" sz="2000" dirty="0">
              <a:solidFill>
                <a:schemeClr val="tx2"/>
              </a:solidFill>
              <a:ea typeface="Times New Roman"/>
            </a:endParaRPr>
          </a:p>
          <a:p>
            <a:pPr lvl="0" indent="355600" algn="just">
              <a:buFont typeface="Symbol"/>
              <a:buChar char=""/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9" name="Группа 12"/>
          <p:cNvGrpSpPr/>
          <p:nvPr/>
        </p:nvGrpSpPr>
        <p:grpSpPr>
          <a:xfrm>
            <a:off x="2123728" y="3463448"/>
            <a:ext cx="4680520" cy="3061895"/>
            <a:chOff x="2123728" y="3463448"/>
            <a:chExt cx="4680520" cy="3061895"/>
          </a:xfrm>
        </p:grpSpPr>
        <p:pic>
          <p:nvPicPr>
            <p:cNvPr id="10" name="Picture 2" descr="C:\Users\anb.CMP05\Downloads\ЦМП_картинки\Скорая помощь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4544826"/>
              <a:ext cx="4680520" cy="1980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Группа 11"/>
            <p:cNvGrpSpPr/>
            <p:nvPr/>
          </p:nvGrpSpPr>
          <p:grpSpPr>
            <a:xfrm>
              <a:off x="2339752" y="3463448"/>
              <a:ext cx="4207336" cy="757640"/>
              <a:chOff x="2468680" y="3429000"/>
              <a:chExt cx="4207336" cy="757640"/>
            </a:xfrm>
          </p:grpSpPr>
          <p:grpSp>
            <p:nvGrpSpPr>
              <p:cNvPr id="12" name="Группа 2"/>
              <p:cNvGrpSpPr/>
              <p:nvPr/>
            </p:nvGrpSpPr>
            <p:grpSpPr>
              <a:xfrm>
                <a:off x="2468680" y="3429000"/>
                <a:ext cx="1686064" cy="734349"/>
                <a:chOff x="2468680" y="3429000"/>
                <a:chExt cx="1686064" cy="734349"/>
              </a:xfrm>
            </p:grpSpPr>
            <p:pic>
              <p:nvPicPr>
                <p:cNvPr id="16" name="Picture 8" descr="C:\Users\anb.CMP05\Downloads\тел трубка 2.pn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68680" y="3429000"/>
                  <a:ext cx="779816" cy="71599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" name="Picture 2" descr="C:\Users\anb.CMP05\Downloads\03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39419" y="3623349"/>
                  <a:ext cx="715325" cy="54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3" name="Группа 7"/>
              <p:cNvGrpSpPr/>
              <p:nvPr/>
            </p:nvGrpSpPr>
            <p:grpSpPr>
              <a:xfrm>
                <a:off x="4734818" y="3528483"/>
                <a:ext cx="1941198" cy="658157"/>
                <a:chOff x="4734818" y="3528483"/>
                <a:chExt cx="1941198" cy="658157"/>
              </a:xfrm>
            </p:grpSpPr>
            <p:pic>
              <p:nvPicPr>
                <p:cNvPr id="14" name="Picture 7" descr="C:\Users\anb.CMP05\Downloads\мобил 2а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34818" y="3528483"/>
                  <a:ext cx="807739" cy="65815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" name="Picture 3" descr="C:\Users\anb.CMP05\Downloads\103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2120" y="3608442"/>
                  <a:ext cx="1023896" cy="54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89975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570"/>
    </mc:Choice>
    <mc:Fallback>
      <p:transition spd="slow" advTm="115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997527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1349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ЧТО ТАКОЕ ИНФАРКТ?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2723260"/>
            <a:ext cx="4824536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ИНФАРКТ МИОКАРДА </a:t>
            </a:r>
            <a:r>
              <a:rPr lang="ru-RU" sz="2400" dirty="0" smtClean="0">
                <a:solidFill>
                  <a:schemeClr val="tx2"/>
                </a:solidFill>
              </a:rPr>
              <a:t>–</a:t>
            </a:r>
          </a:p>
          <a:p>
            <a:pPr algn="just">
              <a:lnSpc>
                <a:spcPct val="120000"/>
              </a:lnSpc>
            </a:pPr>
            <a:r>
              <a:rPr lang="ru-RU" sz="2400" dirty="0">
                <a:solidFill>
                  <a:schemeClr val="tx2"/>
                </a:solidFill>
              </a:rPr>
              <a:t>это поражение сердечной мышцы, вызванное острым нарушением ее кровоснабжения. </a:t>
            </a:r>
            <a:r>
              <a:rPr lang="ru-RU" sz="2400" dirty="0" smtClean="0">
                <a:solidFill>
                  <a:schemeClr val="tx2"/>
                </a:solidFill>
              </a:rPr>
              <a:t>При </a:t>
            </a:r>
            <a:r>
              <a:rPr lang="ru-RU" sz="2400" dirty="0">
                <a:solidFill>
                  <a:schemeClr val="tx2"/>
                </a:solidFill>
              </a:rPr>
              <a:t>этом пораженная часть мышцы </a:t>
            </a:r>
            <a:r>
              <a:rPr lang="ru-RU" sz="2400" dirty="0" smtClean="0">
                <a:solidFill>
                  <a:schemeClr val="tx2"/>
                </a:solidFill>
              </a:rPr>
              <a:t>отмирает.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374786" y="2044650"/>
            <a:ext cx="3582061" cy="4176464"/>
            <a:chOff x="374786" y="2044650"/>
            <a:chExt cx="3582061" cy="4176464"/>
          </a:xfrm>
        </p:grpSpPr>
        <p:pic>
          <p:nvPicPr>
            <p:cNvPr id="1026" name="Picture 2" descr="C:\Users\anb.CMP05\Downloads\ЦМП_картинки\сердце\инсульт\Инфаркт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786" y="2044650"/>
              <a:ext cx="3582061" cy="4176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760280" y="2060848"/>
              <a:ext cx="1872208" cy="41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ru-RU" sz="1900" dirty="0" smtClean="0">
                  <a:solidFill>
                    <a:srgbClr val="AE2618"/>
                  </a:solidFill>
                </a:rPr>
                <a:t>зона инфаркта</a:t>
              </a: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165816" y="4653136"/>
              <a:ext cx="173936" cy="288032"/>
            </a:xfrm>
            <a:prstGeom prst="rect">
              <a:avLst/>
            </a:prstGeom>
            <a:noFill/>
            <a:ln>
              <a:solidFill>
                <a:srgbClr val="AE26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2165816" y="4653136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979712" y="2420888"/>
              <a:ext cx="186104" cy="2232248"/>
            </a:xfrm>
            <a:prstGeom prst="line">
              <a:avLst/>
            </a:prstGeom>
            <a:ln w="19050">
              <a:solidFill>
                <a:srgbClr val="AE261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2339752" y="2420888"/>
              <a:ext cx="1080120" cy="2232248"/>
            </a:xfrm>
            <a:prstGeom prst="line">
              <a:avLst/>
            </a:prstGeom>
            <a:ln w="19050">
              <a:solidFill>
                <a:srgbClr val="AE261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1937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570"/>
    </mc:Choice>
    <mc:Fallback>
      <p:transition spd="slow" advTm="115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997527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1349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ПРИЗНАКИ ИНФАРКТА: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18781" y="1610791"/>
            <a:ext cx="5273699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2"/>
                </a:solidFill>
              </a:rPr>
              <a:t>интенсивная </a:t>
            </a:r>
            <a:r>
              <a:rPr lang="ru-RU" sz="2000" dirty="0">
                <a:solidFill>
                  <a:schemeClr val="tx2"/>
                </a:solidFill>
              </a:rPr>
              <a:t>сжимающая/давящая боль за грудиной (кинжальная, раздирающая, жгучая, «кол в грудной клетке</a:t>
            </a:r>
            <a:r>
              <a:rPr lang="ru-RU" sz="2000" dirty="0" smtClean="0">
                <a:solidFill>
                  <a:schemeClr val="tx2"/>
                </a:solidFill>
              </a:rPr>
              <a:t>»);</a:t>
            </a:r>
            <a:endParaRPr lang="ru-RU" sz="2000" dirty="0">
              <a:solidFill>
                <a:schemeClr val="tx2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2"/>
                </a:solidFill>
              </a:rPr>
              <a:t>боль </a:t>
            </a:r>
            <a:r>
              <a:rPr lang="ru-RU" sz="2000" dirty="0">
                <a:solidFill>
                  <a:schemeClr val="tx2"/>
                </a:solidFill>
              </a:rPr>
              <a:t>может отдавать в руку, шею, спину, челюсть слева или область лопаток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  <a:endParaRPr lang="ru-RU" sz="2000" dirty="0">
              <a:solidFill>
                <a:schemeClr val="tx2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2"/>
                </a:solidFill>
              </a:rPr>
              <a:t>боль </a:t>
            </a:r>
            <a:r>
              <a:rPr lang="ru-RU" sz="2000" dirty="0">
                <a:solidFill>
                  <a:schemeClr val="tx2"/>
                </a:solidFill>
              </a:rPr>
              <a:t>не проходит после приема нитроглицерина и длится более 15 минут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  <a:endParaRPr lang="ru-RU" sz="2000" dirty="0">
              <a:solidFill>
                <a:schemeClr val="tx2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2"/>
                </a:solidFill>
              </a:rPr>
              <a:t>боль </a:t>
            </a:r>
            <a:r>
              <a:rPr lang="ru-RU" sz="2000" dirty="0">
                <a:solidFill>
                  <a:schemeClr val="tx2"/>
                </a:solidFill>
              </a:rPr>
              <a:t>может сопровождаться резкой слабостью, бледностью кожных покровов, обильным холодным потом, чувством страха, учащением пульса, резкими колебаниями артериального давления (давление может быть как повышенным, так и пониженным).</a:t>
            </a:r>
          </a:p>
        </p:txBody>
      </p:sp>
      <p:pic>
        <p:nvPicPr>
          <p:cNvPr id="8" name="Picture 2" descr="C:\Users\Administrator\Desktop\0-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079229" cy="410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70816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570"/>
    </mc:Choice>
    <mc:Fallback>
      <p:transition spd="slow" advTm="1157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997527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1349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ЗАПОМНИТЕ ГЛАВНЫЕ ПРИЗНАКИ ИНФАРКТА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39450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ИНТЕНСИВНАЯ БОЛЬ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 ЗА ГРУДИНОЙ</a:t>
            </a:r>
            <a:endParaRPr lang="ru-RU" sz="3200" dirty="0" smtClean="0">
              <a:solidFill>
                <a:schemeClr val="tx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9802"/>
          <a:stretch/>
        </p:blipFill>
        <p:spPr>
          <a:xfrm>
            <a:off x="2699792" y="1484783"/>
            <a:ext cx="3780000" cy="3942442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2695219" y="4397388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43808" y="442281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1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86019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275"/>
    </mc:Choice>
    <mc:Fallback>
      <p:transition spd="slow" advTm="7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997527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1349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ЗАПОМНИТЕ ГЛАВНЫЕ ПРИЗНАКИ ИНФАРКТА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39450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БОЛЬ НЕ ПРЕКРАЩАЕТСЯ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ПОСЛЕ ПРИЕМА НИТРОГЛИЦЕРИНА</a:t>
            </a:r>
            <a:endParaRPr lang="ru-RU" sz="3200" dirty="0" smtClean="0">
              <a:solidFill>
                <a:schemeClr val="tx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409"/>
          <a:stretch/>
        </p:blipFill>
        <p:spPr>
          <a:xfrm>
            <a:off x="2699792" y="1340768"/>
            <a:ext cx="3780000" cy="386948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695219" y="4397388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43808" y="442281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2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36868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627"/>
    </mc:Choice>
    <mc:Fallback>
      <p:transition spd="slow" advTm="6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997527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1349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ЗАПОМНИТЕ ГЛАВНЫЕ ПРИЗНАКИ ИНФАРКТА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44812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ПРОДОЛЖИТЕЛЬНОСТЬ БОЛИ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БОЛЕЕ 15 МИНУТ</a:t>
            </a:r>
            <a:endParaRPr lang="ru-RU" sz="3200" dirty="0" smtClean="0">
              <a:solidFill>
                <a:schemeClr val="tx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050"/>
          <a:stretch/>
        </p:blipFill>
        <p:spPr>
          <a:xfrm>
            <a:off x="2530214" y="1412776"/>
            <a:ext cx="4490058" cy="3860837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2659868" y="4397388"/>
            <a:ext cx="720080" cy="720080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08457" y="442281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5023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884"/>
    </mc:Choice>
    <mc:Fallback>
      <p:transition spd="slow" advTm="78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1610" y="548680"/>
            <a:ext cx="8128704" cy="54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sz="3200" b="1" dirty="0" smtClean="0">
                <a:solidFill>
                  <a:schemeClr val="tx2"/>
                </a:solidFill>
              </a:rPr>
              <a:t>НАЛИЧИИ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ЭТИХ ПРИЗНАКОВ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1283168"/>
            <a:ext cx="8415670" cy="3416006"/>
            <a:chOff x="323528" y="1283168"/>
            <a:chExt cx="8415670" cy="3416006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2050"/>
            <a:stretch/>
          </p:blipFill>
          <p:spPr>
            <a:xfrm>
              <a:off x="6003359" y="1283168"/>
              <a:ext cx="2733951" cy="2350825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2409"/>
            <a:stretch/>
          </p:blipFill>
          <p:spPr>
            <a:xfrm>
              <a:off x="3303852" y="1283430"/>
              <a:ext cx="2296463" cy="235082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9802"/>
            <a:stretch/>
          </p:blipFill>
          <p:spPr>
            <a:xfrm>
              <a:off x="495100" y="1302721"/>
              <a:ext cx="2253962" cy="235082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23528" y="3736730"/>
              <a:ext cx="2657006" cy="660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</a:rPr>
                <a:t>ИНТЕНСИВНАЯ БОЛЬ</a:t>
              </a:r>
            </a:p>
            <a:p>
              <a:pPr algn="ctr"/>
              <a:r>
                <a:rPr lang="ru-RU" sz="2000" b="1" dirty="0" smtClean="0">
                  <a:solidFill>
                    <a:schemeClr val="tx2"/>
                  </a:solidFill>
                </a:rPr>
                <a:t> ЗА ГРУДИНОЙ</a:t>
              </a:r>
              <a:endParaRPr lang="ru-RU" sz="20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46615" y="3751695"/>
              <a:ext cx="2989570" cy="947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/>
                  </a:solidFill>
                </a:rPr>
                <a:t>БОЛЬ НЕ ПРЕКРАЩАЕТСЯ </a:t>
              </a:r>
              <a:br>
                <a:rPr lang="ru-RU" sz="2000" b="1" dirty="0">
                  <a:solidFill>
                    <a:schemeClr val="tx2"/>
                  </a:solidFill>
                </a:rPr>
              </a:br>
              <a:r>
                <a:rPr lang="ru-RU" sz="2000" b="1" dirty="0">
                  <a:solidFill>
                    <a:schemeClr val="tx2"/>
                  </a:solidFill>
                </a:rPr>
                <a:t>ПОСЛЕ ПРИЕМА НИТРОГЛИЦЕРИНА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49628" y="3722559"/>
              <a:ext cx="2989570" cy="947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/>
                  </a:solidFill>
                </a:rPr>
                <a:t>ПРОДОЛЖИТЕЛЬНОСТЬ БОЛИ </a:t>
              </a:r>
              <a:r>
                <a:rPr lang="ru-RU" sz="2000" b="1" dirty="0" smtClean="0">
                  <a:solidFill>
                    <a:schemeClr val="tx2"/>
                  </a:solidFill>
                </a:rPr>
                <a:t/>
              </a:r>
              <a:br>
                <a:rPr lang="ru-RU" sz="2000" b="1" dirty="0" smtClean="0">
                  <a:solidFill>
                    <a:schemeClr val="tx2"/>
                  </a:solidFill>
                </a:rPr>
              </a:br>
              <a:r>
                <a:rPr lang="ru-RU" sz="2000" b="1" dirty="0" smtClean="0">
                  <a:solidFill>
                    <a:schemeClr val="tx2"/>
                  </a:solidFill>
                </a:rPr>
                <a:t>БОЛЕЕ </a:t>
              </a:r>
              <a:r>
                <a:rPr lang="ru-RU" sz="2000" b="1" dirty="0">
                  <a:solidFill>
                    <a:schemeClr val="tx2"/>
                  </a:solidFill>
                </a:rPr>
                <a:t>15 МИНУТ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0" y="188641"/>
            <a:ext cx="9144000" cy="216024"/>
          </a:xfrm>
          <a:prstGeom prst="rect">
            <a:avLst/>
          </a:prstGeom>
          <a:solidFill>
            <a:srgbClr val="9933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0" y="5013176"/>
            <a:ext cx="9144000" cy="1549728"/>
            <a:chOff x="0" y="5013176"/>
            <a:chExt cx="9144000" cy="154972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0" y="5013176"/>
              <a:ext cx="9144000" cy="89255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200" b="1" dirty="0" smtClean="0">
                  <a:solidFill>
                    <a:srgbClr val="C00000"/>
                  </a:solidFill>
                </a:rPr>
                <a:t>СРОЧНО ЗВОНИТЕ</a:t>
              </a:r>
              <a:endParaRPr lang="ru-RU" sz="5200" b="1" dirty="0">
                <a:solidFill>
                  <a:srgbClr val="C00000"/>
                </a:solidFill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2411760" y="5805264"/>
              <a:ext cx="4207336" cy="757640"/>
              <a:chOff x="2468680" y="3429000"/>
              <a:chExt cx="4207336" cy="757640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2468680" y="3429000"/>
                <a:ext cx="1686064" cy="734349"/>
                <a:chOff x="2468680" y="3429000"/>
                <a:chExt cx="1686064" cy="734349"/>
              </a:xfrm>
            </p:grpSpPr>
            <p:pic>
              <p:nvPicPr>
                <p:cNvPr id="21" name="Picture 8" descr="C:\Users\anb.CMP05\Downloads\тел трубка 2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68680" y="3429000"/>
                  <a:ext cx="779816" cy="71599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2" name="Picture 2" descr="C:\Users\anb.CMP05\Downloads\03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39419" y="3623349"/>
                  <a:ext cx="715325" cy="54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8" name="Группа 17"/>
              <p:cNvGrpSpPr/>
              <p:nvPr/>
            </p:nvGrpSpPr>
            <p:grpSpPr>
              <a:xfrm>
                <a:off x="4734818" y="3528483"/>
                <a:ext cx="1941198" cy="658157"/>
                <a:chOff x="4734818" y="3528483"/>
                <a:chExt cx="1941198" cy="658157"/>
              </a:xfrm>
            </p:grpSpPr>
            <p:pic>
              <p:nvPicPr>
                <p:cNvPr id="19" name="Picture 7" descr="C:\Users\anb.CMP05\Downloads\мобил 2а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34818" y="3528483"/>
                  <a:ext cx="807739" cy="65815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" name="Picture 3" descr="C:\Users\anb.CMP05\Downloads\103.png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2120" y="3608442"/>
                  <a:ext cx="1023896" cy="54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264412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6503"/>
    </mc:Choice>
    <mc:Fallback>
      <p:transition spd="slow" advTm="165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c9d2f277c4c8979ca4871a08812ac87f6bf1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1172</Words>
  <Application>Microsoft Office PowerPoint</Application>
  <PresentationFormat>Экран (4:3)</PresentationFormat>
  <Paragraphs>80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anb</dc:creator>
  <cp:lastModifiedBy>lea</cp:lastModifiedBy>
  <cp:revision>122</cp:revision>
  <dcterms:created xsi:type="dcterms:W3CDTF">2015-09-01T08:25:49Z</dcterms:created>
  <dcterms:modified xsi:type="dcterms:W3CDTF">2017-12-01T01:59:46Z</dcterms:modified>
</cp:coreProperties>
</file>