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92" r:id="rId3"/>
    <p:sldId id="298" r:id="rId4"/>
    <p:sldId id="303" r:id="rId5"/>
    <p:sldId id="279" r:id="rId6"/>
    <p:sldId id="290" r:id="rId7"/>
    <p:sldId id="291" r:id="rId8"/>
    <p:sldId id="274" r:id="rId9"/>
    <p:sldId id="275" r:id="rId10"/>
    <p:sldId id="276" r:id="rId11"/>
    <p:sldId id="277" r:id="rId12"/>
    <p:sldId id="296" r:id="rId13"/>
    <p:sldId id="301" r:id="rId14"/>
    <p:sldId id="295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2618"/>
    <a:srgbClr val="A439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68645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5B43-6FCB-488B-81FB-71564F15A655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B5E8-8F1D-43D6-A3AD-ACE17F9CD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21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Речь лектора: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Здравствуйте, меня зовут…….., я  - врач (фельдшер) ….городской /районной  больницы/поликлиники......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встреча сегодня посвящена теме инсульта.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нсульт может коснуться любого человека. В связи с эти очень важно, чтобы каждый знал его симптомы и меры первой помощи при инсульте.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попросите его ПОДНЯТЬ обе руки и держать их в таком положении 10 секунд. При инсульте одна рука или вообще не поднимается, или поднимается не полностью.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три приёма называются - метод УЗП (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аббревиатура слов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лыбнуться,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аговорить,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однять руки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31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наличии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одного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этих признаков необходимо срочно вызвать «скорую помощь»!  Обратите внимание – вызывать не участкового врача, а именно – «скорую помощь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Если у слушателей возникнет вопрос, почему  вызывают именно скорую помощь, а не участкового врача. Можно дать пояснения, что пока придет участковый врач – пройдет драгоценное время, а участковый врач все равно вызовет скорую помощь.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прибытия врача необходимо незамедлительно принять самостоятельные меры: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Уложите пострадавшего так, чтобы голова и плечи были приподняты.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Откройте окно, чтобы поступал свежий воздух.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Снимите или расстегните стесняющую одежду.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рвоте поверните голову пострадавшего на бок, чтобы рвотные массы не попадали в дыхательные пути.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давайте языку пациента западать – постоянно следите за дыханием.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47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подведем итог нашей встречи.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нсульт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тяжелое состояние, требующее неотложной специализированной медицинской помощи. Прогноз при инсульте зависит во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многом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своевременности вызова «Скорой помощи».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распознать инсульт, попросите пострадавшего: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УЛЫБНУТЬСЯ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Улыбка кривая?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ЗАГОВОРИТЬ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Говорит неразборчиво?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ПОДНЯТЬ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обе руки. Не может поднять обе руки. Одна ослабла?</a:t>
            </a:r>
          </a:p>
          <a:p>
            <a:pPr algn="ctr"/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наличии любого из этих трех признаков срочно вызывайте «скорую помощь»!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Помните о том, что время эффективной медицинской помощи при инсульте— «терапевтическое окно» — всего 4 часа от начала появления симптомов. Чем раньше Вы вызовете бригаду «скорой помощи», тем более эффективным будет лечение и меньше осложнений у больного от инсульта.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внимание, бывают ситуации, когда у человека были симптомы инсульта, но они в самостоятельно прошли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(в течение нескольких минут или часов)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состояние, на языке медиков, называется транзиторная ишемическая атака, а проще говоря, чтобы было понятно всем - преходящее нарушение мозгового кровообращения. В таких ситуациях, несмотря на то, что симптомы прошли, все равно необходимо обратиться за медицинской помощью, так как в ближайшее время высок риск повторной атаки, причем в более тяжелой форме.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Поэтому при любых симптомах инсульта и даже просто при подозрении на него необходимо сразу же обратиться за медицинской помощью – вызвать «скорую» или доставить больного в неврологическое отделение.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588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Поэтому, цель нашей встречи состоит в том, чтобы обсуди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 с вами следующие вопросы: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инсульт?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каким признакам можно распознать инсульт?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нужно сделать в первую очередь, оказывая помощь больному с инсультом?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47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чем заключается опасность инсульта?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Ежегодно в России острый мозговой инсульт случается примерно у 450 тысяч человек. Инсульт всегда представляет серьезную угрозу здоровью и жизни пациента – это вторая по частоте причина смертности (от заболеваний) среди населения земного шара.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данным, предоставленным НАБИ  (Национальная ассоциация по борьбе с инсультом):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30% случаев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молодые люди в возрасте до  40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8% людей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из числа лиц перенесших инсульт, восстанавливаются и могут жить полноценной жизнью.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остальные вынуждены жить с той или ной степенью инвалидности (31% пациентов - необходим специальный уход, 20% не могут самостоятельно передвигаться)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хотелось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 отметить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современная медицина не стоит на месте и высокотехнологичные медицинские вмешательства позволяют спасти жизнь человеку в тяжелейших ситуациях,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но, эффективность медицинской помощи зависит от своевременности вызова скорой помощи.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Половины смертей от инсульта можно было бы избежать, если бы люди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знали симптомы инсульта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вовремя вызвали бригаду «скорой помощи»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47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знать! Первые 4 часа при инсульте являются критическими. В этот период изменения в головном мозге обратимы. А это значит, если успеть  в этот период времени восстановить кровоток в закупоренной артерии при ишемическом инсульте, или своевременно прооперировать человека при геморрагическом инсульте, лечение будет эффективным  и у больного будет меньше осложнений после инсульта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так важно знать симптомы инсульта, чтобы своевременно вызвать бригаду «скорой помощи».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Доказано, что если первые признаки инсульта были сразу же распознаны, и больной получил необходимое лечение – вероятность неблагоприятного исхода (инвалидности и смерти) снижается в 2 и более раз.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Поэтому, давайте рассмотрим с помощью каких приемов можно распознать инсульт.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47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рассмотрим, что такое инсульт?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Инсульт - это острое нарушение мозгового кровообращения, вследствие которого часть клеток головного мозга погибает. Из-за гибели мозговых клеток нарушаются (или полностью выпадают) функции, за которые отвечал этот участок мозга.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нарушение кровообращения в лобной доле коры мозга правого полушария может привести к появлению парезов левой половины тела (отсутствию произвольных движений), нарушениям речи, неустойчивости при ходьбе и т.д. Нарушение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кровобращения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височной доле коры мозга может проявиться в виде изменения слуха – глухоты, снижения остроты слуха, шуму в ушах и слуховым галлюцинациям, различным дефектам слухового восприятия (вплоть до потери способности понимать произносимую речь)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97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Причинами  нарушения кровообращения головного мозга могут быть: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закупорка сосудов головного мозга атеросклеротической бляшкой или тромбом, в результате чего развивается ишемический инсульт;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разрыв  сосудов головного мозга, приводящий к развитию геморрагического инсульта.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Соответственно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з-за нарушения мозгового кровообращения у человека могут появиться следующие симптомы,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характерные для инсульта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внезапная слабость и онемение в руке или руке и ноге на одной стороне тела;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внезапное помутнение сознания, нарушение речи или непонимание обращенной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внезапное онемение губы или половины лица, часто с «перекосом» лица;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внезапное нарушение зрения в одном или обоих глазах, появление ощущения двоения в глазах;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внезапное нарушение походки, головокружение, потеря равновесия или координации;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внезапная сильная головная боль по неизвестной причине.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47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распознать инсульт, запомните три приёма: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попросите пострадавшего УЛЫБНУТЬСЯ. При инсульте улыбка теряет естественность, становится кривой (один уголок рта поднимается, а другой остается опущенным).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31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прием — попросите его ЗАГОВОРИТЬ. Попросите выговорить простое предложение, например: «За окном светит солнце». Для инсульта характерны нарушения речи, и больной плохо справляется с этой задачей.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B5E8-8F1D-43D6-A3AD-ACE17F9CD7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31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4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2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83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40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35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00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58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20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8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75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30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3C89-B89B-4465-A779-1F024E3CAC2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37DF2-C0FD-4B89-ADCD-116E7231E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7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\\cmp02\&#1044;&#1080;&#1089;&#1082;%20&#1086;&#1073;&#1084;&#1077;&#1085;&#1072;\&#1051;&#1080;&#1085;&#1086;&#1082;%20&#1045;&#1040;\Public\&#1044;&#1045;&#1050;&#1040;&#1044;&#1067;\&#1057;&#1045;&#1052;&#1048;&#1053;&#1040;&#1056;&#1067;_&#1087;&#1077;&#1076;&#1072;&#1075;&#1086;&#1075;&#1080;_%20&#1048;&#1053;&#1057;&#1059;&#1051;&#1068;&#1058;\&#1089;%20&#1089;&#1086;&#1073;&#1086;&#1081;\&#1057;&#1090;&#1072;&#1090;&#1080;&#1089;&#1090;&#1080;&#1082;&#1072;%20&#1080;&#1085;&#1089;&#1091;&#1083;&#1100;&#1090;&#1072;.mp4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b.CMP05\Downloads\ЦМП_картинки\сердце\инсульт\Инсуль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4" r="5243"/>
          <a:stretch/>
        </p:blipFill>
        <p:spPr bwMode="auto">
          <a:xfrm>
            <a:off x="0" y="0"/>
            <a:ext cx="9171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99535" y="6866331"/>
            <a:ext cx="8972393" cy="5676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9200"/>
            <a:ext cx="9171928" cy="12241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9267" y="5229200"/>
            <a:ext cx="835292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>
                <a:ln w="1905"/>
                <a:solidFill>
                  <a:srgbClr val="993366"/>
                </a:solidFill>
                <a:latin typeface="+mj-lt"/>
                <a:cs typeface="Arial" panose="020B0604020202020204" pitchFamily="34" charset="0"/>
              </a:rPr>
              <a:t>Модуль 1. </a:t>
            </a:r>
            <a:r>
              <a:rPr lang="ru-RU" sz="3400" b="1" dirty="0" smtClean="0">
                <a:ln w="1905"/>
                <a:solidFill>
                  <a:srgbClr val="993366"/>
                </a:solidFill>
                <a:latin typeface="+mj-lt"/>
                <a:cs typeface="Arial" panose="020B0604020202020204" pitchFamily="34" charset="0"/>
              </a:rPr>
              <a:t>Инсульт. </a:t>
            </a:r>
          </a:p>
          <a:p>
            <a:pPr algn="ctr"/>
            <a:r>
              <a:rPr lang="ru-RU" sz="3400" b="1" dirty="0" smtClean="0">
                <a:ln w="1905"/>
                <a:solidFill>
                  <a:srgbClr val="993366"/>
                </a:solidFill>
                <a:latin typeface="+mj-lt"/>
                <a:cs typeface="Arial" panose="020B0604020202020204" pitchFamily="34" charset="0"/>
              </a:rPr>
              <a:t>Медицинские </a:t>
            </a:r>
            <a:r>
              <a:rPr lang="ru-RU" sz="3400" b="1" dirty="0">
                <a:ln w="1905"/>
                <a:solidFill>
                  <a:srgbClr val="993366"/>
                </a:solidFill>
                <a:latin typeface="+mj-lt"/>
                <a:cs typeface="Arial" panose="020B0604020202020204" pitchFamily="34" charset="0"/>
              </a:rPr>
              <a:t>аспекты </a:t>
            </a:r>
            <a:r>
              <a:rPr lang="ru-RU" sz="3400" b="1" dirty="0" smtClean="0">
                <a:ln w="1905"/>
                <a:solidFill>
                  <a:srgbClr val="993366"/>
                </a:solidFill>
                <a:latin typeface="+mj-lt"/>
                <a:cs typeface="Arial" panose="020B0604020202020204" pitchFamily="34" charset="0"/>
              </a:rPr>
              <a:t>заболевания. </a:t>
            </a:r>
            <a:endParaRPr lang="ru-RU" sz="3400" b="1" dirty="0">
              <a:ln w="1905"/>
              <a:solidFill>
                <a:srgbClr val="99336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20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99"/>
    </mc:Choice>
    <mc:Fallback>
      <p:transition spd="slow" advTm="57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Как распознать инсульт?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4307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Не </a:t>
            </a:r>
            <a:r>
              <a:rPr lang="ru-RU" sz="3000" dirty="0">
                <a:solidFill>
                  <a:srgbClr val="C00000"/>
                </a:solidFill>
              </a:rPr>
              <a:t>может поднять обе руки?</a:t>
            </a:r>
          </a:p>
          <a:p>
            <a:pPr algn="ctr"/>
            <a:r>
              <a:rPr lang="ru-RU" sz="3000" dirty="0">
                <a:solidFill>
                  <a:srgbClr val="C00000"/>
                </a:solidFill>
              </a:rPr>
              <a:t>Одна ослабла?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412776"/>
            <a:ext cx="8064896" cy="4010382"/>
            <a:chOff x="611560" y="1412776"/>
            <a:chExt cx="8064896" cy="4010382"/>
          </a:xfrm>
        </p:grpSpPr>
        <p:sp>
          <p:nvSpPr>
            <p:cNvPr id="7" name="TextBox 6"/>
            <p:cNvSpPr txBox="1"/>
            <p:nvPr/>
          </p:nvSpPr>
          <p:spPr>
            <a:xfrm>
              <a:off x="611560" y="4869160"/>
              <a:ext cx="80648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chemeClr val="tx2"/>
                  </a:solidFill>
                </a:rPr>
                <a:t>Попросите </a:t>
              </a:r>
              <a:r>
                <a:rPr lang="ru-RU" sz="3000" b="1" dirty="0">
                  <a:solidFill>
                    <a:schemeClr val="tx2"/>
                  </a:solidFill>
                </a:rPr>
                <a:t>его </a:t>
              </a:r>
              <a:r>
                <a:rPr lang="ru-RU" sz="3000" b="1" dirty="0" smtClean="0">
                  <a:solidFill>
                    <a:srgbClr val="C00000"/>
                  </a:solidFill>
                </a:rPr>
                <a:t>ПОДНЯТЬ ОБЕ РУКИ</a:t>
              </a:r>
              <a:r>
                <a:rPr lang="ru-RU" sz="3000" dirty="0" smtClean="0">
                  <a:solidFill>
                    <a:srgbClr val="C00000"/>
                  </a:solidFill>
                </a:rPr>
                <a:t>. </a:t>
              </a:r>
              <a:endParaRPr lang="ru-RU" sz="3000" dirty="0">
                <a:solidFill>
                  <a:srgbClr val="C00000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328"/>
            <a:stretch/>
          </p:blipFill>
          <p:spPr>
            <a:xfrm>
              <a:off x="2958953" y="1412776"/>
              <a:ext cx="3269231" cy="3384000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2695219" y="3789040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4381" y="3817321"/>
              <a:ext cx="474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П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520" y="1484784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Метод УЗ</a:t>
            </a:r>
            <a:r>
              <a:rPr lang="ru-RU" sz="3000" b="1" dirty="0" smtClean="0">
                <a:solidFill>
                  <a:srgbClr val="C00000"/>
                </a:solidFill>
              </a:rPr>
              <a:t>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0802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91"/>
    </mc:Choice>
    <mc:Fallback>
      <p:transition spd="slow" advTm="15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0808" y="620688"/>
            <a:ext cx="871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ПРИ НАЛИЧИИ ЛЮБОГО ИЗ ЭТИХ ПРИЗНАКОВ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2765" y="1256403"/>
            <a:ext cx="8918394" cy="3645023"/>
            <a:chOff x="132765" y="1256403"/>
            <a:chExt cx="8918394" cy="364502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148"/>
            <a:stretch/>
          </p:blipFill>
          <p:spPr>
            <a:xfrm>
              <a:off x="539552" y="1256403"/>
              <a:ext cx="2461396" cy="252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014"/>
            <a:stretch/>
          </p:blipFill>
          <p:spPr>
            <a:xfrm>
              <a:off x="3323982" y="1256403"/>
              <a:ext cx="2511203" cy="252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328"/>
            <a:stretch/>
          </p:blipFill>
          <p:spPr>
            <a:xfrm>
              <a:off x="6169914" y="1256403"/>
              <a:ext cx="2434534" cy="25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2765" y="3885763"/>
              <a:ext cx="325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НЕ МОЖЕТ</a:t>
              </a:r>
              <a:br>
                <a:rPr lang="ru-RU" sz="2000" b="1" dirty="0" smtClean="0">
                  <a:solidFill>
                    <a:schemeClr val="tx2"/>
                  </a:solidFill>
                </a:rPr>
              </a:br>
              <a:r>
                <a:rPr lang="ru-RU" sz="2000" b="1" dirty="0" smtClean="0">
                  <a:solidFill>
                    <a:schemeClr val="tx2"/>
                  </a:solidFill>
                </a:rPr>
                <a:t>УЛЫБНУТЬСЯ. 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УГОЛОК РТА ОПУЩЕН.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7900" y="3885763"/>
              <a:ext cx="325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НЕ МОЖЕТ 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РАЗБОРЧИВО 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ГОВОРИТЬ.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6136" y="3885762"/>
              <a:ext cx="325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НЕ МОЖЕТ ПОДНЯТЬ </a:t>
              </a:r>
              <a:br>
                <a:rPr lang="ru-RU" sz="2000" b="1" dirty="0" smtClean="0">
                  <a:solidFill>
                    <a:schemeClr val="tx2"/>
                  </a:solidFill>
                </a:rPr>
              </a:br>
              <a:r>
                <a:rPr lang="ru-RU" sz="2000" b="1" dirty="0" smtClean="0">
                  <a:solidFill>
                    <a:schemeClr val="tx2"/>
                  </a:solidFill>
                </a:rPr>
                <a:t>ОБЕ РУКИ.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</a:rPr>
                <a:t>ОДНА ОСЛАБЛА.</a:t>
              </a:r>
              <a:endParaRPr lang="ru-RU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88641"/>
            <a:ext cx="9144000" cy="216024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5013176"/>
            <a:ext cx="9144000" cy="1549728"/>
            <a:chOff x="0" y="5013176"/>
            <a:chExt cx="9144000" cy="15497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5013176"/>
              <a:ext cx="9144000" cy="892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5200" b="1" dirty="0" smtClean="0">
                  <a:solidFill>
                    <a:srgbClr val="C00000"/>
                  </a:solidFill>
                </a:rPr>
                <a:t>СРОЧНО ЗВОНИТЕ</a:t>
              </a:r>
              <a:endParaRPr lang="ru-RU" sz="52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411760" y="5805264"/>
              <a:ext cx="4207336" cy="757640"/>
              <a:chOff x="2468680" y="3429000"/>
              <a:chExt cx="4207336" cy="757640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2468680" y="3429000"/>
                <a:ext cx="1686064" cy="734349"/>
                <a:chOff x="2468680" y="3429000"/>
                <a:chExt cx="1686064" cy="734349"/>
              </a:xfrm>
            </p:grpSpPr>
            <p:pic>
              <p:nvPicPr>
                <p:cNvPr id="28" name="Picture 8" descr="C:\Users\anb.CMP05\Downloads\тел трубка 2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680" y="3429000"/>
                  <a:ext cx="779816" cy="7159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 descr="C:\Users\anb.CMP05\Downloads\0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9419" y="3623349"/>
                  <a:ext cx="715325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Группа 24"/>
              <p:cNvGrpSpPr/>
              <p:nvPr/>
            </p:nvGrpSpPr>
            <p:grpSpPr>
              <a:xfrm>
                <a:off x="4734818" y="3528483"/>
                <a:ext cx="1941198" cy="658157"/>
                <a:chOff x="4734818" y="3528483"/>
                <a:chExt cx="1941198" cy="658157"/>
              </a:xfrm>
            </p:grpSpPr>
            <p:pic>
              <p:nvPicPr>
                <p:cNvPr id="26" name="Picture 7" descr="C:\Users\anb.CMP05\Downloads\мобил 2а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4818" y="3528483"/>
                  <a:ext cx="807739" cy="658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3" descr="C:\Users\anb.CMP05\Downloads\103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3608442"/>
                  <a:ext cx="1023896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00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35"/>
    </mc:Choice>
    <mc:Fallback>
      <p:transition spd="slow" advTm="15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ДОВРАЧЕБНЫЕ МЕРОПРИЯТИЯ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8568952" cy="423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До прибытия врача необходимо принять самостоятельные меры:</a:t>
            </a:r>
            <a:endParaRPr lang="ru-RU" sz="2200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chemeClr val="tx2"/>
                </a:solidFill>
                <a:ea typeface="Times New Roman"/>
                <a:cs typeface="Times New Roman"/>
              </a:rPr>
              <a:t>Уложите </a:t>
            </a:r>
            <a:r>
              <a:rPr lang="ru-RU" sz="2200" dirty="0">
                <a:solidFill>
                  <a:schemeClr val="tx2"/>
                </a:solidFill>
                <a:ea typeface="Times New Roman"/>
                <a:cs typeface="Times New Roman"/>
              </a:rPr>
              <a:t>пострадавшего так, чтобы голова и плечи были </a:t>
            </a:r>
            <a:r>
              <a:rPr lang="ru-RU" sz="2200" dirty="0" smtClean="0">
                <a:solidFill>
                  <a:schemeClr val="tx2"/>
                </a:solidFill>
                <a:ea typeface="Times New Roman"/>
                <a:cs typeface="Times New Roman"/>
              </a:rPr>
              <a:t>приподняты.</a:t>
            </a:r>
            <a:endParaRPr lang="ru-RU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solidFill>
                  <a:schemeClr val="tx2"/>
                </a:solidFill>
                <a:ea typeface="Times New Roman"/>
                <a:cs typeface="Times New Roman"/>
              </a:rPr>
              <a:t>Откройте окно, чтобы поступал свежий </a:t>
            </a:r>
            <a:r>
              <a:rPr lang="ru-RU" sz="2200" dirty="0" smtClean="0">
                <a:solidFill>
                  <a:schemeClr val="tx2"/>
                </a:solidFill>
                <a:ea typeface="Times New Roman"/>
                <a:cs typeface="Times New Roman"/>
              </a:rPr>
              <a:t>воздух.</a:t>
            </a:r>
            <a:endParaRPr lang="ru-RU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solidFill>
                  <a:schemeClr val="tx2"/>
                </a:solidFill>
                <a:ea typeface="Times New Roman"/>
                <a:cs typeface="Times New Roman"/>
              </a:rPr>
              <a:t>Снимите или расстегните стесняющую </a:t>
            </a:r>
            <a:r>
              <a:rPr lang="ru-RU" sz="2200" dirty="0" smtClean="0">
                <a:solidFill>
                  <a:schemeClr val="tx2"/>
                </a:solidFill>
                <a:ea typeface="Times New Roman"/>
                <a:cs typeface="Times New Roman"/>
              </a:rPr>
              <a:t>одежду.</a:t>
            </a:r>
            <a:endParaRPr lang="ru-RU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solidFill>
                  <a:schemeClr val="tx2"/>
                </a:solidFill>
                <a:ea typeface="Times New Roman"/>
                <a:cs typeface="Times New Roman"/>
              </a:rPr>
              <a:t>При рвоте поверните голову пострадавшего на бок, чтобы рвотные массы не попадали в дыхательные </a:t>
            </a:r>
            <a:r>
              <a:rPr lang="ru-RU" sz="2200" dirty="0" smtClean="0">
                <a:solidFill>
                  <a:schemeClr val="tx2"/>
                </a:solidFill>
                <a:ea typeface="Times New Roman"/>
                <a:cs typeface="Times New Roman"/>
              </a:rPr>
              <a:t>пути.</a:t>
            </a:r>
            <a:endParaRPr lang="ru-RU" sz="22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solidFill>
                  <a:schemeClr val="tx2"/>
                </a:solidFill>
                <a:ea typeface="Times New Roman"/>
                <a:cs typeface="Times New Roman"/>
              </a:rPr>
              <a:t>Не давайте языку пациента западать – постоянно следите за дыханием</a:t>
            </a:r>
            <a:r>
              <a:rPr lang="ru-RU" sz="2200" dirty="0" smtClean="0">
                <a:solidFill>
                  <a:schemeClr val="tx2"/>
                </a:solidFill>
                <a:ea typeface="Times New Roman"/>
                <a:cs typeface="Times New Roman"/>
              </a:rPr>
              <a:t>.</a:t>
            </a:r>
            <a:endParaRPr lang="ru-RU" sz="2200" dirty="0">
              <a:effectLst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384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70"/>
    </mc:Choice>
    <mc:Fallback>
      <p:transition spd="slow" advTm="115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0688"/>
            <a:ext cx="9144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C00000"/>
                </a:solidFill>
              </a:rPr>
              <a:t>ПОМНИТЕ! </a:t>
            </a:r>
          </a:p>
          <a:p>
            <a:pPr algn="ctr">
              <a:lnSpc>
                <a:spcPct val="95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Время</a:t>
            </a:r>
            <a:r>
              <a:rPr lang="ru-RU" sz="2800" b="1" dirty="0">
                <a:solidFill>
                  <a:schemeClr val="tx2"/>
                </a:solidFill>
              </a:rPr>
              <a:t>, за которое можно успеть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восстановить кровоток в артериях мозга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и остановить гибель клеток –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r>
              <a:rPr lang="ru-RU" sz="3200" b="1" dirty="0" smtClean="0">
                <a:solidFill>
                  <a:srgbClr val="C00000"/>
                </a:solidFill>
              </a:rPr>
              <a:t> часа.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1"/>
            <a:ext cx="9144000" cy="216024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0808" y="2636912"/>
            <a:ext cx="8713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Чем </a:t>
            </a:r>
            <a:r>
              <a:rPr lang="ru-RU" sz="2800" b="1" dirty="0">
                <a:solidFill>
                  <a:schemeClr val="tx2"/>
                </a:solidFill>
              </a:rPr>
              <a:t>раньше Вы </a:t>
            </a:r>
            <a:r>
              <a:rPr lang="ru-RU" sz="2800" b="1" dirty="0" smtClean="0">
                <a:solidFill>
                  <a:schemeClr val="tx2"/>
                </a:solidFill>
              </a:rPr>
              <a:t>вызовете </a:t>
            </a:r>
            <a:r>
              <a:rPr lang="ru-RU" sz="2800" b="1" dirty="0">
                <a:solidFill>
                  <a:srgbClr val="C00000"/>
                </a:solidFill>
              </a:rPr>
              <a:t>«Скорую помощь</a:t>
            </a:r>
            <a:r>
              <a:rPr lang="ru-RU" sz="2800" b="1" dirty="0" smtClean="0">
                <a:solidFill>
                  <a:srgbClr val="C00000"/>
                </a:solidFill>
              </a:rPr>
              <a:t>»,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тем </a:t>
            </a:r>
            <a:r>
              <a:rPr lang="ru-RU" sz="2800" b="1" dirty="0" smtClean="0">
                <a:solidFill>
                  <a:schemeClr val="tx2"/>
                </a:solidFill>
              </a:rPr>
              <a:t>эффективнее будет лечение и меньше тяжелых последствий у больного после инсульта!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331640" y="4365104"/>
            <a:ext cx="6509461" cy="2030516"/>
            <a:chOff x="1331640" y="4365104"/>
            <a:chExt cx="6509461" cy="20305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31640" y="4365104"/>
              <a:ext cx="6509461" cy="1046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200" b="1" dirty="0" smtClean="0">
                  <a:solidFill>
                    <a:srgbClr val="C00000"/>
                  </a:solidFill>
                </a:rPr>
                <a:t>СРОЧНО ЗВОНИТЕ</a:t>
              </a:r>
              <a:endParaRPr lang="ru-RU" sz="62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932418" y="5445224"/>
              <a:ext cx="5277749" cy="950396"/>
              <a:chOff x="2468680" y="3429000"/>
              <a:chExt cx="4207336" cy="757640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468680" y="3429000"/>
                <a:ext cx="1686064" cy="734349"/>
                <a:chOff x="2468680" y="3429000"/>
                <a:chExt cx="1686064" cy="734349"/>
              </a:xfrm>
            </p:grpSpPr>
            <p:pic>
              <p:nvPicPr>
                <p:cNvPr id="21" name="Picture 8" descr="C:\Users\anb.CMP05\Downloads\тел трубка 2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680" y="3429000"/>
                  <a:ext cx="779816" cy="7159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anb.CMP05\Downloads\03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9419" y="3623349"/>
                  <a:ext cx="715325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Группа 17"/>
              <p:cNvGrpSpPr/>
              <p:nvPr/>
            </p:nvGrpSpPr>
            <p:grpSpPr>
              <a:xfrm>
                <a:off x="4734818" y="3528483"/>
                <a:ext cx="1941198" cy="658157"/>
                <a:chOff x="4734818" y="3528483"/>
                <a:chExt cx="1941198" cy="658157"/>
              </a:xfrm>
            </p:grpSpPr>
            <p:pic>
              <p:nvPicPr>
                <p:cNvPr id="19" name="Picture 7" descr="C:\Users\anb.CMP05\Downloads\мобил 2а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4818" y="3528483"/>
                  <a:ext cx="807739" cy="658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3" descr="C:\Users\anb.CMP05\Downloads\103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3608442"/>
                  <a:ext cx="1023896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7502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187"/>
    </mc:Choice>
    <mc:Fallback>
      <p:transition spd="slow" advTm="2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128" y="1196752"/>
            <a:ext cx="9144000" cy="4032448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ВОПРОСЫ К РАССМОТРЕНИЮ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562" y="1844824"/>
            <a:ext cx="856895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2"/>
                </a:solidFill>
              </a:rPr>
              <a:t>Актуальность.</a:t>
            </a:r>
          </a:p>
          <a:p>
            <a:pPr marL="457200" indent="-4572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2"/>
                </a:solidFill>
              </a:rPr>
              <a:t>Что такое инсульт?</a:t>
            </a:r>
          </a:p>
          <a:p>
            <a:pPr marL="457200" indent="-4572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2"/>
                </a:solidFill>
              </a:rPr>
              <a:t>По каким признакам можно распознать инсульт?</a:t>
            </a:r>
          </a:p>
          <a:p>
            <a:pPr marL="457200" indent="-4572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2"/>
                </a:solidFill>
              </a:rPr>
              <a:t>Что нужно сделать в первую очередь при инсульте?</a:t>
            </a:r>
          </a:p>
          <a:p>
            <a:pPr marL="457200" indent="-4572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2"/>
                </a:solidFill>
              </a:rPr>
              <a:t>Какие меры доврачебной помощи нужно оказать человеку с инсультом?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6304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70"/>
    </mc:Choice>
    <mc:Fallback>
      <p:transition spd="slow" advTm="115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Актуальность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Статистика инсульт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43608" y="1340768"/>
            <a:ext cx="7104789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6304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70"/>
    </mc:Choice>
    <mc:Fallback>
      <p:transition spd="slow" advTm="11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 В ТВОИХ РУКАХ СПАСТИ ЖИЗНЬ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ea typeface="Times New Roman"/>
              </a:rPr>
              <a:t>В </a:t>
            </a:r>
            <a:r>
              <a:rPr lang="ru-RU" sz="2200" b="1" dirty="0">
                <a:solidFill>
                  <a:srgbClr val="C00000"/>
                </a:solidFill>
                <a:ea typeface="Times New Roman"/>
              </a:rPr>
              <a:t>большинстве случаев человеку можно спасти жизнь и предотвратить развитие тяжелых последствий </a:t>
            </a:r>
            <a:r>
              <a:rPr lang="ru-RU" sz="2200" b="1" dirty="0" smtClean="0">
                <a:solidFill>
                  <a:srgbClr val="C00000"/>
                </a:solidFill>
                <a:ea typeface="Times New Roman"/>
              </a:rPr>
              <a:t>инсульта!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123728" y="3463448"/>
            <a:ext cx="4680520" cy="3061895"/>
            <a:chOff x="2123728" y="3463448"/>
            <a:chExt cx="4680520" cy="3061895"/>
          </a:xfrm>
        </p:grpSpPr>
        <p:pic>
          <p:nvPicPr>
            <p:cNvPr id="7" name="Picture 2" descr="C:\Users\anb.CMP05\Downloads\ЦМП_картинки\Скорая помощь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544826"/>
              <a:ext cx="4680520" cy="198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11"/>
            <p:cNvGrpSpPr/>
            <p:nvPr/>
          </p:nvGrpSpPr>
          <p:grpSpPr>
            <a:xfrm>
              <a:off x="2339752" y="3463448"/>
              <a:ext cx="4207336" cy="757640"/>
              <a:chOff x="2468680" y="3429000"/>
              <a:chExt cx="4207336" cy="757640"/>
            </a:xfrm>
          </p:grpSpPr>
          <p:grpSp>
            <p:nvGrpSpPr>
              <p:cNvPr id="8" name="Группа 2"/>
              <p:cNvGrpSpPr/>
              <p:nvPr/>
            </p:nvGrpSpPr>
            <p:grpSpPr>
              <a:xfrm>
                <a:off x="2468680" y="3429000"/>
                <a:ext cx="1686064" cy="734349"/>
                <a:chOff x="2468680" y="3429000"/>
                <a:chExt cx="1686064" cy="734349"/>
              </a:xfrm>
            </p:grpSpPr>
            <p:pic>
              <p:nvPicPr>
                <p:cNvPr id="2056" name="Picture 8" descr="C:\Users\anb.CMP05\Downloads\тел трубка 2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680" y="3429000"/>
                  <a:ext cx="779816" cy="7159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C:\Users\anb.CMP05\Downloads\0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9419" y="3623349"/>
                  <a:ext cx="715325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Группа 7"/>
              <p:cNvGrpSpPr/>
              <p:nvPr/>
            </p:nvGrpSpPr>
            <p:grpSpPr>
              <a:xfrm>
                <a:off x="4734818" y="3528483"/>
                <a:ext cx="1941198" cy="658157"/>
                <a:chOff x="4734818" y="3528483"/>
                <a:chExt cx="1941198" cy="658157"/>
              </a:xfrm>
            </p:grpSpPr>
            <p:pic>
              <p:nvPicPr>
                <p:cNvPr id="2055" name="Picture 7" descr="C:\Users\anb.CMP05\Downloads\мобил 2а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4818" y="3528483"/>
                  <a:ext cx="807739" cy="658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7" name="Picture 3" descr="C:\Users\anb.CMP05\Downloads\10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3608442"/>
                  <a:ext cx="1023896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8" name="Прямоугольник 17"/>
          <p:cNvSpPr/>
          <p:nvPr/>
        </p:nvSpPr>
        <p:spPr>
          <a:xfrm>
            <a:off x="323528" y="2465020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tx2"/>
                </a:solidFill>
                <a:ea typeface="Times New Roman"/>
              </a:rPr>
              <a:t>Для этого </a:t>
            </a:r>
            <a:r>
              <a:rPr lang="ru-RU" sz="2200" b="1" dirty="0">
                <a:solidFill>
                  <a:schemeClr val="tx2"/>
                </a:solidFill>
                <a:ea typeface="Times New Roman"/>
              </a:rPr>
              <a:t>необходимо </a:t>
            </a:r>
            <a:r>
              <a:rPr lang="ru-RU" sz="2200" b="1" dirty="0" smtClean="0">
                <a:solidFill>
                  <a:schemeClr val="tx2"/>
                </a:solidFill>
                <a:ea typeface="Times New Roman"/>
              </a:rPr>
              <a:t>уметь выявить признаки инсульта, и своевременно </a:t>
            </a:r>
            <a:r>
              <a:rPr lang="ru-RU" sz="2200" b="1" dirty="0">
                <a:solidFill>
                  <a:schemeClr val="tx2"/>
                </a:solidFill>
                <a:ea typeface="Times New Roman"/>
              </a:rPr>
              <a:t>вызвать </a:t>
            </a:r>
            <a:r>
              <a:rPr lang="ru-RU" sz="2200" b="1" dirty="0" smtClean="0">
                <a:solidFill>
                  <a:schemeClr val="tx2"/>
                </a:solidFill>
                <a:ea typeface="Times New Roman"/>
              </a:rPr>
              <a:t>«Скорую помощь».</a:t>
            </a:r>
            <a:endParaRPr lang="ru-RU" sz="22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810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70"/>
    </mc:Choice>
    <mc:Fallback>
      <p:transition spd="slow" advTm="11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ЧТО ТАКОЕ ИНСУЛЬТ?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840" y="2950435"/>
            <a:ext cx="446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ИНСУЛЬТ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это </a:t>
            </a:r>
            <a:r>
              <a:rPr lang="ru-RU" sz="2400" dirty="0">
                <a:solidFill>
                  <a:schemeClr val="tx2"/>
                </a:solidFill>
              </a:rPr>
              <a:t>острое нарушение мозгового кровообращения, вследствие которого часть клеток головного мозга </a:t>
            </a:r>
            <a:r>
              <a:rPr lang="ru-RU" sz="2400" dirty="0" smtClean="0">
                <a:solidFill>
                  <a:schemeClr val="tx2"/>
                </a:solidFill>
              </a:rPr>
              <a:t>погибает.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1556793"/>
            <a:ext cx="205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rgbClr val="AE2618"/>
                </a:solidFill>
              </a:rPr>
              <a:t>зона инсульта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3996705" cy="40206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46336" y="3537012"/>
            <a:ext cx="173936" cy="288032"/>
          </a:xfrm>
          <a:prstGeom prst="rect">
            <a:avLst/>
          </a:prstGeom>
          <a:noFill/>
          <a:ln>
            <a:solidFill>
              <a:srgbClr val="AE2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84168" y="2780928"/>
            <a:ext cx="762168" cy="756084"/>
          </a:xfrm>
          <a:prstGeom prst="line">
            <a:avLst/>
          </a:prstGeom>
          <a:ln w="19050">
            <a:solidFill>
              <a:srgbClr val="AE26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020272" y="2780928"/>
            <a:ext cx="356632" cy="756084"/>
          </a:xfrm>
          <a:prstGeom prst="line">
            <a:avLst/>
          </a:prstGeom>
          <a:ln w="19050">
            <a:solidFill>
              <a:srgbClr val="AE26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21068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60"/>
    </mc:Choice>
    <mc:Fallback>
      <p:transition spd="slow" advTm="116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РАЗНОВИДНОСТИ ИНСУЛЬТА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b.CMP05\Downloads\_ЦМП_картинки\сердце\инсульт\ишемический инсуль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7"/>
            <a:ext cx="32877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b.CMP05\Downloads\_ЦМП_картинки\сердце\инсульт\геморрагический инсуль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452" y="2470315"/>
            <a:ext cx="3832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652" y="177281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</a:rPr>
              <a:t>шемический инсульт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177281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Геморрагический инсульт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7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ПРИЗНАКИ ИНСУЛЬТА: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внезапная слабость и онемение в руке или руке и ноге на одной стороне тела;</a:t>
            </a:r>
          </a:p>
          <a:p>
            <a:pPr marL="342900" lvl="0" indent="-3429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внезапное помутнение сознания, нарушение речи или непонимание обращенной речи;</a:t>
            </a:r>
          </a:p>
          <a:p>
            <a:pPr marL="342900" lvl="0" indent="-3429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внезапное онемение губы или половины лица, часто с «перекосом» лица;</a:t>
            </a:r>
          </a:p>
          <a:p>
            <a:pPr marL="342900" lvl="0" indent="-3429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внезапное нарушение зрения в одном или обоих глазах, появление ощущения двоения в глазах;</a:t>
            </a:r>
          </a:p>
          <a:p>
            <a:pPr marL="342900" lvl="0" indent="-3429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внезапное нарушение походки, головокружение, потеря равновесия или координации;</a:t>
            </a:r>
          </a:p>
          <a:p>
            <a:pPr marL="342900" lvl="0" indent="-342900" algn="just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</a:rPr>
              <a:t>внезапная сильная головная боль по неизвестной причине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  <a:endParaRPr lang="ru-RU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9181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70"/>
    </mc:Choice>
    <mc:Fallback>
      <p:transition spd="slow" advTm="115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6427" y="535521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Не может улыбнуться?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Уголок рта опущен?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413152"/>
            <a:ext cx="9144000" cy="3992003"/>
            <a:chOff x="0" y="1413152"/>
            <a:chExt cx="9144000" cy="399200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148"/>
            <a:stretch/>
          </p:blipFill>
          <p:spPr>
            <a:xfrm>
              <a:off x="2922881" y="1413152"/>
              <a:ext cx="3305303" cy="3384000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0" y="3861424"/>
              <a:ext cx="9144000" cy="1543731"/>
              <a:chOff x="0" y="3861424"/>
              <a:chExt cx="9144000" cy="15437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0" y="4851157"/>
                <a:ext cx="9144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000" b="1" dirty="0" smtClean="0">
                    <a:solidFill>
                      <a:schemeClr val="tx2"/>
                    </a:solidFill>
                  </a:rPr>
                  <a:t>Попросите </a:t>
                </a:r>
                <a:r>
                  <a:rPr lang="ru-RU" sz="3000" b="1" dirty="0">
                    <a:solidFill>
                      <a:schemeClr val="tx2"/>
                    </a:solidFill>
                  </a:rPr>
                  <a:t>пострадавшего </a:t>
                </a:r>
                <a:r>
                  <a:rPr lang="ru-RU" sz="3000" b="1" dirty="0">
                    <a:solidFill>
                      <a:srgbClr val="C00000"/>
                    </a:solidFill>
                  </a:rPr>
                  <a:t>УЛЫБНУТЬСЯ</a:t>
                </a:r>
                <a:r>
                  <a:rPr lang="ru-RU" sz="3000" b="1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695219" y="3861424"/>
                <a:ext cx="720080" cy="72008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62662" y="3934797"/>
                <a:ext cx="4379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>
                    <a:solidFill>
                      <a:schemeClr val="bg1"/>
                    </a:solidFill>
                  </a:rPr>
                  <a:t>У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1520" y="1484784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Метод </a:t>
            </a:r>
            <a:r>
              <a:rPr lang="ru-RU" sz="3000" b="1" dirty="0" smtClean="0">
                <a:solidFill>
                  <a:srgbClr val="C00000"/>
                </a:solidFill>
              </a:rPr>
              <a:t>У</a:t>
            </a:r>
            <a:r>
              <a:rPr lang="ru-RU" sz="3000" b="1" dirty="0" smtClean="0">
                <a:solidFill>
                  <a:schemeClr val="tx2"/>
                </a:solidFill>
              </a:rPr>
              <a:t>ЗП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Как распознать инсульт?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5641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23"/>
    </mc:Choice>
    <mc:Fallback>
      <p:transition spd="slow" advTm="1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456" y="5284365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Попросите </a:t>
            </a:r>
            <a:r>
              <a:rPr lang="ru-RU" sz="2800" dirty="0">
                <a:solidFill>
                  <a:schemeClr val="tx2"/>
                </a:solidFill>
              </a:rPr>
              <a:t>выговорить простое предложение. Связно. Например: «За окном светит солнце</a:t>
            </a:r>
            <a:r>
              <a:rPr lang="ru-RU" sz="2800" dirty="0" smtClean="0">
                <a:solidFill>
                  <a:schemeClr val="tx2"/>
                </a:solidFill>
              </a:rPr>
              <a:t>».</a:t>
            </a:r>
            <a:endParaRPr lang="ru-RU" sz="2800" dirty="0">
              <a:solidFill>
                <a:schemeClr val="tx2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Не может разборчиво произнести предложение?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413152"/>
            <a:ext cx="8856984" cy="4010006"/>
            <a:chOff x="179512" y="1413152"/>
            <a:chExt cx="8856984" cy="4010006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4869160"/>
              <a:ext cx="88569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chemeClr val="tx2"/>
                  </a:solidFill>
                </a:rPr>
                <a:t>Попросите </a:t>
              </a:r>
              <a:r>
                <a:rPr lang="ru-RU" sz="3000" b="1" dirty="0">
                  <a:solidFill>
                    <a:schemeClr val="tx2"/>
                  </a:solidFill>
                </a:rPr>
                <a:t>его </a:t>
              </a:r>
              <a:r>
                <a:rPr lang="ru-RU" sz="3000" b="1" dirty="0">
                  <a:solidFill>
                    <a:srgbClr val="C00000"/>
                  </a:solidFill>
                </a:rPr>
                <a:t>ЗАГОВОРИТЬ</a:t>
              </a:r>
              <a:r>
                <a:rPr lang="ru-RU" sz="3000" b="1" dirty="0" smtClean="0">
                  <a:solidFill>
                    <a:srgbClr val="C00000"/>
                  </a:solidFill>
                </a:rPr>
                <a:t>.</a:t>
              </a:r>
              <a:endParaRPr lang="ru-RU" sz="3000" b="1" dirty="0">
                <a:solidFill>
                  <a:srgbClr val="C00000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014"/>
            <a:stretch/>
          </p:blipFill>
          <p:spPr>
            <a:xfrm>
              <a:off x="2875892" y="1413152"/>
              <a:ext cx="3372187" cy="3384000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2695219" y="3933432"/>
              <a:ext cx="720080" cy="7200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3235" y="397076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З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520" y="1484784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Метод У</a:t>
            </a:r>
            <a:r>
              <a:rPr lang="ru-RU" sz="3000" b="1" dirty="0" smtClean="0">
                <a:solidFill>
                  <a:srgbClr val="C00000"/>
                </a:solidFill>
              </a:rPr>
              <a:t>З</a:t>
            </a:r>
            <a:r>
              <a:rPr lang="ru-RU" sz="3000" b="1" dirty="0" smtClean="0">
                <a:solidFill>
                  <a:schemeClr val="tx2"/>
                </a:solidFill>
              </a:rPr>
              <a:t>П</a:t>
            </a:r>
            <a:endParaRPr lang="ru-RU" sz="3000" b="1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9144000" cy="997527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3134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Как распознать инсульт?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511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50"/>
    </mc:Choice>
    <mc:Fallback>
      <p:transition spd="slow" advTm="15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9d2f277c4c8979ca4871a08812ac87f6bf1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1352</Words>
  <Application>Microsoft Office PowerPoint</Application>
  <PresentationFormat>Экран (4:3)</PresentationFormat>
  <Paragraphs>143</Paragraphs>
  <Slides>14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Symbol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anb</dc:creator>
  <cp:lastModifiedBy>ors</cp:lastModifiedBy>
  <cp:revision>185</cp:revision>
  <dcterms:created xsi:type="dcterms:W3CDTF">2015-09-01T08:25:49Z</dcterms:created>
  <dcterms:modified xsi:type="dcterms:W3CDTF">2017-12-05T09:19:30Z</dcterms:modified>
</cp:coreProperties>
</file>