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80" r:id="rId6"/>
    <p:sldId id="260" r:id="rId7"/>
    <p:sldId id="263" r:id="rId8"/>
    <p:sldId id="264" r:id="rId9"/>
    <p:sldId id="286" r:id="rId10"/>
    <p:sldId id="269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84" r:id="rId19"/>
    <p:sldId id="281" r:id="rId20"/>
    <p:sldId id="282" r:id="rId21"/>
    <p:sldId id="283" r:id="rId22"/>
    <p:sldId id="285" r:id="rId23"/>
    <p:sldId id="276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92" autoAdjust="0"/>
  </p:normalViewPr>
  <p:slideViewPr>
    <p:cSldViewPr>
      <p:cViewPr>
        <p:scale>
          <a:sx n="75" d="100"/>
          <a:sy n="75" d="100"/>
        </p:scale>
        <p:origin x="-101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97556-85AF-43F9-831A-BC807E75B935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F531F-D810-41FF-8834-1E72CB0C4E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3458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5F531F-D810-41FF-8834-1E72CB0C4E6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997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1367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128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06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56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0639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04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063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149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3095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1628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2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fld id="{C6FB0EF2-32B7-432B-B400-BF94714FB664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fld id="{64AEB4CB-1816-4FB7-A883-9B67300495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8295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kzdorovo.ru/" TargetMode="External"/><Relationship Id="rId2" Type="http://schemas.openxmlformats.org/officeDocument/2006/relationships/hyperlink" Target="http://profilaktika.tomsk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top-insult.r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rofilaktika.tomsk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takzdorovo.ru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takzdorovo.ru/profilaktika/serdce-i-sosudy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stop-insult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stop-insult.ru/media/video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509512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600" b="1" dirty="0" smtClean="0">
                <a:solidFill>
                  <a:schemeClr val="tx1"/>
                </a:solidFill>
              </a:rPr>
              <a:t>Ресурсное обеспечение уроков и внеурочных мероприятий,</a:t>
            </a:r>
            <a:r>
              <a:rPr lang="ru-RU" sz="3600" dirty="0" smtClean="0"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</a:rPr>
              <a:t>направленных на повышение осведомленности учащихся ОУ о признаках инсульта,  инфаркта и необходимости своевременно вызывать скорую помощь.</a:t>
            </a: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906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Ролики, призывающие оказать помощь на улице (не проходите мимо)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1645" t="11501" r="31344" b="43000"/>
          <a:stretch/>
        </p:blipFill>
        <p:spPr>
          <a:xfrm>
            <a:off x="441949" y="1124744"/>
            <a:ext cx="4032450" cy="27883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1494" t="12901" r="31888" b="43000"/>
          <a:stretch/>
        </p:blipFill>
        <p:spPr>
          <a:xfrm>
            <a:off x="4619625" y="1155720"/>
            <a:ext cx="4070478" cy="2757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/>
          <a:srcRect l="31494" t="12901" r="31494" b="43000"/>
          <a:stretch/>
        </p:blipFill>
        <p:spPr>
          <a:xfrm>
            <a:off x="355644" y="3955601"/>
            <a:ext cx="4263981" cy="2857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31888" t="12201" r="31887" b="42300"/>
          <a:stretch/>
        </p:blipFill>
        <p:spPr>
          <a:xfrm>
            <a:off x="4645521" y="3913141"/>
            <a:ext cx="4102943" cy="2898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28" y="260648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Ролики для проката на плазменных панелях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10626" t="9886" r="11019" b="9995"/>
          <a:stretch/>
        </p:blipFill>
        <p:spPr>
          <a:xfrm>
            <a:off x="323528" y="2420888"/>
            <a:ext cx="4392488" cy="2526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991023"/>
            <a:ext cx="2233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КАК РАСПОЗНАТЬ ИНСУЛЬТ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2593" r="12595" b="8616"/>
          <a:stretch/>
        </p:blipFill>
        <p:spPr>
          <a:xfrm>
            <a:off x="5004048" y="2417621"/>
            <a:ext cx="3672408" cy="25233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6907" y="1991022"/>
            <a:ext cx="3238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КАК РАСПОЗНАТЬ ИНФАРКТ И ИНСУЛЬТ?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Политики у которых был инсульт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700808"/>
            <a:ext cx="8784976" cy="4968552"/>
          </a:xfrm>
        </p:spPr>
        <p:txBody>
          <a:bodyPr>
            <a:normAutofit fontScale="70000" lnSpcReduction="20000"/>
          </a:bodyPr>
          <a:lstStyle/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Князь Галицкий - Владимир Ярославич (1151 – 1199</a:t>
            </a:r>
            <a:r>
              <a:rPr lang="ru-RU" b="1" dirty="0" smtClean="0"/>
              <a:t>)</a:t>
            </a:r>
            <a:endParaRPr lang="ru-RU" b="1" dirty="0"/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Великая княгини Мария  Всеволожская 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Борис Федорович Годунов (1552 – 1605)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Екатерина II </a:t>
            </a:r>
            <a:r>
              <a:rPr lang="ru-RU" b="1" dirty="0" err="1"/>
              <a:t>Алексе́евна</a:t>
            </a:r>
            <a:r>
              <a:rPr lang="ru-RU" b="1" dirty="0"/>
              <a:t> </a:t>
            </a:r>
            <a:r>
              <a:rPr lang="ru-RU" b="1" dirty="0" err="1"/>
              <a:t>Вели́кая</a:t>
            </a:r>
            <a:r>
              <a:rPr lang="ru-RU" b="1" dirty="0"/>
              <a:t>  (1729 – 1796)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Франклин Рузвельт (1882 – 1945)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Уинстон  Черчилль  (1874 – 1965)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Иосиф Сталин (1878 – 1953)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Карл Маркс (1818 – 1883)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Владимир Ленин (1870 – 1924)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Ричард Никсон (1913 – 1994)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Маргарет Тэтчер (1925 – 2013)</a:t>
            </a:r>
          </a:p>
          <a:p>
            <a:pPr marL="514350" lvl="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r>
              <a:rPr lang="ru-RU" b="1" dirty="0"/>
              <a:t>Ислам Каримов (1938 </a:t>
            </a:r>
            <a:r>
              <a:rPr lang="ru-RU" sz="2400" b="1" dirty="0"/>
              <a:t>–</a:t>
            </a:r>
            <a:r>
              <a:rPr lang="ru-RU" sz="3200" b="1" dirty="0" smtClean="0"/>
              <a:t> </a:t>
            </a:r>
            <a:r>
              <a:rPr lang="ru-RU" b="1" dirty="0" smtClean="0"/>
              <a:t>2016</a:t>
            </a:r>
            <a:r>
              <a:rPr lang="ru-RU" b="1" dirty="0"/>
              <a:t>)</a:t>
            </a:r>
          </a:p>
          <a:p>
            <a:pPr marL="514350" indent="-514350">
              <a:lnSpc>
                <a:spcPct val="120000"/>
              </a:lnSpc>
              <a:buSzPct val="100000"/>
              <a:buFont typeface="+mj-lt"/>
              <a:buAutoNum type="arabicPeriod"/>
            </a:pP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379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Композиторы </a:t>
            </a:r>
            <a:r>
              <a:rPr lang="ru-RU" b="1" dirty="0"/>
              <a:t>и </a:t>
            </a:r>
            <a:r>
              <a:rPr lang="ru-RU" b="1" dirty="0" smtClean="0"/>
              <a:t>кинорежиссеры у которых был  инсульт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628800"/>
            <a:ext cx="8153400" cy="4495800"/>
          </a:xfrm>
        </p:spPr>
        <p:txBody>
          <a:bodyPr/>
          <a:lstStyle/>
          <a:p>
            <a:pPr marL="514350" lvl="0" indent="-514350" algn="just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Иоганн Себастьян Бах (1685 – 1750)</a:t>
            </a:r>
            <a:endParaRPr lang="ru-RU" sz="2400" dirty="0" smtClean="0"/>
          </a:p>
          <a:p>
            <a:pPr marL="514350" lvl="0" indent="-514350" algn="just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Модест </a:t>
            </a:r>
            <a:r>
              <a:rPr lang="ru-RU" sz="2400" b="1" dirty="0"/>
              <a:t>Петрович Мусоргский (1839 – 1881) </a:t>
            </a:r>
            <a:endParaRPr lang="ru-RU" sz="2400" dirty="0"/>
          </a:p>
          <a:p>
            <a:pPr marL="514350" lvl="0" indent="-514350" algn="just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Кристоф </a:t>
            </a:r>
            <a:r>
              <a:rPr lang="ru-RU" sz="2400" b="1" dirty="0" err="1"/>
              <a:t>Виллибальд</a:t>
            </a:r>
            <a:r>
              <a:rPr lang="ru-RU" sz="2400" b="1" dirty="0"/>
              <a:t> фон Глюк (1714 – 1787) </a:t>
            </a:r>
            <a:endParaRPr lang="ru-RU" sz="2400" dirty="0"/>
          </a:p>
          <a:p>
            <a:pPr marL="514350" lvl="0" indent="-514350" algn="just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err="1"/>
              <a:t>Федери́ко</a:t>
            </a:r>
            <a:r>
              <a:rPr lang="ru-RU" sz="2400" b="1" dirty="0"/>
              <a:t> </a:t>
            </a:r>
            <a:r>
              <a:rPr lang="ru-RU" sz="2400" b="1" dirty="0" err="1"/>
              <a:t>Фелли́ни</a:t>
            </a:r>
            <a:r>
              <a:rPr lang="ru-RU" sz="2400" b="1" dirty="0"/>
              <a:t> (1920 – 1993) </a:t>
            </a:r>
            <a:endParaRPr lang="ru-RU" sz="2400" dirty="0"/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91" y="116632"/>
            <a:ext cx="9124709" cy="990600"/>
          </a:xfrm>
        </p:spPr>
        <p:txBody>
          <a:bodyPr/>
          <a:lstStyle/>
          <a:p>
            <a:pPr algn="ctr"/>
            <a:r>
              <a:rPr lang="ru-RU" sz="4000" b="1" dirty="0" smtClean="0"/>
              <a:t>Писатели  у которых был  инсульт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10289" y="1628800"/>
            <a:ext cx="8742711" cy="4495800"/>
          </a:xfrm>
        </p:spPr>
        <p:txBody>
          <a:bodyPr/>
          <a:lstStyle/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Вальтер Скотт (1771 – 1832) </a:t>
            </a:r>
            <a:endParaRPr lang="ru-RU" sz="2400" dirty="0"/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Фредерик Стендаль </a:t>
            </a:r>
            <a:r>
              <a:rPr lang="ru-RU" sz="2400" dirty="0" smtClean="0"/>
              <a:t>(</a:t>
            </a:r>
            <a:r>
              <a:rPr lang="ru-RU" sz="2400" dirty="0"/>
              <a:t>настоящее имя и фамилия Анри Мари </a:t>
            </a:r>
            <a:r>
              <a:rPr lang="ru-RU" sz="2400" dirty="0" err="1"/>
              <a:t>Бейль</a:t>
            </a:r>
            <a:r>
              <a:rPr lang="ru-RU" sz="2400" dirty="0"/>
              <a:t>)</a:t>
            </a:r>
            <a:r>
              <a:rPr lang="ru-RU" sz="2400" b="1" dirty="0"/>
              <a:t> (1783 – 1842)</a:t>
            </a:r>
            <a:endParaRPr lang="ru-RU" sz="2400" dirty="0"/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Чарльз</a:t>
            </a:r>
            <a:r>
              <a:rPr lang="ru-RU" sz="2400" dirty="0"/>
              <a:t> </a:t>
            </a:r>
            <a:r>
              <a:rPr lang="ru-RU" sz="2400" b="1" dirty="0"/>
              <a:t>Диккенс</a:t>
            </a:r>
            <a:r>
              <a:rPr lang="ru-RU" sz="2400" dirty="0"/>
              <a:t> </a:t>
            </a:r>
            <a:r>
              <a:rPr lang="ru-RU" sz="2400" b="1" dirty="0"/>
              <a:t>(1812 – 1870)</a:t>
            </a:r>
            <a:endParaRPr lang="ru-RU" sz="2400" dirty="0"/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Актеры советского и российского кино, </a:t>
            </a:r>
            <a:br>
              <a:rPr lang="ru-RU" b="1" dirty="0" smtClean="0"/>
            </a:br>
            <a:r>
              <a:rPr lang="ru-RU" b="1" dirty="0" smtClean="0"/>
              <a:t>у которых был инсульт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484784"/>
            <a:ext cx="8153400" cy="5976664"/>
          </a:xfrm>
        </p:spPr>
        <p:txBody>
          <a:bodyPr>
            <a:noAutofit/>
          </a:bodyPr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Андрей Миронов (1941-1987)</a:t>
            </a:r>
            <a:r>
              <a:rPr lang="ru-RU" sz="1250" dirty="0"/>
              <a:t>. 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Виталий Соломин (1941- 2002) 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Игорь </a:t>
            </a:r>
            <a:r>
              <a:rPr lang="ru-RU" sz="1250" b="1" dirty="0" err="1"/>
              <a:t>Старыгин</a:t>
            </a:r>
            <a:r>
              <a:rPr lang="ru-RU" sz="1250" b="1" dirty="0"/>
              <a:t> (1946-2009) 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Алексей Николаевич Грибов (1902 — 1977)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err="1"/>
              <a:t>Готлиб</a:t>
            </a:r>
            <a:r>
              <a:rPr lang="ru-RU" sz="1250" b="1" dirty="0"/>
              <a:t> Михайлович </a:t>
            </a:r>
            <a:r>
              <a:rPr lang="ru-RU" sz="1250" b="1" dirty="0" err="1"/>
              <a:t>Ронинсон</a:t>
            </a:r>
            <a:r>
              <a:rPr lang="ru-RU" sz="1250" b="1" dirty="0"/>
              <a:t> (1916 — 1991)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Андрей Николаевич </a:t>
            </a:r>
            <a:r>
              <a:rPr lang="ru-RU" sz="1250" b="1" dirty="0" err="1"/>
              <a:t>Болтнев</a:t>
            </a:r>
            <a:r>
              <a:rPr lang="ru-RU" sz="1250" b="1" dirty="0"/>
              <a:t> (1946 — 1995) 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Владимир Николаевич Смирнов (1942 — 2000)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/>
              <a:t>Николай Николаевич Ерёменко  (1949 — 2001) 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err="1"/>
              <a:t>Раднэр</a:t>
            </a:r>
            <a:r>
              <a:rPr lang="ru-RU" sz="1250" b="1" dirty="0"/>
              <a:t> </a:t>
            </a:r>
            <a:r>
              <a:rPr lang="ru-RU" sz="1250" b="1" dirty="0" err="1"/>
              <a:t>Зинятович</a:t>
            </a:r>
            <a:r>
              <a:rPr lang="ru-RU" sz="1250" b="1" dirty="0"/>
              <a:t> Муратов (1928 — 2004)</a:t>
            </a:r>
            <a:endParaRPr lang="ru-RU" sz="1250" dirty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Юрий Дмитриевич Саранцев</a:t>
            </a:r>
            <a:r>
              <a:rPr lang="ru-RU" sz="1250" dirty="0" smtClean="0"/>
              <a:t> (</a:t>
            </a:r>
            <a:r>
              <a:rPr lang="ru-RU" sz="1250" b="1" dirty="0" smtClean="0"/>
              <a:t>1928 — 2005)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Николай Николаевич Трофимов (1920 — 2005)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Вадим Викторович Захарченко (1929 — 2007)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err="1" smtClean="0"/>
              <a:t>Весник</a:t>
            </a:r>
            <a:r>
              <a:rPr lang="ru-RU" sz="1250" b="1" dirty="0" smtClean="0"/>
              <a:t> Евгений Яковлевич (1923 -2009) 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Лев Иванович Борисов (1933 — 2011)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Сергей Александрович Подгорный (1954 — 2011) 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Владимир Павлович Басов (1923 — 1987) 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Савелий Викторович Крамаров (1934 — 1995)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Леонид Владимирович Харитонов (1930 — 1987)  </a:t>
            </a:r>
            <a:endParaRPr lang="ru-RU" sz="1250" dirty="0" smtClean="0"/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sz="1250" b="1" dirty="0" smtClean="0"/>
              <a:t>Борислав Николаевич </a:t>
            </a:r>
            <a:r>
              <a:rPr lang="ru-RU" sz="1250" b="1" dirty="0" err="1" smtClean="0"/>
              <a:t>Брондуков</a:t>
            </a:r>
            <a:r>
              <a:rPr lang="ru-RU" sz="1250" b="1" dirty="0" smtClean="0"/>
              <a:t> (1938 — 2004) </a:t>
            </a:r>
            <a:endParaRPr lang="ru-RU" sz="1250" dirty="0" smtClean="0"/>
          </a:p>
          <a:p>
            <a:pPr marL="514350" indent="-514350">
              <a:buSzPct val="100000"/>
              <a:buFont typeface="+mj-lt"/>
              <a:buAutoNum type="arabicPeriod"/>
            </a:pPr>
            <a:endParaRPr lang="ru-RU" sz="12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Российские музыканты,</a:t>
            </a:r>
            <a:br>
              <a:rPr lang="ru-RU" b="1" dirty="0" smtClean="0"/>
            </a:br>
            <a:r>
              <a:rPr lang="ru-RU" b="1" dirty="0" smtClean="0"/>
              <a:t>у которых был инсульт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8153400" cy="4495800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 Александр Кондрашкин (1956-1999)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Михей </a:t>
            </a:r>
            <a:r>
              <a:rPr lang="ru-RU" sz="2400" dirty="0"/>
              <a:t>(</a:t>
            </a:r>
            <a:r>
              <a:rPr lang="ru-RU" sz="2400" dirty="0" smtClean="0"/>
              <a:t>Сергей Евгеньевич Крутиков</a:t>
            </a:r>
            <a:r>
              <a:rPr lang="ru-RU" sz="2400" dirty="0"/>
              <a:t>) </a:t>
            </a:r>
            <a:r>
              <a:rPr lang="ru-RU" sz="2400" b="1" dirty="0"/>
              <a:t>(1970-2002)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Наталия Медведева (1956-2003)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Павел Литвинов (1959-2005)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Константин </a:t>
            </a:r>
            <a:r>
              <a:rPr lang="ru-RU" sz="2400" b="1" dirty="0" err="1"/>
              <a:t>Кримец</a:t>
            </a:r>
            <a:r>
              <a:rPr lang="ru-RU" sz="2400" b="1" dirty="0"/>
              <a:t> (1939-2008)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Святослав </a:t>
            </a:r>
            <a:r>
              <a:rPr lang="ru-RU" sz="2400" b="1" dirty="0" err="1"/>
              <a:t>Задерий</a:t>
            </a:r>
            <a:r>
              <a:rPr lang="ru-RU" sz="2400" b="1" dirty="0"/>
              <a:t> (1960-2011)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 Михаил Зуев (1953- 2011)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 Эдуард </a:t>
            </a:r>
            <a:r>
              <a:rPr lang="ru-RU" sz="2400" b="1" dirty="0" err="1"/>
              <a:t>Хиль</a:t>
            </a:r>
            <a:r>
              <a:rPr lang="ru-RU" sz="2400" b="1" dirty="0"/>
              <a:t> (1934-2012)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Литературные произведения, </a:t>
            </a:r>
            <a:br>
              <a:rPr lang="ru-RU" b="1" dirty="0" smtClean="0"/>
            </a:br>
            <a:r>
              <a:rPr lang="ru-RU" b="1" dirty="0" smtClean="0"/>
              <a:t>в которых  у героев развился инсульт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484784"/>
            <a:ext cx="8153400" cy="5112568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Некрасов </a:t>
            </a:r>
            <a:r>
              <a:rPr lang="ru-RU" sz="2400" b="1" dirty="0"/>
              <a:t>Н.А. – </a:t>
            </a:r>
            <a:r>
              <a:rPr lang="ru-RU" sz="2400" dirty="0"/>
              <a:t>поэма «Кому на Руси жить хорошо»</a:t>
            </a:r>
            <a:r>
              <a:rPr lang="ru-RU" sz="2400" b="1" dirty="0"/>
              <a:t>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Л. Н. Толстой – </a:t>
            </a:r>
            <a:r>
              <a:rPr lang="ru-RU" sz="2400" dirty="0"/>
              <a:t>роман «Война и мир»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А</a:t>
            </a:r>
            <a:r>
              <a:rPr lang="ru-RU" sz="2400" b="1" dirty="0"/>
              <a:t>. Дюма – </a:t>
            </a:r>
            <a:r>
              <a:rPr lang="ru-RU" sz="2400" dirty="0"/>
              <a:t>роман «Граф Монте-Кристо»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У. Шекспир – </a:t>
            </a:r>
            <a:r>
              <a:rPr lang="ru-RU" sz="2400" dirty="0"/>
              <a:t>трагедия «Генрих IV» 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И.С. Шмелев – </a:t>
            </a:r>
            <a:r>
              <a:rPr lang="ru-RU" sz="2400" dirty="0"/>
              <a:t>роман «Лето господне» 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А.П. Чехова – </a:t>
            </a:r>
            <a:r>
              <a:rPr lang="ru-RU" sz="2400" dirty="0"/>
              <a:t>рассказ «О бренности» 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М.А. Шолохов – </a:t>
            </a:r>
            <a:r>
              <a:rPr lang="ru-RU" sz="2400" dirty="0"/>
              <a:t>роман «Поднятая целины» </a:t>
            </a:r>
          </a:p>
          <a:p>
            <a:pPr marL="514350" lvl="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/>
              <a:t>Ч. Диккенс – </a:t>
            </a:r>
            <a:r>
              <a:rPr lang="ru-RU" sz="2400" dirty="0"/>
              <a:t>роман «Холодный дом» </a:t>
            </a:r>
          </a:p>
          <a:p>
            <a:pPr marL="514350" indent="-514350">
              <a:lnSpc>
                <a:spcPct val="150000"/>
              </a:lnSpc>
              <a:buSzPct val="100000"/>
              <a:buFont typeface="+mj-lt"/>
              <a:buAutoNum type="arabicPeriod"/>
            </a:pP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 smtClean="0"/>
              <a:t>Ролики о признаках инфаркта</a:t>
            </a:r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1520" y="1991023"/>
            <a:ext cx="446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КАК РАСПОЗНАТЬ ИНФАРКТ?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6906" y="1991022"/>
            <a:ext cx="3669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ИНФАРКТ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1" t="2324" r="1618" b="10769"/>
          <a:stretch/>
        </p:blipFill>
        <p:spPr bwMode="auto">
          <a:xfrm>
            <a:off x="4882551" y="2420888"/>
            <a:ext cx="4011283" cy="23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6" t="3055" r="1803" b="14810"/>
          <a:stretch/>
        </p:blipFill>
        <p:spPr bwMode="auto">
          <a:xfrm>
            <a:off x="388188" y="2420888"/>
            <a:ext cx="4235569" cy="23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/>
              <a:t>Политики, у которых был инфаркт миокарда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1048" y="1628800"/>
            <a:ext cx="8153400" cy="4495800"/>
          </a:xfrm>
        </p:spPr>
        <p:txBody>
          <a:bodyPr/>
          <a:lstStyle/>
          <a:p>
            <a:pPr marL="534988" lvl="0" indent="-449263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Слободан Милошевич (1941-2006)</a:t>
            </a:r>
            <a:endParaRPr lang="ru-RU" sz="2400" dirty="0" smtClean="0"/>
          </a:p>
          <a:p>
            <a:pPr marL="534988" lvl="0" indent="-449263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Ким </a:t>
            </a:r>
            <a:r>
              <a:rPr lang="ru-RU" sz="2400" b="1" dirty="0" err="1" smtClean="0"/>
              <a:t>Чен</a:t>
            </a:r>
            <a:r>
              <a:rPr lang="ru-RU" sz="2400" b="1" dirty="0" smtClean="0"/>
              <a:t> Ир (1994-2011)</a:t>
            </a:r>
            <a:endParaRPr lang="ru-RU" sz="2400" dirty="0" smtClean="0"/>
          </a:p>
          <a:p>
            <a:pPr marL="534988" lvl="0" indent="-449263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Нестор Карлос </a:t>
            </a:r>
            <a:r>
              <a:rPr lang="ru-RU" sz="2400" b="1" dirty="0" err="1" smtClean="0"/>
              <a:t>Киршнер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Остоич</a:t>
            </a:r>
            <a:r>
              <a:rPr lang="ru-RU" sz="2400" b="1" dirty="0" smtClean="0"/>
              <a:t> (1950-2010)</a:t>
            </a:r>
            <a:endParaRPr lang="ru-RU" sz="2400" dirty="0" smtClean="0"/>
          </a:p>
          <a:p>
            <a:pPr marL="534988" lvl="0" indent="-449263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Виктор Степанович Черномырдин (1938-2010) </a:t>
            </a:r>
            <a:endParaRPr lang="ru-RU" sz="2400" dirty="0" smtClean="0"/>
          </a:p>
          <a:p>
            <a:pPr marL="534988" lvl="0" indent="-449263">
              <a:lnSpc>
                <a:spcPct val="150000"/>
              </a:lnSpc>
              <a:buSzPct val="100000"/>
              <a:buFont typeface="+mj-lt"/>
              <a:buAutoNum type="arabicPeriod"/>
            </a:pPr>
            <a:r>
              <a:rPr lang="ru-RU" sz="2400" b="1" dirty="0" smtClean="0"/>
              <a:t>Павел VI (1897-1978)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1639"/>
            <a:ext cx="9144000" cy="8210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Интернет-ресурсы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49694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5"/>
              </a:buClr>
            </a:pPr>
            <a:r>
              <a:rPr lang="en-US" sz="3600" dirty="0" smtClean="0">
                <a:solidFill>
                  <a:schemeClr val="accent2"/>
                </a:solidFill>
                <a:latin typeface="Calibri" panose="020F0502020204030204" pitchFamily="34" charset="0"/>
                <a:hlinkClick r:id="rId2"/>
              </a:rPr>
              <a:t>http://profilaktika.tomsk.ru</a:t>
            </a:r>
            <a:endParaRPr lang="ru-RU" sz="360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</a:pPr>
            <a:r>
              <a:rPr lang="en-US" sz="3600" dirty="0" smtClean="0">
                <a:solidFill>
                  <a:schemeClr val="accent2"/>
                </a:solidFill>
                <a:latin typeface="Calibri" panose="020F0502020204030204" pitchFamily="34" charset="0"/>
                <a:hlinkClick r:id="rId3"/>
              </a:rPr>
              <a:t>http://www.takzdorovo.ru</a:t>
            </a:r>
            <a:endParaRPr lang="ru-RU" sz="360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</a:pPr>
            <a:r>
              <a:rPr lang="en-US" sz="3600" dirty="0" smtClean="0">
                <a:solidFill>
                  <a:schemeClr val="accent2"/>
                </a:solidFill>
                <a:latin typeface="Calibri" panose="020F0502020204030204" pitchFamily="34" charset="0"/>
                <a:hlinkClick r:id="rId4"/>
              </a:rPr>
              <a:t>http://stop-insult.ru</a:t>
            </a:r>
            <a:endParaRPr lang="ru-RU" sz="360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</a:pPr>
            <a:endParaRPr lang="ru-RU" sz="3600" dirty="0" smtClean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chemeClr val="accent5"/>
              </a:buClr>
            </a:pPr>
            <a:endParaRPr lang="ru-RU" sz="360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990600"/>
          </a:xfrm>
        </p:spPr>
        <p:txBody>
          <a:bodyPr/>
          <a:lstStyle/>
          <a:p>
            <a:pPr algn="ctr"/>
            <a:r>
              <a:rPr lang="ru-RU" sz="3600" b="1" dirty="0" smtClean="0"/>
              <a:t>Актеры театра и кино,  деятели искусства, ученые у которых был инфаркт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Илья Ильич Мечников (1845-1916) 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Анатолий Дмитриевич Папанов (1922-1987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Майя Михайловна Плисецкая (1925-2015) 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Иван Максимович </a:t>
            </a:r>
            <a:r>
              <a:rPr lang="ru-RU" sz="2600" b="1" dirty="0" err="1" smtClean="0"/>
              <a:t>Поддубный</a:t>
            </a:r>
            <a:r>
              <a:rPr lang="ru-RU" sz="2600" b="1" dirty="0" smtClean="0"/>
              <a:t> ( 1871-1949) 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Наталья Леонидовна </a:t>
            </a:r>
            <a:r>
              <a:rPr lang="ru-RU" sz="2600" b="1" dirty="0" err="1" smtClean="0"/>
              <a:t>Крачковская</a:t>
            </a:r>
            <a:r>
              <a:rPr lang="ru-RU" sz="2600" b="1" dirty="0" smtClean="0"/>
              <a:t> (1938-2016) 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Владислав </a:t>
            </a:r>
            <a:r>
              <a:rPr lang="ru-RU" sz="2600" b="1" dirty="0" err="1" smtClean="0"/>
              <a:t>Вацлавович</a:t>
            </a:r>
            <a:r>
              <a:rPr lang="ru-RU" sz="2600" b="1" dirty="0" smtClean="0"/>
              <a:t> </a:t>
            </a:r>
            <a:r>
              <a:rPr lang="ru-RU" sz="2600" b="1" dirty="0" err="1" smtClean="0"/>
              <a:t>Дворжецкий</a:t>
            </a:r>
            <a:r>
              <a:rPr lang="ru-RU" sz="2600" b="1" dirty="0" smtClean="0"/>
              <a:t>  (1939-1978) 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Николай Николаевич Рыбников (1930-1990) </a:t>
            </a:r>
          </a:p>
          <a:p>
            <a:pPr marL="514350" lvl="0" indent="-514350">
              <a:lnSpc>
                <a:spcPct val="135000"/>
              </a:lnSpc>
              <a:buSzPct val="100000"/>
              <a:buFont typeface="+mj-lt"/>
              <a:buAutoNum type="arabicPeriod"/>
            </a:pPr>
            <a:r>
              <a:rPr lang="ru-RU" sz="2600" b="1" dirty="0" smtClean="0"/>
              <a:t>Юрий </a:t>
            </a:r>
            <a:r>
              <a:rPr lang="ru-RU" sz="2600" b="1" dirty="0" err="1" smtClean="0"/>
              <a:t>Шмильевич</a:t>
            </a:r>
            <a:r>
              <a:rPr lang="ru-RU" sz="2600" b="1" dirty="0" smtClean="0"/>
              <a:t> </a:t>
            </a:r>
            <a:r>
              <a:rPr lang="ru-RU" sz="2600" b="1" dirty="0" err="1" smtClean="0"/>
              <a:t>Айзеншпис</a:t>
            </a:r>
            <a:r>
              <a:rPr lang="ru-RU" sz="2600" b="1" dirty="0" smtClean="0"/>
              <a:t> (1945-2005) 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28600"/>
            <a:ext cx="9036496" cy="9906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3600" b="1" dirty="0" smtClean="0"/>
              <a:t>Писатели, кинорежиссеры, поэты, </a:t>
            </a:r>
            <a:r>
              <a:rPr lang="ru-RU" sz="3600" b="1" dirty="0"/>
              <a:t>певцы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и композиторы, у которых был инфаркт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Александр Петрович Довженко (1894-1956)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Стэнли Кубрик (1928-1999)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Роберт Иванович Рождественский (1932-1994)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err="1" smtClean="0"/>
              <a:t>Фрэнсис</a:t>
            </a:r>
            <a:r>
              <a:rPr lang="ru-RU" sz="2200" b="1" dirty="0" smtClean="0"/>
              <a:t> Скотт </a:t>
            </a:r>
            <a:r>
              <a:rPr lang="ru-RU" sz="2200" b="1" dirty="0" err="1" smtClean="0"/>
              <a:t>Кей</a:t>
            </a:r>
            <a:r>
              <a:rPr lang="ru-RU" sz="2200" b="1" dirty="0" smtClean="0"/>
              <a:t> Фицджеральд (1896-1940)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Иван Алексеевич Бунин (1870-1953)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Николай Андреевич Римский-Корсаков (1844-1908)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Людмила Георгиевна Зыкина (1929-2009)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err="1" smtClean="0"/>
              <a:t>Яак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Арнович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Йоала</a:t>
            </a:r>
            <a:r>
              <a:rPr lang="ru-RU" sz="2200" b="1" dirty="0" smtClean="0"/>
              <a:t> (1950-2014)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err="1" smtClean="0"/>
              <a:t>Фрэнсис</a:t>
            </a:r>
            <a:r>
              <a:rPr lang="ru-RU" sz="2200" b="1" dirty="0" smtClean="0"/>
              <a:t> Альберт Синатра (1915-1998)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Джо </a:t>
            </a:r>
            <a:r>
              <a:rPr lang="ru-RU" sz="2200" b="1" dirty="0" err="1" smtClean="0"/>
              <a:t>Дассен</a:t>
            </a:r>
            <a:r>
              <a:rPr lang="ru-RU" sz="2200" b="1" dirty="0" smtClean="0"/>
              <a:t> (1938-1980) 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err="1" smtClean="0"/>
              <a:t>Батырхан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Камалович</a:t>
            </a:r>
            <a:r>
              <a:rPr lang="ru-RU" sz="2200" b="1" dirty="0" smtClean="0"/>
              <a:t> </a:t>
            </a:r>
            <a:r>
              <a:rPr lang="ru-RU" sz="2200" b="1" dirty="0" err="1" smtClean="0"/>
              <a:t>Шукенов</a:t>
            </a:r>
            <a:r>
              <a:rPr lang="ru-RU" sz="2200" b="1" dirty="0" smtClean="0"/>
              <a:t> (1962-2015) </a:t>
            </a:r>
          </a:p>
          <a:p>
            <a:pPr marL="514350" lvl="0" indent="-51435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ru-RU" sz="2200" b="1" dirty="0" smtClean="0"/>
              <a:t>Валерий Владимирович </a:t>
            </a:r>
            <a:r>
              <a:rPr lang="ru-RU" sz="2200" b="1" dirty="0" err="1" smtClean="0"/>
              <a:t>Ободзинский</a:t>
            </a:r>
            <a:r>
              <a:rPr lang="ru-RU" sz="2200" b="1" dirty="0" smtClean="0"/>
              <a:t> (1942-1997) 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568952" cy="990600"/>
          </a:xfrm>
        </p:spPr>
        <p:txBody>
          <a:bodyPr/>
          <a:lstStyle/>
          <a:p>
            <a:pPr algn="ctr"/>
            <a:r>
              <a:rPr lang="ru-RU" sz="3200" b="1" dirty="0" smtClean="0"/>
              <a:t>Литературные произведения, в которых есть упоминание об инфаркте миокарда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548880"/>
          </a:xfrm>
        </p:spPr>
        <p:txBody>
          <a:bodyPr/>
          <a:lstStyle/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b="1" dirty="0" smtClean="0"/>
              <a:t>Эмиля Золя </a:t>
            </a:r>
            <a:r>
              <a:rPr lang="ru-RU" dirty="0" smtClean="0"/>
              <a:t>- роман «Доктор Паскаль»  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b="1" dirty="0" err="1" smtClean="0"/>
              <a:t>Робер</a:t>
            </a:r>
            <a:r>
              <a:rPr lang="ru-RU" b="1" dirty="0" smtClean="0"/>
              <a:t> </a:t>
            </a:r>
            <a:r>
              <a:rPr lang="ru-RU" b="1" dirty="0" err="1" smtClean="0"/>
              <a:t>Мерль</a:t>
            </a:r>
            <a:r>
              <a:rPr lang="ru-RU" b="1" dirty="0" smtClean="0"/>
              <a:t> </a:t>
            </a:r>
            <a:r>
              <a:rPr lang="ru-RU" dirty="0" smtClean="0"/>
              <a:t>- роман «За стеклом»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b="1" dirty="0" smtClean="0"/>
              <a:t>Н. В. Думбадзе </a:t>
            </a:r>
            <a:r>
              <a:rPr lang="ru-RU" dirty="0" smtClean="0"/>
              <a:t>- роман «Закон вечности» </a:t>
            </a:r>
          </a:p>
          <a:p>
            <a:pPr marL="514350" lvl="0" indent="-514350">
              <a:buSzPct val="100000"/>
              <a:buFont typeface="+mj-lt"/>
              <a:buAutoNum type="arabicPeriod"/>
            </a:pPr>
            <a:r>
              <a:rPr lang="ru-RU" b="1" dirty="0" smtClean="0"/>
              <a:t>А.А. </a:t>
            </a:r>
            <a:r>
              <a:rPr lang="ru-RU" b="1" dirty="0" err="1" smtClean="0"/>
              <a:t>Лиханов</a:t>
            </a:r>
            <a:r>
              <a:rPr lang="ru-RU" b="1" dirty="0" smtClean="0"/>
              <a:t> </a:t>
            </a:r>
            <a:r>
              <a:rPr lang="ru-RU" dirty="0" smtClean="0"/>
              <a:t>- повесть «Инфаркт миокарда»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/>
          <a:lstStyle/>
          <a:p>
            <a:pPr algn="ctr"/>
            <a:r>
              <a:rPr lang="ru-RU" b="1" dirty="0" smtClean="0"/>
              <a:t>Всемирные дни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700808"/>
            <a:ext cx="8712968" cy="449580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b="1" dirty="0" smtClean="0">
                <a:solidFill>
                  <a:schemeClr val="accent2"/>
                </a:solidFill>
              </a:rPr>
              <a:t>29 </a:t>
            </a:r>
            <a:r>
              <a:rPr lang="ru-RU" b="1" dirty="0" smtClean="0">
                <a:solidFill>
                  <a:schemeClr val="accent2"/>
                </a:solidFill>
              </a:rPr>
              <a:t>сентября - </a:t>
            </a:r>
            <a:r>
              <a:rPr lang="ru-RU" dirty="0" smtClean="0"/>
              <a:t>Всемирный день сердца</a:t>
            </a:r>
            <a:endParaRPr lang="en-US" b="1" dirty="0" smtClean="0">
              <a:solidFill>
                <a:schemeClr val="accent2"/>
              </a:solidFill>
            </a:endParaRPr>
          </a:p>
          <a:p>
            <a:pPr lvl="0">
              <a:lnSpc>
                <a:spcPct val="150000"/>
              </a:lnSpc>
            </a:pPr>
            <a:r>
              <a:rPr lang="ru-RU" b="1" dirty="0" smtClean="0">
                <a:solidFill>
                  <a:schemeClr val="accent2"/>
                </a:solidFill>
              </a:rPr>
              <a:t>21 </a:t>
            </a:r>
            <a:r>
              <a:rPr lang="ru-RU" b="1" dirty="0">
                <a:solidFill>
                  <a:schemeClr val="accent2"/>
                </a:solidFill>
              </a:rPr>
              <a:t>октября </a:t>
            </a:r>
            <a:r>
              <a:rPr lang="ru-RU" b="1" dirty="0" smtClean="0">
                <a:solidFill>
                  <a:schemeClr val="accent2"/>
                </a:solidFill>
              </a:rPr>
              <a:t>- </a:t>
            </a:r>
            <a:r>
              <a:rPr lang="ru-RU" dirty="0" smtClean="0"/>
              <a:t>День </a:t>
            </a:r>
            <a:r>
              <a:rPr lang="ru-RU" dirty="0"/>
              <a:t>борьбы с инсультом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chemeClr val="accent2"/>
                </a:solidFill>
              </a:rPr>
              <a:t>13 ноября </a:t>
            </a:r>
            <a:r>
              <a:rPr lang="ru-RU" b="1" dirty="0" smtClean="0">
                <a:solidFill>
                  <a:schemeClr val="accent2"/>
                </a:solidFill>
              </a:rPr>
              <a:t>- </a:t>
            </a:r>
            <a:r>
              <a:rPr lang="ru-RU" dirty="0"/>
              <a:t>Д</a:t>
            </a:r>
            <a:r>
              <a:rPr lang="ru-RU" dirty="0" smtClean="0"/>
              <a:t>ень </a:t>
            </a:r>
            <a:r>
              <a:rPr lang="ru-RU" dirty="0"/>
              <a:t>добра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chemeClr val="accent2"/>
                </a:solidFill>
              </a:rPr>
              <a:t>11 февраля </a:t>
            </a:r>
            <a:r>
              <a:rPr lang="ru-RU" b="1" dirty="0" smtClean="0">
                <a:solidFill>
                  <a:schemeClr val="accent2"/>
                </a:solidFill>
              </a:rPr>
              <a:t>- </a:t>
            </a:r>
            <a:r>
              <a:rPr lang="ru-RU" dirty="0"/>
              <a:t>В</a:t>
            </a:r>
            <a:r>
              <a:rPr lang="ru-RU" dirty="0" smtClean="0"/>
              <a:t>семирный </a:t>
            </a:r>
            <a:r>
              <a:rPr lang="ru-RU" dirty="0"/>
              <a:t>день больного</a:t>
            </a:r>
          </a:p>
          <a:p>
            <a:pPr lvl="0">
              <a:lnSpc>
                <a:spcPct val="150000"/>
              </a:lnSpc>
            </a:pPr>
            <a:r>
              <a:rPr lang="ru-RU" b="1" dirty="0">
                <a:solidFill>
                  <a:schemeClr val="accent2"/>
                </a:solidFill>
              </a:rPr>
              <a:t>14 мая </a:t>
            </a:r>
            <a:r>
              <a:rPr lang="ru-RU" b="1" dirty="0" smtClean="0">
                <a:solidFill>
                  <a:schemeClr val="accent2"/>
                </a:solidFill>
              </a:rPr>
              <a:t>- </a:t>
            </a:r>
            <a:r>
              <a:rPr lang="ru-RU" dirty="0"/>
              <a:t>В</a:t>
            </a:r>
            <a:r>
              <a:rPr lang="ru-RU" dirty="0" smtClean="0"/>
              <a:t>семирный </a:t>
            </a:r>
            <a:r>
              <a:rPr lang="ru-RU" dirty="0"/>
              <a:t>день борьбы с </a:t>
            </a:r>
            <a:r>
              <a:rPr lang="ru-RU" dirty="0" smtClean="0"/>
              <a:t>гипертонией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338437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algn="ctr">
              <a:buNone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  <a:endParaRPr lang="ru-RU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7921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hlinkClick r:id="rId2"/>
              </a:rPr>
              <a:t>http://profilaktika.tomsk.ru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88" r="1176" b="5201"/>
          <a:stretch/>
        </p:blipFill>
        <p:spPr>
          <a:xfrm>
            <a:off x="107504" y="1484784"/>
            <a:ext cx="8905989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Овал 2"/>
          <p:cNvSpPr/>
          <p:nvPr/>
        </p:nvSpPr>
        <p:spPr>
          <a:xfrm>
            <a:off x="7452320" y="4149080"/>
            <a:ext cx="1368152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427984" y="2492896"/>
            <a:ext cx="576064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hlinkClick r:id="rId2"/>
              </a:rPr>
              <a:t>http://www.takzdorovo.ru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23226" r="23226" b="26652"/>
          <a:stretch/>
        </p:blipFill>
        <p:spPr>
          <a:xfrm>
            <a:off x="1043608" y="1196752"/>
            <a:ext cx="7308812" cy="5422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вал 4"/>
          <p:cNvSpPr/>
          <p:nvPr/>
        </p:nvSpPr>
        <p:spPr>
          <a:xfrm>
            <a:off x="4932040" y="3068960"/>
            <a:ext cx="2016224" cy="3600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9144000" cy="960437"/>
          </a:xfrm>
        </p:spPr>
        <p:txBody>
          <a:bodyPr>
            <a:noAutofit/>
          </a:bodyPr>
          <a:lstStyle/>
          <a:p>
            <a:pPr algn="ctr"/>
            <a:r>
              <a:rPr lang="en-US" sz="2900" b="1" dirty="0" smtClean="0">
                <a:latin typeface="Calibri" panose="020F0502020204030204" pitchFamily="34" charset="0"/>
                <a:hlinkClick r:id="rId2"/>
              </a:rPr>
              <a:t>http://www.takzdorovo.ru/profilaktika/serdce-i-sosudy/</a:t>
            </a:r>
            <a:r>
              <a:rPr lang="ru-RU" sz="2900" b="1" dirty="0" smtClean="0">
                <a:latin typeface="Calibri" panose="020F0502020204030204" pitchFamily="34" charset="0"/>
              </a:rPr>
              <a:t> </a:t>
            </a:r>
            <a:endParaRPr lang="ru-RU" sz="2900" b="1" dirty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/>
          <a:srcRect b="13059"/>
          <a:stretch/>
        </p:blipFill>
        <p:spPr bwMode="auto">
          <a:xfrm>
            <a:off x="741310" y="1196752"/>
            <a:ext cx="7661379" cy="532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5300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0805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hlinkClick r:id="rId3"/>
              </a:rPr>
              <a:t>http://stop-insult.ru</a:t>
            </a:r>
            <a:r>
              <a:rPr lang="ru-RU" b="1" dirty="0" smtClean="0">
                <a:latin typeface="Calibri" panose="020F0502020204030204" pitchFamily="34" charset="0"/>
              </a:rPr>
              <a:t> 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5310" r="15395" b="10747"/>
          <a:stretch/>
        </p:blipFill>
        <p:spPr>
          <a:xfrm>
            <a:off x="575556" y="1020920"/>
            <a:ext cx="7992888" cy="557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вал 8"/>
          <p:cNvSpPr/>
          <p:nvPr/>
        </p:nvSpPr>
        <p:spPr>
          <a:xfrm>
            <a:off x="971600" y="5373216"/>
            <a:ext cx="1368152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591312" y="5337875"/>
            <a:ext cx="1368152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004048" y="5329194"/>
            <a:ext cx="1368152" cy="12241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635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hlinkClick r:id="rId2"/>
              </a:rPr>
              <a:t>http://stop-insult.ru/media/video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/>
          <a:srcRect b="27773"/>
          <a:stretch/>
        </p:blipFill>
        <p:spPr bwMode="auto">
          <a:xfrm>
            <a:off x="215900" y="1340768"/>
            <a:ext cx="8712200" cy="503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90600"/>
          </a:xfrm>
        </p:spPr>
        <p:txBody>
          <a:bodyPr/>
          <a:lstStyle/>
          <a:p>
            <a:pPr algn="ctr"/>
            <a:r>
              <a:rPr lang="ru-RU" b="1" dirty="0" smtClean="0"/>
              <a:t>Ролики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1844824"/>
            <a:ext cx="8153400" cy="44958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О признаках  инсульта и необходимости своевременно вызвать скорую помощь</a:t>
            </a:r>
            <a:r>
              <a:rPr lang="en-US" dirty="0"/>
              <a:t>.</a:t>
            </a:r>
            <a:endParaRPr lang="ru-RU" dirty="0" smtClean="0"/>
          </a:p>
          <a:p>
            <a:pPr algn="just">
              <a:lnSpc>
                <a:spcPct val="150000"/>
              </a:lnSpc>
            </a:pPr>
            <a:r>
              <a:rPr lang="ru-RU" dirty="0" smtClean="0"/>
              <a:t>Призывающие оказать помощь на улице (не проходите мимо)</a:t>
            </a:r>
            <a:r>
              <a:rPr lang="en-US" dirty="0" smtClean="0"/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476672"/>
            <a:ext cx="9144000" cy="936104"/>
          </a:xfrm>
        </p:spPr>
        <p:txBody>
          <a:bodyPr/>
          <a:lstStyle/>
          <a:p>
            <a:pPr algn="ctr"/>
            <a:r>
              <a:rPr lang="ru-RU" sz="4000" b="1" dirty="0" smtClean="0"/>
              <a:t>Ролики о признаках инсульта и необходимости своевременно </a:t>
            </a:r>
            <a:r>
              <a:rPr lang="ru-RU" b="1" dirty="0" smtClean="0"/>
              <a:t>вызывать скорую помощь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31494" t="12901" r="31888" b="43000"/>
          <a:stretch/>
        </p:blipFill>
        <p:spPr>
          <a:xfrm>
            <a:off x="4619625" y="1155720"/>
            <a:ext cx="4070478" cy="27574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l="31494" t="12901" r="32282" b="43000"/>
          <a:stretch/>
        </p:blipFill>
        <p:spPr>
          <a:xfrm>
            <a:off x="539552" y="1155720"/>
            <a:ext cx="4032448" cy="27613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31494" t="13601" r="32282" b="43000"/>
          <a:stretch/>
        </p:blipFill>
        <p:spPr>
          <a:xfrm>
            <a:off x="4619625" y="3962373"/>
            <a:ext cx="4137207" cy="27881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l="10626" t="9886" r="11019" b="9995"/>
          <a:stretch/>
        </p:blipFill>
        <p:spPr>
          <a:xfrm>
            <a:off x="539552" y="4437112"/>
            <a:ext cx="3888432" cy="22364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4007246"/>
            <a:ext cx="22336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КАК РАСПОЗНАТЬ ИНСУЛЬТ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Тема1" id="{A60358D3-C185-4184-A851-85D51058B8E8}" vid="{2A09035E-07F3-42E7-9ED7-284E0FCE53E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428</TotalTime>
  <Words>826</Words>
  <Application>Microsoft Office PowerPoint</Application>
  <PresentationFormat>Экран (4:3)</PresentationFormat>
  <Paragraphs>124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Тема1</vt:lpstr>
      <vt:lpstr>Модуль 3. Ресурсное обеспечение уроков и внеурочных мероприятий, направленных на повышение осведомленности учащихся ОУ о признаках инсульта,  инфаркта и необходимости своевременно вызывать скорую помощь.</vt:lpstr>
      <vt:lpstr>Интернет-ресурсы </vt:lpstr>
      <vt:lpstr>http://profilaktika.tomsk.ru</vt:lpstr>
      <vt:lpstr>http://www.takzdorovo.ru</vt:lpstr>
      <vt:lpstr>http://www.takzdorovo.ru/profilaktika/serdce-i-sosudy/ </vt:lpstr>
      <vt:lpstr>http://stop-insult.ru </vt:lpstr>
      <vt:lpstr>http://stop-insult.ru/media/video</vt:lpstr>
      <vt:lpstr>Ролики</vt:lpstr>
      <vt:lpstr>Ролики о признаках инсульта и необходимости своевременно вызывать скорую помощь</vt:lpstr>
      <vt:lpstr>Ролики, призывающие оказать помощь на улице (не проходите мимо)</vt:lpstr>
      <vt:lpstr>Ролики для проката на плазменных панелях</vt:lpstr>
      <vt:lpstr>Политики у которых был инсульт</vt:lpstr>
      <vt:lpstr>Композиторы и кинорежиссеры у которых был  инсульт</vt:lpstr>
      <vt:lpstr>Писатели  у которых был  инсульт</vt:lpstr>
      <vt:lpstr>Актеры советского и российского кино,  у которых был инсульт</vt:lpstr>
      <vt:lpstr>Российские музыканты, у которых был инсульт</vt:lpstr>
      <vt:lpstr>Литературные произведения,  в которых  у героев развился инсульт</vt:lpstr>
      <vt:lpstr>Ролики о признаках инфаркта</vt:lpstr>
      <vt:lpstr>Политики, у которых был инфаркт миокарда</vt:lpstr>
      <vt:lpstr>Актеры театра и кино,  деятели искусства, ученые у которых был инфаркт</vt:lpstr>
      <vt:lpstr>Писатели, кинорежиссеры, поэты, певцы  и композиторы, у которых был инфаркт</vt:lpstr>
      <vt:lpstr>Литературные произведения, в которых есть упоминание об инфаркте миокарда</vt:lpstr>
      <vt:lpstr>Всемирные дни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Модуль 2. Ресурсное обеспечение уроков и внеурочных мероприятий по оказанию первой доврачебной помощи при инсульте</dc:title>
  <dc:creator>lea</dc:creator>
  <cp:lastModifiedBy>ors</cp:lastModifiedBy>
  <cp:revision>65</cp:revision>
  <dcterms:created xsi:type="dcterms:W3CDTF">2017-11-24T03:34:58Z</dcterms:created>
  <dcterms:modified xsi:type="dcterms:W3CDTF">2018-01-24T04:14:10Z</dcterms:modified>
</cp:coreProperties>
</file>