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8" r:id="rId1"/>
  </p:sldMasterIdLst>
  <p:notesMasterIdLst>
    <p:notesMasterId r:id="rId27"/>
  </p:notesMasterIdLst>
  <p:sldIdLst>
    <p:sldId id="256" r:id="rId2"/>
    <p:sldId id="273" r:id="rId3"/>
    <p:sldId id="291" r:id="rId4"/>
    <p:sldId id="298" r:id="rId5"/>
    <p:sldId id="299" r:id="rId6"/>
    <p:sldId id="300" r:id="rId7"/>
    <p:sldId id="301" r:id="rId8"/>
    <p:sldId id="304" r:id="rId9"/>
    <p:sldId id="302" r:id="rId10"/>
    <p:sldId id="266" r:id="rId11"/>
    <p:sldId id="286" r:id="rId12"/>
    <p:sldId id="268" r:id="rId13"/>
    <p:sldId id="288" r:id="rId14"/>
    <p:sldId id="303" r:id="rId15"/>
    <p:sldId id="289" r:id="rId16"/>
    <p:sldId id="271" r:id="rId17"/>
    <p:sldId id="290" r:id="rId18"/>
    <p:sldId id="276" r:id="rId19"/>
    <p:sldId id="296" r:id="rId20"/>
    <p:sldId id="297" r:id="rId21"/>
    <p:sldId id="277" r:id="rId22"/>
    <p:sldId id="278" r:id="rId23"/>
    <p:sldId id="279" r:id="rId24"/>
    <p:sldId id="305" r:id="rId25"/>
    <p:sldId id="281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11857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858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14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14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ru-RU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383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Оффлайн: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Взаимодействие через почту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Электронный журнал и дневник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 детьми тем учебников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Выполнение интерактивных заданий, результаты которого отображаются в ЭЖ.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931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44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75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323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80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40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6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825325" y="4099200"/>
            <a:ext cx="5188500" cy="25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0917"/>
              </a:buClr>
              <a:buFont typeface="Noto Sans Symbols"/>
              <a:buNone/>
            </a:pPr>
            <a:endParaRPr sz="1600" b="1" i="0" u="none" strike="noStrike" cap="none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Noto Sans Symbols"/>
              <a:buNone/>
            </a:pPr>
            <a:r>
              <a:rPr lang="ru-RU" sz="2000" b="0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Воронкова Инна Анатольевна, </a:t>
            </a:r>
            <a:r>
              <a:rPr lang="ru-RU" sz="2000" b="0" i="0" u="none" strike="noStrike" cap="none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ОГБОУ </a:t>
            </a:r>
            <a:r>
              <a:rPr lang="ru-RU" sz="2000" dirty="0">
                <a:solidFill>
                  <a:srgbClr val="CC3300"/>
                </a:solidFill>
              </a:rPr>
              <a:t>“Школа-интернат для обучающихся, нуждающихся в ППМС помощи”, г. Томск</a:t>
            </a:r>
          </a:p>
          <a:p>
            <a:pPr marL="0" marR="0" lvl="0" indent="0" algn="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Noto Sans Symbols"/>
              <a:buNone/>
            </a:pPr>
            <a:r>
              <a:rPr lang="ru-RU" sz="2000" b="0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anni5002@gmail.com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39750" y="981075"/>
            <a:ext cx="7993062" cy="25299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ru-RU" sz="4000" b="1" kern="1200" dirty="0">
                <a:solidFill>
                  <a:srgbClr val="CC0000"/>
                </a:solidFill>
              </a:rPr>
              <a:t>Организация </a:t>
            </a:r>
            <a:r>
              <a:rPr lang="ru-RU" sz="4000" b="1" kern="1200" dirty="0">
                <a:solidFill>
                  <a:srgbClr val="CC0000"/>
                </a:solidFill>
              </a:rPr>
              <a:t>дистанционного </a:t>
            </a:r>
            <a:r>
              <a:rPr lang="ru-RU" sz="4000" b="1" kern="1200" dirty="0">
                <a:solidFill>
                  <a:srgbClr val="CC0000"/>
                </a:solidFill>
              </a:rPr>
              <a:t>обучения </a:t>
            </a:r>
            <a:r>
              <a:rPr lang="ru-RU" sz="4000" b="1" kern="1200" dirty="0">
                <a:solidFill>
                  <a:srgbClr val="CC0000"/>
                </a:solidFill>
              </a:rPr>
              <a:t>школьников с ОВЗ</a:t>
            </a:r>
            <a:endParaRPr lang="ru-RU" sz="4000" b="1" kern="1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Библиотек</a:t>
            </a:r>
            <a:r>
              <a:rPr lang="ru-RU" sz="2800" b="1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2800" b="1" i="0" u="none" strike="noStrike" cap="none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ресурсов</a:t>
            </a:r>
            <a:endParaRPr lang="ru-RU" sz="2800" b="1" i="0" u="none" strike="noStrike" cap="none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ru-RU" sz="1400" b="1" i="0" u="none" strike="noStrike" cap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Shape 215" descr="C:\Users\B12E~1\AppData\Local\Temp\SNAGHTML2f86a75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52736"/>
            <a:ext cx="9251827" cy="5256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0"/>
          <p:cNvSpPr txBox="1">
            <a:spLocks/>
          </p:cNvSpPr>
          <p:nvPr/>
        </p:nvSpPr>
        <p:spPr>
          <a:xfrm>
            <a:off x="457200" y="188640"/>
            <a:ext cx="8229600" cy="940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SzPct val="25000"/>
            </a:pPr>
            <a:r>
              <a:rPr lang="ru-RU" sz="2800" b="1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Интерактивный разбор задач</a:t>
            </a:r>
            <a:endParaRPr lang="ru-RU" sz="2800" b="1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Shape 222" descr="C:\Users\B12E~1\AppData\Local\Temp\SNAGHTML2f8acc4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04" y="1052736"/>
            <a:ext cx="9190838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48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 idx="4294967295"/>
          </p:nvPr>
        </p:nvSpPr>
        <p:spPr>
          <a:xfrm>
            <a:off x="51673" y="44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Мультимедийный контент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ru-RU" sz="1400" b="1" i="0" u="none" strike="noStrike" cap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Shape 229" descr="C:\Users\B12E~1\AppData\Local\Temp\SNAGHTML2f882dc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95" y="980728"/>
            <a:ext cx="9092205" cy="511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36" descr="C:\Users\B12E~1\AppData\Local\Temp\SNAGHTML2f8cbd2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24744"/>
            <a:ext cx="9131936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234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SzPct val="25000"/>
            </a:pPr>
            <a:r>
              <a:rPr lang="ru-RU" sz="2800" b="1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Подборки</a:t>
            </a:r>
            <a:r>
              <a:rPr lang="ru-RU" sz="2300" b="1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тестовых заданий</a:t>
            </a:r>
            <a:endParaRPr lang="ru-RU" sz="2800" b="1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06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B0917"/>
              </a:buClr>
              <a:buSzPct val="25000"/>
              <a:buFont typeface="Noto Sans Symbols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ru-RU" sz="1400" b="1" i="0" u="none" strike="noStrike" cap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899591" y="210823"/>
            <a:ext cx="7776864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ru-RU" sz="2800" b="1" kern="1200" dirty="0">
                <a:solidFill>
                  <a:srgbClr val="CC0000"/>
                </a:solidFill>
              </a:rPr>
              <a:t>1С</a:t>
            </a:r>
            <a:r>
              <a:rPr lang="ru-RU" sz="2800" b="1" kern="1200" dirty="0">
                <a:solidFill>
                  <a:srgbClr val="CC0000"/>
                </a:solidFill>
              </a:rPr>
              <a:t>: Образование. Школа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позволяет учителю самостоятельно создавать ресурсы, необходимые для уроков: вставлять текст, видеоролики,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интерактивы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(learningapps.org) </a:t>
            </a:r>
          </a:p>
        </p:txBody>
      </p:sp>
      <p:pic>
        <p:nvPicPr>
          <p:cNvPr id="290" name="Shape 290" descr="C:\Users\B12E~1\AppData\Local\Temp\SNAGHTML2074e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00" y="1367994"/>
            <a:ext cx="8003108" cy="5490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21819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42" descr="C:\Users\B12E~1\AppData\Local\Temp\SNAGHTML13f2e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50" y="836612"/>
            <a:ext cx="9126538" cy="595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243"/>
          <p:cNvSpPr txBox="1"/>
          <p:nvPr/>
        </p:nvSpPr>
        <p:spPr>
          <a:xfrm>
            <a:off x="990250" y="0"/>
            <a:ext cx="7673400" cy="8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2800" b="1" dirty="0">
                <a:solidFill>
                  <a:srgbClr val="CC0000"/>
                </a:solidFill>
              </a:rPr>
              <a:t>Работа с ЭЖ</a:t>
            </a:r>
          </a:p>
        </p:txBody>
      </p:sp>
    </p:spTree>
    <p:extLst>
      <p:ext uri="{BB962C8B-B14F-4D97-AF65-F5344CB8AC3E}">
        <p14:creationId xmlns:p14="http://schemas.microsoft.com/office/powerpoint/2010/main" val="43919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B0917"/>
              </a:buClr>
              <a:buSzPct val="25000"/>
              <a:buFont typeface="Noto Sans Symbols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ru-RU" sz="1400" b="1" i="0" u="none" strike="noStrike" cap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Shape 249" descr="C:\Users\B12E~1\AppData\Local\Temp\SNAGHTML1595e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762000"/>
            <a:ext cx="8964612" cy="6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804975" y="0"/>
            <a:ext cx="8034300" cy="6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4450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300" b="1">
                <a:solidFill>
                  <a:srgbClr val="CC0000"/>
                </a:solidFill>
              </a:rPr>
              <a:t>Назначение домашних заданий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56" descr="C:\Users\B12E~1\AppData\Local\Temp\SNAGHTML2f92778f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488" y="1052736"/>
            <a:ext cx="9252520" cy="59311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257"/>
          <p:cNvSpPr txBox="1"/>
          <p:nvPr/>
        </p:nvSpPr>
        <p:spPr>
          <a:xfrm>
            <a:off x="179512" y="116632"/>
            <a:ext cx="9324528" cy="836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4445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C0000"/>
                </a:solidFill>
              </a:rPr>
              <a:t>Мониторинг выполнения </a:t>
            </a:r>
            <a:r>
              <a:rPr lang="ru-RU" sz="2800" b="1" dirty="0" smtClean="0">
                <a:solidFill>
                  <a:srgbClr val="CC0000"/>
                </a:solidFill>
              </a:rPr>
              <a:t>заданий</a:t>
            </a:r>
            <a:endParaRPr lang="ru-RU" sz="2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3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 lang="ru-RU"/>
          </a:p>
        </p:txBody>
      </p:sp>
      <p:sp>
        <p:nvSpPr>
          <p:cNvPr id="297" name="Shape 297"/>
          <p:cNvSpPr txBox="1"/>
          <p:nvPr/>
        </p:nvSpPr>
        <p:spPr>
          <a:xfrm>
            <a:off x="1189800" y="0"/>
            <a:ext cx="7633500" cy="2547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Межрегиональная сибирская дистанционная </a:t>
            </a:r>
            <a:r>
              <a:rPr lang="ru-RU" sz="2400" b="1" dirty="0" smtClean="0">
                <a:solidFill>
                  <a:srgbClr val="FF0000"/>
                </a:solidFill>
              </a:rPr>
              <a:t>предметная </a:t>
            </a:r>
            <a:r>
              <a:rPr lang="ru-RU" sz="2400" b="1" dirty="0" smtClean="0">
                <a:solidFill>
                  <a:srgbClr val="FF0000"/>
                </a:solidFill>
              </a:rPr>
              <a:t>олимпиада </a:t>
            </a:r>
            <a:r>
              <a:rPr lang="ru-RU" sz="2400" b="1" dirty="0">
                <a:solidFill>
                  <a:srgbClr val="FF0000"/>
                </a:solidFill>
              </a:rPr>
              <a:t>школьников c ограниченными возможностями </a:t>
            </a:r>
            <a:r>
              <a:rPr lang="ru-RU" sz="2400" b="1" dirty="0" smtClean="0">
                <a:solidFill>
                  <a:srgbClr val="FF0000"/>
                </a:solidFill>
              </a:rPr>
              <a:t>здоровья</a:t>
            </a:r>
            <a:endParaRPr sz="2400" dirty="0">
              <a:solidFill>
                <a:srgbClr val="FF0000"/>
              </a:solidFill>
            </a:endParaRP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13800"/>
            <a:ext cx="9143999" cy="384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B12E~1\AppData\Local\Temp\SNAGHTML1a130e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75804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0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Shape 263"/>
          <p:cNvGrpSpPr/>
          <p:nvPr/>
        </p:nvGrpSpPr>
        <p:grpSpPr>
          <a:xfrm>
            <a:off x="756508" y="477973"/>
            <a:ext cx="8135036" cy="5557788"/>
            <a:chOff x="932" y="1301"/>
            <a:chExt cx="8135036" cy="5557788"/>
          </a:xfrm>
        </p:grpSpPr>
        <p:sp>
          <p:nvSpPr>
            <p:cNvPr id="264" name="Shape 264"/>
            <p:cNvSpPr/>
            <p:nvPr/>
          </p:nvSpPr>
          <p:spPr>
            <a:xfrm>
              <a:off x="932" y="1301"/>
              <a:ext cx="8135036" cy="17566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52383" y="52751"/>
              <a:ext cx="8032135" cy="1653727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0500" tIns="190500" rIns="190500" bIns="190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5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Дистанционное обучение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932" y="1901882"/>
              <a:ext cx="5314056" cy="17566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x="52383" y="1953332"/>
              <a:ext cx="5211156" cy="165372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Асинхронное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932" y="3802462"/>
              <a:ext cx="2602378" cy="17566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52383" y="3853912"/>
              <a:ext cx="2499477" cy="165372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1С: Почта</a:t>
              </a:r>
              <a:endPara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SzPct val="25000"/>
                <a:buNone/>
              </a:pPr>
              <a:r>
                <a:rPr lang="ru-RU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ЭЖ и </a:t>
              </a:r>
              <a:r>
                <a:rPr lang="ru-RU" sz="1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дневник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SzPct val="25000"/>
                <a:buNone/>
              </a:pPr>
              <a:r>
                <a:rPr lang="en-US" dirty="0" smtClean="0">
                  <a:solidFill>
                    <a:schemeClr val="lt1"/>
                  </a:solidFill>
                </a:rPr>
                <a:t>Moodle</a:t>
              </a:r>
              <a:r>
                <a:rPr lang="ru-RU" dirty="0" smtClean="0">
                  <a:solidFill>
                    <a:schemeClr val="lt1"/>
                  </a:solidFill>
                </a:rPr>
                <a:t>: сообщения пользователю, журнал оценок</a:t>
              </a:r>
              <a:endPara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2712611" y="3802462"/>
              <a:ext cx="2602378" cy="17566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2764061" y="3853912"/>
              <a:ext cx="2499477" cy="165372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Изучение теоретического материала учебников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SzPct val="25000"/>
                <a:buNone/>
              </a:pPr>
              <a:r>
                <a:rPr lang="ru-RU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Интерактивная проверка знаний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5533591" y="1901882"/>
              <a:ext cx="2602378" cy="17566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5585041" y="1953332"/>
              <a:ext cx="2499477" cy="165372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Синхронное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5533591" y="3802462"/>
              <a:ext cx="2602378" cy="17566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5585041" y="3853912"/>
              <a:ext cx="2499477" cy="165372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Система видео- </a:t>
              </a:r>
              <a:r>
                <a:rPr lang="ru-RU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конференц</a:t>
              </a:r>
              <a:r>
                <a:rPr lang="ru-RU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связи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SzPct val="25000"/>
                <a:buNone/>
              </a:pPr>
              <a:r>
                <a:rPr lang="ru-RU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Системы </a:t>
              </a:r>
              <a:r>
                <a:rPr lang="ru-RU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вебинаров</a:t>
              </a:r>
              <a:endPara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SzPct val="25000"/>
                <a:buNone/>
              </a:pPr>
              <a:r>
                <a:rPr lang="ru-RU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Skype</a:t>
              </a:r>
              <a:endPara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SzPct val="25000"/>
                <a:buNone/>
              </a:pPr>
              <a:r>
                <a:rPr lang="ru-RU" sz="1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Видеовстречи</a:t>
              </a:r>
              <a:r>
                <a:rPr lang="ru-RU" sz="1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 </a:t>
              </a:r>
              <a:r>
                <a:rPr lang="ru-RU" sz="1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открытых платформах</a:t>
              </a:r>
              <a:endPara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12E~1\AppData\Local\Temp\SNAGHTML1a1426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6" y="404664"/>
            <a:ext cx="8784980" cy="62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3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 lang="ru-RU"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16" y="116632"/>
            <a:ext cx="7419502" cy="611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22</a:t>
            </a:fld>
            <a:endParaRPr lang="ru-RU"/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9" y="309912"/>
            <a:ext cx="9010701" cy="5987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23</a:t>
            </a:fld>
            <a:endParaRPr lang="ru-RU"/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976" y="85866"/>
            <a:ext cx="4788024" cy="674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139" y="116631"/>
            <a:ext cx="4104456" cy="3312368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776" y="3700426"/>
            <a:ext cx="4262917" cy="3004443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4424" y="188640"/>
            <a:ext cx="3096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322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 разных регионов нашей страны и ближнего зарубежья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11" y="82346"/>
            <a:ext cx="5215890" cy="290512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3284984"/>
            <a:ext cx="4752528" cy="3463255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1960" y="3140968"/>
            <a:ext cx="4824536" cy="299851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43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0" y="2708275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0" i="0" u="none" strike="noStrike" cap="none">
                <a:solidFill>
                  <a:srgbClr val="D9241C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792162" y="3500437"/>
            <a:ext cx="7559675" cy="530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e-mail: anni5002@gmail.com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67" y="15877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kern="1200" dirty="0">
                <a:solidFill>
                  <a:srgbClr val="CC0000"/>
                </a:solidFill>
              </a:rPr>
              <a:t>Платформа </a:t>
            </a:r>
            <a:r>
              <a:rPr lang="en-US" sz="3600" b="1" kern="1200" dirty="0">
                <a:solidFill>
                  <a:srgbClr val="CC0000"/>
                </a:solidFill>
              </a:rPr>
              <a:t>Moodle</a:t>
            </a:r>
            <a:endParaRPr lang="ru-RU" sz="3600" b="1" kern="1200" dirty="0">
              <a:solidFill>
                <a:srgbClr val="CC0000"/>
              </a:solidFill>
            </a:endParaRPr>
          </a:p>
        </p:txBody>
      </p:sp>
      <p:pic>
        <p:nvPicPr>
          <p:cNvPr id="1026" name="Picture 2" descr="C:\Users\B12E~1\AppData\Local\Temp\SNAGHTML19d06d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6785"/>
            <a:ext cx="5976664" cy="562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12E~1\AppData\Local\Temp\SNAGHTML19d1a7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92" y="1700808"/>
            <a:ext cx="2508961" cy="48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616908"/>
            <a:ext cx="25771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Определиться со структурой, настройками платформы, настройками курсов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78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6408712" cy="571579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732240" y="1556792"/>
            <a:ext cx="2411760" cy="381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Школьников с ОВЗ Томской области  - около 150 человек</a:t>
            </a:r>
          </a:p>
          <a:p>
            <a:endParaRPr lang="ru-RU" sz="2000" dirty="0" smtClean="0"/>
          </a:p>
          <a:p>
            <a:r>
              <a:rPr lang="ru-RU" sz="2000" dirty="0" smtClean="0"/>
              <a:t>Преподавателей – 111</a:t>
            </a:r>
          </a:p>
          <a:p>
            <a:endParaRPr lang="ru-RU" sz="2000" dirty="0" smtClean="0"/>
          </a:p>
          <a:p>
            <a:r>
              <a:rPr lang="ru-RU" sz="2000" dirty="0" smtClean="0"/>
              <a:t>Дидактических материалов к </a:t>
            </a:r>
            <a:r>
              <a:rPr lang="ru-RU" sz="2000" b="1" dirty="0" smtClean="0"/>
              <a:t>70</a:t>
            </a:r>
            <a:r>
              <a:rPr lang="ru-RU" sz="2000" dirty="0" smtClean="0"/>
              <a:t> образовательным курсам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618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392" y="-18026"/>
            <a:ext cx="77768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200" dirty="0">
                <a:solidFill>
                  <a:srgbClr val="CC0000"/>
                </a:solidFill>
              </a:rPr>
              <a:t>Требования к размещаемым дидактическим и методическим материалам </a:t>
            </a:r>
            <a:endParaRPr lang="ru-RU" sz="2800" b="1" kern="1200" dirty="0" smtClean="0">
              <a:solidFill>
                <a:srgbClr val="CC0000"/>
              </a:solidFill>
            </a:endParaRPr>
          </a:p>
          <a:p>
            <a:pPr algn="ctr"/>
            <a:r>
              <a:rPr lang="ru-RU" sz="1800" dirty="0" smtClean="0"/>
              <a:t>(</a:t>
            </a:r>
            <a:r>
              <a:rPr lang="ru-RU" sz="1800" dirty="0" smtClean="0"/>
              <a:t>образовательная программа, КТП, контент, проверка и закрепление пройденного на уроке материала, тестовые задания и интерактивные задания, домашнее задание) </a:t>
            </a:r>
            <a:endParaRPr lang="ru-RU" sz="1800" dirty="0"/>
          </a:p>
        </p:txBody>
      </p:sp>
      <p:pic>
        <p:nvPicPr>
          <p:cNvPr id="2050" name="Picture 2" descr="C:\Users\B12E~1\AppData\Local\Temp\SNAGHTML19f459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1" y="2132856"/>
            <a:ext cx="807358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1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12E~1\AppData\Local\Temp\SNAGHTML19fe33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2277"/>
            <a:ext cx="8604448" cy="60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-31414"/>
            <a:ext cx="8809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1200" dirty="0">
                <a:solidFill>
                  <a:srgbClr val="CC0000"/>
                </a:solidFill>
              </a:rPr>
              <a:t>Поиск уже разработанных интерактивных заданий и встраивание их в СДО </a:t>
            </a:r>
            <a:r>
              <a:rPr lang="en-US" sz="2800" b="1" kern="1200" dirty="0">
                <a:solidFill>
                  <a:srgbClr val="CC0000"/>
                </a:solidFill>
              </a:rPr>
              <a:t>Moodle</a:t>
            </a:r>
            <a:endParaRPr lang="ru-RU" sz="2800" b="1" kern="12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5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8707028" cy="23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B12E~1\AppData\Local\Temp\SNAGHTML1a07ed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572247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2244" y="908720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Мониторинг деятельности учеников в СДО, взаимодействие преподавателя и ученика.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7193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200" dirty="0">
                <a:solidFill>
                  <a:srgbClr val="CC0000"/>
                </a:solidFill>
              </a:rPr>
              <a:t>Поиск сетевых сервисов, в которых можно создавать интерактивные задания. Встраивание интерактивных заданий в СДО </a:t>
            </a:r>
            <a:endParaRPr lang="ru-RU" sz="2800" b="1" kern="1200" dirty="0">
              <a:solidFill>
                <a:srgbClr val="CC0000"/>
              </a:solidFill>
            </a:endParaRPr>
          </a:p>
        </p:txBody>
      </p:sp>
      <p:pic>
        <p:nvPicPr>
          <p:cNvPr id="3074" name="Picture 2" descr="C:\Users\B12E~1\AppData\Local\Temp\SNAGHTML19f70f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856000" cy="483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9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B0917"/>
              </a:buClr>
              <a:buSzPct val="25000"/>
              <a:buFont typeface="Noto Sans Symbols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5B0917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ru-RU" sz="1400" b="1" i="0" u="none" strike="noStrike" cap="none">
              <a:solidFill>
                <a:srgbClr val="5B09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17463" y="132783"/>
            <a:ext cx="9019033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ru-RU" sz="2800" b="1" kern="1200" dirty="0">
                <a:solidFill>
                  <a:srgbClr val="CC0000"/>
                </a:solidFill>
              </a:rPr>
              <a:t>СДО </a:t>
            </a:r>
            <a:r>
              <a:rPr lang="ru-RU" sz="2800" b="1" kern="1200" dirty="0" err="1">
                <a:solidFill>
                  <a:srgbClr val="CC0000"/>
                </a:solidFill>
              </a:rPr>
              <a:t>Moodle</a:t>
            </a:r>
            <a:r>
              <a:rPr lang="ru-RU" sz="2800" b="1" kern="1200" dirty="0">
                <a:solidFill>
                  <a:srgbClr val="CC0000"/>
                </a:solidFill>
              </a:rPr>
              <a:t> </a:t>
            </a:r>
            <a:r>
              <a:rPr lang="ru-RU" sz="2800" b="1" kern="1200" dirty="0">
                <a:solidFill>
                  <a:srgbClr val="CC0000"/>
                </a:solidFill>
              </a:rPr>
              <a:t> </a:t>
            </a:r>
            <a:r>
              <a:rPr lang="ru-RU" sz="2800" b="1" kern="1200" dirty="0">
                <a:solidFill>
                  <a:srgbClr val="CC0000"/>
                </a:solidFill>
              </a:rPr>
              <a:t>можно связать </a:t>
            </a:r>
            <a:r>
              <a:rPr lang="ru-RU" sz="2800" b="1" kern="1200" dirty="0">
                <a:solidFill>
                  <a:srgbClr val="CC0000"/>
                </a:solidFill>
              </a:rPr>
              <a:t>с </a:t>
            </a:r>
            <a:r>
              <a:rPr lang="ru-RU" sz="2800" b="1" kern="1200" dirty="0">
                <a:solidFill>
                  <a:srgbClr val="CC0000"/>
                </a:solidFill>
              </a:rPr>
              <a:t>1С:Образование 5. Школа ссылками на ресурсы</a:t>
            </a:r>
          </a:p>
        </p:txBody>
      </p:sp>
      <p:pic>
        <p:nvPicPr>
          <p:cNvPr id="282" name="Shape 282" descr="C:\Users\B12E~1\AppData\Local\Temp\SNAGHTML1b16f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3" y="1117600"/>
            <a:ext cx="7983537" cy="46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 descr="C:\Users\B12E~1\AppData\Local\Temp\SNAGHTML1cb0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9837" y="3709987"/>
            <a:ext cx="5364161" cy="3148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2241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313</TotalTime>
  <Words>280</Words>
  <Application>Microsoft Office PowerPoint</Application>
  <PresentationFormat>Экран (4:3)</PresentationFormat>
  <Paragraphs>61</Paragraphs>
  <Slides>25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Noto Sans Symbols</vt:lpstr>
      <vt:lpstr>Times New Roman</vt:lpstr>
      <vt:lpstr>Тема4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 ресурсов</vt:lpstr>
      <vt:lpstr>Презентация PowerPoint</vt:lpstr>
      <vt:lpstr>Мультимедийный контент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Инна Воронкова</cp:lastModifiedBy>
  <cp:revision>15</cp:revision>
  <dcterms:modified xsi:type="dcterms:W3CDTF">2017-08-24T03:09:01Z</dcterms:modified>
</cp:coreProperties>
</file>