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314" r:id="rId3"/>
    <p:sldId id="315" r:id="rId4"/>
    <p:sldId id="316" r:id="rId5"/>
    <p:sldId id="311" r:id="rId6"/>
    <p:sldId id="306" r:id="rId7"/>
    <p:sldId id="308" r:id="rId8"/>
    <p:sldId id="303" r:id="rId9"/>
    <p:sldId id="307" r:id="rId10"/>
    <p:sldId id="301" r:id="rId11"/>
    <p:sldId id="305" r:id="rId12"/>
    <p:sldId id="300" r:id="rId13"/>
    <p:sldId id="309" r:id="rId14"/>
    <p:sldId id="304" r:id="rId15"/>
    <p:sldId id="320" r:id="rId16"/>
    <p:sldId id="310" r:id="rId17"/>
    <p:sldId id="302" r:id="rId18"/>
    <p:sldId id="318" r:id="rId19"/>
    <p:sldId id="278" r:id="rId20"/>
    <p:sldId id="321" r:id="rId21"/>
    <p:sldId id="299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9" d="100"/>
          <a:sy n="79" d="100"/>
        </p:scale>
        <p:origin x="-22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5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B4CD608-E03E-4D2C-8EFD-4340FA018E9A}" type="doc">
      <dgm:prSet loTypeId="urn:microsoft.com/office/officeart/2005/8/layout/vList3#1" loCatId="list" qsTypeId="urn:microsoft.com/office/officeart/2005/8/quickstyle/simple1" qsCatId="simple" csTypeId="urn:microsoft.com/office/officeart/2005/8/colors/colorful1#3" csCatId="colorful" phldr="1"/>
      <dgm:spPr/>
    </dgm:pt>
    <dgm:pt modelId="{13CAFFF0-84B7-47F1-9E12-DB30F4093ACB}">
      <dgm:prSet phldrT="[Текст]"/>
      <dgm:spPr/>
      <dgm:t>
        <a:bodyPr/>
        <a:lstStyle/>
        <a:p>
          <a:r>
            <a:rPr lang="ru-RU" b="1" smtClean="0"/>
            <a:t> Ребёнок показывает </a:t>
          </a:r>
          <a:r>
            <a:rPr lang="ru-RU" b="1" dirty="0" smtClean="0"/>
            <a:t>положительную динамику в развитии</a:t>
          </a:r>
          <a:endParaRPr lang="ru-RU" b="1" dirty="0"/>
        </a:p>
      </dgm:t>
    </dgm:pt>
    <dgm:pt modelId="{D64E4C85-C6C7-4F3B-9E98-94C0FFE24CCE}" type="parTrans" cxnId="{CD3C13E9-D137-4AEE-A679-60A80458933E}">
      <dgm:prSet/>
      <dgm:spPr/>
      <dgm:t>
        <a:bodyPr/>
        <a:lstStyle/>
        <a:p>
          <a:endParaRPr lang="ru-RU"/>
        </a:p>
      </dgm:t>
    </dgm:pt>
    <dgm:pt modelId="{B36ED388-E382-40C7-B389-5F84AEF2FFF7}" type="sibTrans" cxnId="{CD3C13E9-D137-4AEE-A679-60A80458933E}">
      <dgm:prSet/>
      <dgm:spPr/>
      <dgm:t>
        <a:bodyPr/>
        <a:lstStyle/>
        <a:p>
          <a:endParaRPr lang="ru-RU"/>
        </a:p>
      </dgm:t>
    </dgm:pt>
    <dgm:pt modelId="{017A1D21-C11F-4C34-82BD-6616FE500DB1}">
      <dgm:prSet phldrT="[Текст]"/>
      <dgm:spPr/>
      <dgm:t>
        <a:bodyPr/>
        <a:lstStyle/>
        <a:p>
          <a:r>
            <a:rPr lang="ru-RU" b="1" dirty="0" smtClean="0"/>
            <a:t>адаптирован и принят детской группой</a:t>
          </a:r>
          <a:endParaRPr lang="ru-RU" b="1" dirty="0"/>
        </a:p>
      </dgm:t>
    </dgm:pt>
    <dgm:pt modelId="{BAD35F13-E7D2-4D07-9A33-EF38DCCF86BB}" type="parTrans" cxnId="{2B9E613B-2568-4C01-AF92-9B150A9A190F}">
      <dgm:prSet/>
      <dgm:spPr/>
      <dgm:t>
        <a:bodyPr/>
        <a:lstStyle/>
        <a:p>
          <a:endParaRPr lang="ru-RU"/>
        </a:p>
      </dgm:t>
    </dgm:pt>
    <dgm:pt modelId="{8555A5C1-276C-4E4D-AA6D-791307595E8D}" type="sibTrans" cxnId="{2B9E613B-2568-4C01-AF92-9B150A9A190F}">
      <dgm:prSet/>
      <dgm:spPr/>
      <dgm:t>
        <a:bodyPr/>
        <a:lstStyle/>
        <a:p>
          <a:endParaRPr lang="ru-RU"/>
        </a:p>
      </dgm:t>
    </dgm:pt>
    <dgm:pt modelId="{2A0D34A3-C0F9-4975-80C3-40E62098DDD2}">
      <dgm:prSet phldrT="[Текст]"/>
      <dgm:spPr/>
      <dgm:t>
        <a:bodyPr/>
        <a:lstStyle/>
        <a:p>
          <a:r>
            <a:rPr lang="ru-RU" b="1" dirty="0" smtClean="0"/>
            <a:t>с желанием посещает </a:t>
          </a:r>
          <a:r>
            <a:rPr lang="ru-RU" b="1" dirty="0" err="1" smtClean="0"/>
            <a:t>доу</a:t>
          </a:r>
          <a:endParaRPr lang="ru-RU" b="1" dirty="0"/>
        </a:p>
      </dgm:t>
    </dgm:pt>
    <dgm:pt modelId="{24DB963E-7B1E-44B5-B729-31CCA064D1E3}" type="parTrans" cxnId="{F0E87A3B-4DD2-4647-B867-DF9561DCCCA2}">
      <dgm:prSet/>
      <dgm:spPr/>
      <dgm:t>
        <a:bodyPr/>
        <a:lstStyle/>
        <a:p>
          <a:endParaRPr lang="ru-RU"/>
        </a:p>
      </dgm:t>
    </dgm:pt>
    <dgm:pt modelId="{68F87C5A-DD4C-4403-9317-768F2B62C032}" type="sibTrans" cxnId="{F0E87A3B-4DD2-4647-B867-DF9561DCCCA2}">
      <dgm:prSet/>
      <dgm:spPr/>
      <dgm:t>
        <a:bodyPr/>
        <a:lstStyle/>
        <a:p>
          <a:endParaRPr lang="ru-RU"/>
        </a:p>
      </dgm:t>
    </dgm:pt>
    <dgm:pt modelId="{5A0B5F39-BA43-4115-ACFD-DF08DB3776DB}">
      <dgm:prSet phldrT="[Текст]"/>
      <dgm:spPr/>
      <dgm:t>
        <a:bodyPr/>
        <a:lstStyle/>
        <a:p>
          <a:r>
            <a:rPr lang="ru-RU" b="1" dirty="0" smtClean="0"/>
            <a:t>получает помощь и поддержку</a:t>
          </a:r>
          <a:endParaRPr lang="ru-RU" b="1" dirty="0"/>
        </a:p>
      </dgm:t>
    </dgm:pt>
    <dgm:pt modelId="{355FE170-C423-413A-8706-FE05FAA35E39}" type="parTrans" cxnId="{AFC57F44-041B-4183-A0D2-4226EDFDD95A}">
      <dgm:prSet/>
      <dgm:spPr/>
      <dgm:t>
        <a:bodyPr/>
        <a:lstStyle/>
        <a:p>
          <a:endParaRPr lang="ru-RU"/>
        </a:p>
      </dgm:t>
    </dgm:pt>
    <dgm:pt modelId="{FB1CEFEB-DFC6-4B44-94D2-6651963AD782}" type="sibTrans" cxnId="{AFC57F44-041B-4183-A0D2-4226EDFDD95A}">
      <dgm:prSet/>
      <dgm:spPr/>
      <dgm:t>
        <a:bodyPr/>
        <a:lstStyle/>
        <a:p>
          <a:endParaRPr lang="ru-RU"/>
        </a:p>
      </dgm:t>
    </dgm:pt>
    <dgm:pt modelId="{06556C1E-690F-4602-A179-E25EA5D07412}" type="pres">
      <dgm:prSet presAssocID="{EB4CD608-E03E-4D2C-8EFD-4340FA018E9A}" presName="linearFlow" presStyleCnt="0">
        <dgm:presLayoutVars>
          <dgm:dir/>
          <dgm:resizeHandles val="exact"/>
        </dgm:presLayoutVars>
      </dgm:prSet>
      <dgm:spPr/>
    </dgm:pt>
    <dgm:pt modelId="{536F5FD1-30EE-4AF9-82BE-415DD0E299A8}" type="pres">
      <dgm:prSet presAssocID="{13CAFFF0-84B7-47F1-9E12-DB30F4093ACB}" presName="composite" presStyleCnt="0"/>
      <dgm:spPr/>
    </dgm:pt>
    <dgm:pt modelId="{B08BF3EA-DA6C-4386-AE09-2C1266C0E9AB}" type="pres">
      <dgm:prSet presAssocID="{13CAFFF0-84B7-47F1-9E12-DB30F4093ACB}" presName="imgShp" presStyleLbl="fgImgPlace1" presStyleIdx="0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FAE6C300-83B5-438B-95DF-A983804F7967}" type="pres">
      <dgm:prSet presAssocID="{13CAFFF0-84B7-47F1-9E12-DB30F4093ACB}" presName="txShp" presStyleLbl="node1" presStyleIdx="0" presStyleCnt="4" custLinFactNeighborX="660" custLinFactNeighborY="-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0390362-7D7A-4C73-B32F-3333D0B0B75D}" type="pres">
      <dgm:prSet presAssocID="{B36ED388-E382-40C7-B389-5F84AEF2FFF7}" presName="spacing" presStyleCnt="0"/>
      <dgm:spPr/>
    </dgm:pt>
    <dgm:pt modelId="{2C766C6B-B4E7-430F-85EF-CE2CE51FD1BB}" type="pres">
      <dgm:prSet presAssocID="{017A1D21-C11F-4C34-82BD-6616FE500DB1}" presName="composite" presStyleCnt="0"/>
      <dgm:spPr/>
    </dgm:pt>
    <dgm:pt modelId="{7BBD89DE-1832-4F0A-9750-AAF02C9421ED}" type="pres">
      <dgm:prSet presAssocID="{017A1D21-C11F-4C34-82BD-6616FE500DB1}" presName="imgShp" presStyleLbl="fgImgPlace1" presStyleIdx="1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1F588C8C-B59D-4AAF-B247-9765D0751490}" type="pres">
      <dgm:prSet presAssocID="{017A1D21-C11F-4C34-82BD-6616FE500DB1}" presName="txShp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EDDCAD-D0B2-4AFD-9D9E-85F5282D28EE}" type="pres">
      <dgm:prSet presAssocID="{8555A5C1-276C-4E4D-AA6D-791307595E8D}" presName="spacing" presStyleCnt="0"/>
      <dgm:spPr/>
    </dgm:pt>
    <dgm:pt modelId="{D26C8A14-132E-40C7-958A-0159D5F85F34}" type="pres">
      <dgm:prSet presAssocID="{2A0D34A3-C0F9-4975-80C3-40E62098DDD2}" presName="composite" presStyleCnt="0"/>
      <dgm:spPr/>
    </dgm:pt>
    <dgm:pt modelId="{8D816B21-17E5-49E2-8860-1415D1851E28}" type="pres">
      <dgm:prSet presAssocID="{2A0D34A3-C0F9-4975-80C3-40E62098DDD2}" presName="imgShp" presStyleLbl="fgImgPlace1" presStyleIdx="2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027E9F38-DBB7-4215-A0B9-10D56A5DC262}" type="pres">
      <dgm:prSet presAssocID="{2A0D34A3-C0F9-4975-80C3-40E62098DDD2}" presName="txShp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9C90F77-BA89-4F26-9312-8575E2E1E3ED}" type="pres">
      <dgm:prSet presAssocID="{68F87C5A-DD4C-4403-9317-768F2B62C032}" presName="spacing" presStyleCnt="0"/>
      <dgm:spPr/>
    </dgm:pt>
    <dgm:pt modelId="{D86B5CF7-9F4B-4DCD-98A5-EE58C711B331}" type="pres">
      <dgm:prSet presAssocID="{5A0B5F39-BA43-4115-ACFD-DF08DB3776DB}" presName="composite" presStyleCnt="0"/>
      <dgm:spPr/>
    </dgm:pt>
    <dgm:pt modelId="{762AA00B-2CB6-4925-AD32-FD6BA8275865}" type="pres">
      <dgm:prSet presAssocID="{5A0B5F39-BA43-4115-ACFD-DF08DB3776DB}" presName="imgShp" presStyleLbl="fgImgPlace1" presStyleIdx="3" presStyleCnt="4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</dgm:pt>
    <dgm:pt modelId="{BF64221B-EAAE-419C-AF1A-CD5728D42039}" type="pres">
      <dgm:prSet presAssocID="{5A0B5F39-BA43-4115-ACFD-DF08DB3776DB}" presName="txShp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2647A84-BD08-46DA-88B4-583C686710A2}" type="presOf" srcId="{EB4CD608-E03E-4D2C-8EFD-4340FA018E9A}" destId="{06556C1E-690F-4602-A179-E25EA5D07412}" srcOrd="0" destOrd="0" presId="urn:microsoft.com/office/officeart/2005/8/layout/vList3#1"/>
    <dgm:cxn modelId="{CD3C13E9-D137-4AEE-A679-60A80458933E}" srcId="{EB4CD608-E03E-4D2C-8EFD-4340FA018E9A}" destId="{13CAFFF0-84B7-47F1-9E12-DB30F4093ACB}" srcOrd="0" destOrd="0" parTransId="{D64E4C85-C6C7-4F3B-9E98-94C0FFE24CCE}" sibTransId="{B36ED388-E382-40C7-B389-5F84AEF2FFF7}"/>
    <dgm:cxn modelId="{8105FA17-C3D7-485B-BA0D-8372830D4100}" type="presOf" srcId="{017A1D21-C11F-4C34-82BD-6616FE500DB1}" destId="{1F588C8C-B59D-4AAF-B247-9765D0751490}" srcOrd="0" destOrd="0" presId="urn:microsoft.com/office/officeart/2005/8/layout/vList3#1"/>
    <dgm:cxn modelId="{CBD36362-AA10-4432-AB1C-3A455C1E8FE2}" type="presOf" srcId="{5A0B5F39-BA43-4115-ACFD-DF08DB3776DB}" destId="{BF64221B-EAAE-419C-AF1A-CD5728D42039}" srcOrd="0" destOrd="0" presId="urn:microsoft.com/office/officeart/2005/8/layout/vList3#1"/>
    <dgm:cxn modelId="{515C3321-FBD8-4A5F-A898-D4037F5D1B16}" type="presOf" srcId="{13CAFFF0-84B7-47F1-9E12-DB30F4093ACB}" destId="{FAE6C300-83B5-438B-95DF-A983804F7967}" srcOrd="0" destOrd="0" presId="urn:microsoft.com/office/officeart/2005/8/layout/vList3#1"/>
    <dgm:cxn modelId="{AC922195-D141-4504-B30E-F0CF5866EE12}" type="presOf" srcId="{2A0D34A3-C0F9-4975-80C3-40E62098DDD2}" destId="{027E9F38-DBB7-4215-A0B9-10D56A5DC262}" srcOrd="0" destOrd="0" presId="urn:microsoft.com/office/officeart/2005/8/layout/vList3#1"/>
    <dgm:cxn modelId="{2B9E613B-2568-4C01-AF92-9B150A9A190F}" srcId="{EB4CD608-E03E-4D2C-8EFD-4340FA018E9A}" destId="{017A1D21-C11F-4C34-82BD-6616FE500DB1}" srcOrd="1" destOrd="0" parTransId="{BAD35F13-E7D2-4D07-9A33-EF38DCCF86BB}" sibTransId="{8555A5C1-276C-4E4D-AA6D-791307595E8D}"/>
    <dgm:cxn modelId="{AFC57F44-041B-4183-A0D2-4226EDFDD95A}" srcId="{EB4CD608-E03E-4D2C-8EFD-4340FA018E9A}" destId="{5A0B5F39-BA43-4115-ACFD-DF08DB3776DB}" srcOrd="3" destOrd="0" parTransId="{355FE170-C423-413A-8706-FE05FAA35E39}" sibTransId="{FB1CEFEB-DFC6-4B44-94D2-6651963AD782}"/>
    <dgm:cxn modelId="{F0E87A3B-4DD2-4647-B867-DF9561DCCCA2}" srcId="{EB4CD608-E03E-4D2C-8EFD-4340FA018E9A}" destId="{2A0D34A3-C0F9-4975-80C3-40E62098DDD2}" srcOrd="2" destOrd="0" parTransId="{24DB963E-7B1E-44B5-B729-31CCA064D1E3}" sibTransId="{68F87C5A-DD4C-4403-9317-768F2B62C032}"/>
    <dgm:cxn modelId="{460853EB-647B-475E-8498-37712E9783C0}" type="presParOf" srcId="{06556C1E-690F-4602-A179-E25EA5D07412}" destId="{536F5FD1-30EE-4AF9-82BE-415DD0E299A8}" srcOrd="0" destOrd="0" presId="urn:microsoft.com/office/officeart/2005/8/layout/vList3#1"/>
    <dgm:cxn modelId="{77235CBA-61F5-40C5-B557-5DC78FCB6D29}" type="presParOf" srcId="{536F5FD1-30EE-4AF9-82BE-415DD0E299A8}" destId="{B08BF3EA-DA6C-4386-AE09-2C1266C0E9AB}" srcOrd="0" destOrd="0" presId="urn:microsoft.com/office/officeart/2005/8/layout/vList3#1"/>
    <dgm:cxn modelId="{0C7B9DB3-33D4-4DC9-A140-FC5811403030}" type="presParOf" srcId="{536F5FD1-30EE-4AF9-82BE-415DD0E299A8}" destId="{FAE6C300-83B5-438B-95DF-A983804F7967}" srcOrd="1" destOrd="0" presId="urn:microsoft.com/office/officeart/2005/8/layout/vList3#1"/>
    <dgm:cxn modelId="{50C95CD4-94F5-4D66-A4C4-BE684E4EE511}" type="presParOf" srcId="{06556C1E-690F-4602-A179-E25EA5D07412}" destId="{E0390362-7D7A-4C73-B32F-3333D0B0B75D}" srcOrd="1" destOrd="0" presId="urn:microsoft.com/office/officeart/2005/8/layout/vList3#1"/>
    <dgm:cxn modelId="{D0F6C626-45AC-4ADC-9DC0-6895CF9CECDA}" type="presParOf" srcId="{06556C1E-690F-4602-A179-E25EA5D07412}" destId="{2C766C6B-B4E7-430F-85EF-CE2CE51FD1BB}" srcOrd="2" destOrd="0" presId="urn:microsoft.com/office/officeart/2005/8/layout/vList3#1"/>
    <dgm:cxn modelId="{5CC3DCDC-48CC-4852-857F-8C68107EDD9E}" type="presParOf" srcId="{2C766C6B-B4E7-430F-85EF-CE2CE51FD1BB}" destId="{7BBD89DE-1832-4F0A-9750-AAF02C9421ED}" srcOrd="0" destOrd="0" presId="urn:microsoft.com/office/officeart/2005/8/layout/vList3#1"/>
    <dgm:cxn modelId="{40DC0EE0-8464-4E3A-9AAE-2B0789DBACE9}" type="presParOf" srcId="{2C766C6B-B4E7-430F-85EF-CE2CE51FD1BB}" destId="{1F588C8C-B59D-4AAF-B247-9765D0751490}" srcOrd="1" destOrd="0" presId="urn:microsoft.com/office/officeart/2005/8/layout/vList3#1"/>
    <dgm:cxn modelId="{9558204C-BEEA-44A5-A1C6-002164D84BE2}" type="presParOf" srcId="{06556C1E-690F-4602-A179-E25EA5D07412}" destId="{ADEDDCAD-D0B2-4AFD-9D9E-85F5282D28EE}" srcOrd="3" destOrd="0" presId="urn:microsoft.com/office/officeart/2005/8/layout/vList3#1"/>
    <dgm:cxn modelId="{C0814915-454F-4451-BC62-63B74064B90D}" type="presParOf" srcId="{06556C1E-690F-4602-A179-E25EA5D07412}" destId="{D26C8A14-132E-40C7-958A-0159D5F85F34}" srcOrd="4" destOrd="0" presId="urn:microsoft.com/office/officeart/2005/8/layout/vList3#1"/>
    <dgm:cxn modelId="{9AD673DB-12A1-434B-8187-BB7994CF8A24}" type="presParOf" srcId="{D26C8A14-132E-40C7-958A-0159D5F85F34}" destId="{8D816B21-17E5-49E2-8860-1415D1851E28}" srcOrd="0" destOrd="0" presId="urn:microsoft.com/office/officeart/2005/8/layout/vList3#1"/>
    <dgm:cxn modelId="{A32986EA-F62A-4C8B-A392-AB1C40FFC0E4}" type="presParOf" srcId="{D26C8A14-132E-40C7-958A-0159D5F85F34}" destId="{027E9F38-DBB7-4215-A0B9-10D56A5DC262}" srcOrd="1" destOrd="0" presId="urn:microsoft.com/office/officeart/2005/8/layout/vList3#1"/>
    <dgm:cxn modelId="{6210519A-60D9-40DF-91C9-E271214EF0D2}" type="presParOf" srcId="{06556C1E-690F-4602-A179-E25EA5D07412}" destId="{E9C90F77-BA89-4F26-9312-8575E2E1E3ED}" srcOrd="5" destOrd="0" presId="urn:microsoft.com/office/officeart/2005/8/layout/vList3#1"/>
    <dgm:cxn modelId="{6E294A23-8352-4BC7-A593-1A46CA688512}" type="presParOf" srcId="{06556C1E-690F-4602-A179-E25EA5D07412}" destId="{D86B5CF7-9F4B-4DCD-98A5-EE58C711B331}" srcOrd="6" destOrd="0" presId="urn:microsoft.com/office/officeart/2005/8/layout/vList3#1"/>
    <dgm:cxn modelId="{91E64F6F-42D2-4594-8908-9DEB24530624}" type="presParOf" srcId="{D86B5CF7-9F4B-4DCD-98A5-EE58C711B331}" destId="{762AA00B-2CB6-4925-AD32-FD6BA8275865}" srcOrd="0" destOrd="0" presId="urn:microsoft.com/office/officeart/2005/8/layout/vList3#1"/>
    <dgm:cxn modelId="{DDCF3AE4-FEC9-4C60-9805-843ACAC54642}" type="presParOf" srcId="{D86B5CF7-9F4B-4DCD-98A5-EE58C711B331}" destId="{BF64221B-EAAE-419C-AF1A-CD5728D42039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E6C300-83B5-438B-95DF-A983804F7967}">
      <dsp:nvSpPr>
        <dsp:cNvPr id="0" name=""/>
        <dsp:cNvSpPr/>
      </dsp:nvSpPr>
      <dsp:spPr>
        <a:xfrm rot="10800000">
          <a:off x="1763670" y="2"/>
          <a:ext cx="5842009" cy="1014518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37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smtClean="0"/>
            <a:t> Ребёнок показывает </a:t>
          </a:r>
          <a:r>
            <a:rPr lang="ru-RU" sz="2000" b="1" kern="1200" dirty="0" smtClean="0"/>
            <a:t>положительную динамику в развитии</a:t>
          </a:r>
          <a:endParaRPr lang="ru-RU" sz="2000" b="1" kern="1200" dirty="0"/>
        </a:p>
      </dsp:txBody>
      <dsp:txXfrm rot="10800000">
        <a:off x="2017299" y="2"/>
        <a:ext cx="5588380" cy="1014518"/>
      </dsp:txXfrm>
    </dsp:sp>
    <dsp:sp modelId="{B08BF3EA-DA6C-4386-AE09-2C1266C0E9AB}">
      <dsp:nvSpPr>
        <dsp:cNvPr id="0" name=""/>
        <dsp:cNvSpPr/>
      </dsp:nvSpPr>
      <dsp:spPr>
        <a:xfrm>
          <a:off x="1217853" y="976"/>
          <a:ext cx="1014518" cy="1014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588C8C-B59D-4AAF-B247-9765D0751490}">
      <dsp:nvSpPr>
        <dsp:cNvPr id="0" name=""/>
        <dsp:cNvSpPr/>
      </dsp:nvSpPr>
      <dsp:spPr>
        <a:xfrm rot="10800000">
          <a:off x="1725113" y="1318336"/>
          <a:ext cx="5842009" cy="1014518"/>
        </a:xfrm>
        <a:prstGeom prst="homePlat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37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адаптирован и принят детской группой</a:t>
          </a:r>
          <a:endParaRPr lang="ru-RU" sz="2000" b="1" kern="1200" dirty="0"/>
        </a:p>
      </dsp:txBody>
      <dsp:txXfrm rot="10800000">
        <a:off x="1978742" y="1318336"/>
        <a:ext cx="5588380" cy="1014518"/>
      </dsp:txXfrm>
    </dsp:sp>
    <dsp:sp modelId="{7BBD89DE-1832-4F0A-9750-AAF02C9421ED}">
      <dsp:nvSpPr>
        <dsp:cNvPr id="0" name=""/>
        <dsp:cNvSpPr/>
      </dsp:nvSpPr>
      <dsp:spPr>
        <a:xfrm>
          <a:off x="1217853" y="1318336"/>
          <a:ext cx="1014518" cy="1014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7E9F38-DBB7-4215-A0B9-10D56A5DC262}">
      <dsp:nvSpPr>
        <dsp:cNvPr id="0" name=""/>
        <dsp:cNvSpPr/>
      </dsp:nvSpPr>
      <dsp:spPr>
        <a:xfrm rot="10800000">
          <a:off x="1725113" y="2635696"/>
          <a:ext cx="5842009" cy="1014518"/>
        </a:xfrm>
        <a:prstGeom prst="homePlat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37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с желанием посещает </a:t>
          </a:r>
          <a:r>
            <a:rPr lang="ru-RU" sz="2000" b="1" kern="1200" dirty="0" err="1" smtClean="0"/>
            <a:t>доу</a:t>
          </a:r>
          <a:endParaRPr lang="ru-RU" sz="2000" b="1" kern="1200" dirty="0"/>
        </a:p>
      </dsp:txBody>
      <dsp:txXfrm rot="10800000">
        <a:off x="1978742" y="2635696"/>
        <a:ext cx="5588380" cy="1014518"/>
      </dsp:txXfrm>
    </dsp:sp>
    <dsp:sp modelId="{8D816B21-17E5-49E2-8860-1415D1851E28}">
      <dsp:nvSpPr>
        <dsp:cNvPr id="0" name=""/>
        <dsp:cNvSpPr/>
      </dsp:nvSpPr>
      <dsp:spPr>
        <a:xfrm>
          <a:off x="1217853" y="2635696"/>
          <a:ext cx="1014518" cy="1014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64221B-EAAE-419C-AF1A-CD5728D42039}">
      <dsp:nvSpPr>
        <dsp:cNvPr id="0" name=""/>
        <dsp:cNvSpPr/>
      </dsp:nvSpPr>
      <dsp:spPr>
        <a:xfrm rot="10800000">
          <a:off x="1725113" y="3953057"/>
          <a:ext cx="5842009" cy="1014518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47375" tIns="76200" rIns="14224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/>
            <a:t>получает помощь и поддержку</a:t>
          </a:r>
          <a:endParaRPr lang="ru-RU" sz="2000" b="1" kern="1200" dirty="0"/>
        </a:p>
      </dsp:txBody>
      <dsp:txXfrm rot="10800000">
        <a:off x="1978742" y="3953057"/>
        <a:ext cx="5588380" cy="1014518"/>
      </dsp:txXfrm>
    </dsp:sp>
    <dsp:sp modelId="{762AA00B-2CB6-4925-AD32-FD6BA8275865}">
      <dsp:nvSpPr>
        <dsp:cNvPr id="0" name=""/>
        <dsp:cNvSpPr/>
      </dsp:nvSpPr>
      <dsp:spPr>
        <a:xfrm>
          <a:off x="1217853" y="3953057"/>
          <a:ext cx="1014518" cy="1014518"/>
        </a:xfrm>
        <a:prstGeom prst="ellipse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2419194" y="260648"/>
            <a:ext cx="6523045" cy="504056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МКДОУ «</a:t>
            </a:r>
            <a:r>
              <a:rPr lang="ru-RU" b="1" dirty="0" err="1" smtClean="0">
                <a:solidFill>
                  <a:schemeClr val="tx1"/>
                </a:solidFill>
              </a:rPr>
              <a:t>Шегарский</a:t>
            </a:r>
            <a:r>
              <a:rPr lang="ru-RU" b="1" dirty="0" smtClean="0">
                <a:solidFill>
                  <a:schemeClr val="tx1"/>
                </a:solidFill>
              </a:rPr>
              <a:t> детский сад №2»</a:t>
            </a:r>
          </a:p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1907704" y="1988840"/>
            <a:ext cx="6951893" cy="181588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Индивидуальная работа 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педагога-психолога с ребёнком 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с синдромом Дауна </a:t>
            </a:r>
          </a:p>
          <a:p>
            <a:pPr algn="ctr"/>
            <a:r>
              <a:rPr lang="ru-RU" sz="2800" b="1" cap="none" spc="0" dirty="0" smtClean="0">
                <a:ln/>
                <a:solidFill>
                  <a:srgbClr val="FF0000"/>
                </a:solidFill>
                <a:effectLst/>
              </a:rPr>
              <a:t>в детском саду</a:t>
            </a:r>
            <a:endParaRPr lang="ru-RU" sz="2800" b="1" cap="none" spc="0" dirty="0">
              <a:ln/>
              <a:solidFill>
                <a:srgbClr val="FF0000"/>
              </a:solidFill>
              <a:effectLst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979712" y="4403628"/>
            <a:ext cx="4572000" cy="8463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b="1" dirty="0"/>
              <a:t>Педагог-психолог</a:t>
            </a:r>
          </a:p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b="1" dirty="0"/>
              <a:t>Рейс Наталья Васильевна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419195" y="5974193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b="1" dirty="0" smtClean="0"/>
              <a:t>Мельниково, 2019 </a:t>
            </a:r>
            <a:endParaRPr lang="ru-RU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0"/>
            <a:ext cx="2840469" cy="27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8" descr="https://sunveter.ru/uploads/posts/2015-02/1424982066_sun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0800000" flipV="1">
            <a:off x="6660232" y="3937819"/>
            <a:ext cx="2483768" cy="240570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492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95736" y="-171400"/>
            <a:ext cx="7125113" cy="924475"/>
          </a:xfrm>
        </p:spPr>
        <p:txBody>
          <a:bodyPr/>
          <a:lstStyle/>
          <a:p>
            <a:r>
              <a:rPr lang="ru-RU" sz="2800" dirty="0" smtClean="0"/>
              <a:t>Изучение формы, фигур </a:t>
            </a:r>
            <a:endParaRPr lang="ru-RU" sz="28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680"/>
            <a:ext cx="2592288" cy="336037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88" r="22225"/>
          <a:stretch/>
        </p:blipFill>
        <p:spPr>
          <a:xfrm>
            <a:off x="6444208" y="580002"/>
            <a:ext cx="2588964" cy="3360374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73" r="4707" b="18159"/>
          <a:stretch/>
        </p:blipFill>
        <p:spPr>
          <a:xfrm>
            <a:off x="3022649" y="4208875"/>
            <a:ext cx="2868053" cy="225364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521" b="13211"/>
          <a:stretch/>
        </p:blipFill>
        <p:spPr>
          <a:xfrm>
            <a:off x="5998756" y="4208875"/>
            <a:ext cx="3088403" cy="222183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8" r="5641"/>
          <a:stretch/>
        </p:blipFill>
        <p:spPr bwMode="auto">
          <a:xfrm>
            <a:off x="3045260" y="580002"/>
            <a:ext cx="3080084" cy="336037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2" t="1277" b="-1"/>
          <a:stretch/>
        </p:blipFill>
        <p:spPr bwMode="auto">
          <a:xfrm flipH="1">
            <a:off x="199528" y="4208875"/>
            <a:ext cx="2719519" cy="2254658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648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0"/>
            <a:ext cx="3740737" cy="924475"/>
          </a:xfrm>
        </p:spPr>
        <p:txBody>
          <a:bodyPr/>
          <a:lstStyle/>
          <a:p>
            <a:endParaRPr lang="ru-RU" sz="2800" dirty="0"/>
          </a:p>
        </p:txBody>
      </p:sp>
      <p:pic>
        <p:nvPicPr>
          <p:cNvPr id="4" name="Объект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1"/>
          <a:stretch/>
        </p:blipFill>
        <p:spPr>
          <a:xfrm>
            <a:off x="539552" y="332655"/>
            <a:ext cx="3796165" cy="622050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0" b="19929"/>
          <a:stretch/>
        </p:blipFill>
        <p:spPr>
          <a:xfrm flipH="1">
            <a:off x="4716016" y="317659"/>
            <a:ext cx="3096344" cy="3399373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26" name="Picture 2" descr="https://sun9-58.userapi.com/c858320/v858320103/1118e6/5w8Og2NLeGE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587"/>
          <a:stretch/>
        </p:blipFill>
        <p:spPr bwMode="auto">
          <a:xfrm>
            <a:off x="4716016" y="3837922"/>
            <a:ext cx="3092352" cy="2715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740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04664"/>
            <a:ext cx="4091709" cy="306878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650966"/>
            <a:ext cx="4091709" cy="306878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34"/>
          <a:stretch/>
        </p:blipFill>
        <p:spPr>
          <a:xfrm>
            <a:off x="4685754" y="404664"/>
            <a:ext cx="4299531" cy="3068782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2051" name="Picture 3" descr="G:\фото дети  д.сад\163___07\IMG_484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01"/>
          <a:stretch/>
        </p:blipFill>
        <p:spPr bwMode="auto">
          <a:xfrm>
            <a:off x="4718582" y="3650966"/>
            <a:ext cx="4266703" cy="3068782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2806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9" b="2083"/>
          <a:stretch/>
        </p:blipFill>
        <p:spPr bwMode="auto">
          <a:xfrm>
            <a:off x="611560" y="389520"/>
            <a:ext cx="3436869" cy="3188114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наташа\Desktop\фото ЛЁВА\IMG_429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11561" y="3717031"/>
            <a:ext cx="3436868" cy="300486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наташа\Desktop\фото ЛЁВА\IMG_43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17" y="3717032"/>
            <a:ext cx="4210435" cy="3004863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наташа\Desktop\фото ЛЁВА\IMG_414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0017" y="404664"/>
            <a:ext cx="4210435" cy="3157826"/>
          </a:xfrm>
          <a:prstGeom prst="rect">
            <a:avLst/>
          </a:prstGeom>
          <a:noFill/>
          <a:ln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460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245618"/>
            <a:ext cx="7125113" cy="924475"/>
          </a:xfrm>
        </p:spPr>
        <p:txBody>
          <a:bodyPr/>
          <a:lstStyle/>
          <a:p>
            <a:r>
              <a:rPr lang="ru-RU" dirty="0" smtClean="0"/>
              <a:t>Лёве три с половиной года.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37" y="1207694"/>
            <a:ext cx="5485970" cy="411447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430"/>
          <a:stretch/>
        </p:blipFill>
        <p:spPr bwMode="auto">
          <a:xfrm>
            <a:off x="5724128" y="1175229"/>
            <a:ext cx="3330769" cy="4146943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113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87052" y="116632"/>
            <a:ext cx="4968552" cy="708451"/>
          </a:xfrm>
        </p:spPr>
        <p:txBody>
          <a:bodyPr/>
          <a:lstStyle/>
          <a:p>
            <a:r>
              <a:rPr lang="ru-RU" sz="2400" dirty="0" smtClean="0"/>
              <a:t>Лёве шесть с половиной лет</a:t>
            </a:r>
            <a:endParaRPr lang="ru-RU" sz="24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13"/>
          <a:stretch/>
        </p:blipFill>
        <p:spPr>
          <a:xfrm>
            <a:off x="1475656" y="620688"/>
            <a:ext cx="5452981" cy="288032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99538" y="3645024"/>
            <a:ext cx="5429099" cy="3024336"/>
          </a:xfr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185555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260648"/>
            <a:ext cx="7125113" cy="924475"/>
          </a:xfrm>
        </p:spPr>
        <p:txBody>
          <a:bodyPr/>
          <a:lstStyle/>
          <a:p>
            <a:pPr algn="ctr"/>
            <a:r>
              <a:rPr lang="ru-RU" sz="2400" dirty="0" smtClean="0"/>
              <a:t>Ритуал успешно выполненной работы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060848"/>
            <a:ext cx="4340636" cy="325547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96" y="2060848"/>
            <a:ext cx="4320481" cy="324036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44654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3439" y="188640"/>
            <a:ext cx="7125113" cy="924475"/>
          </a:xfrm>
        </p:spPr>
        <p:txBody>
          <a:bodyPr/>
          <a:lstStyle/>
          <a:p>
            <a:pPr algn="ctr"/>
            <a:r>
              <a:rPr lang="ru-RU" sz="2400" dirty="0" smtClean="0"/>
              <a:t>Дорожки для развития </a:t>
            </a:r>
            <a:r>
              <a:rPr lang="ru-RU" sz="2400" dirty="0" err="1" smtClean="0"/>
              <a:t>графомоторных</a:t>
            </a:r>
            <a:r>
              <a:rPr lang="ru-RU" sz="2400" dirty="0" smtClean="0"/>
              <a:t> навыков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992" b="18759"/>
          <a:stretch/>
        </p:blipFill>
        <p:spPr>
          <a:xfrm>
            <a:off x="3044502" y="1124744"/>
            <a:ext cx="2967658" cy="2982414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5" t="2675" r="12207"/>
          <a:stretch/>
        </p:blipFill>
        <p:spPr>
          <a:xfrm>
            <a:off x="101407" y="1412776"/>
            <a:ext cx="2743200" cy="4572127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" t="14942" r="14913" b="6842"/>
          <a:stretch/>
        </p:blipFill>
        <p:spPr>
          <a:xfrm>
            <a:off x="3059832" y="4221088"/>
            <a:ext cx="2952328" cy="236743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0" t="9232" r="1151" b="16441"/>
          <a:stretch/>
        </p:blipFill>
        <p:spPr>
          <a:xfrm rot="16200000">
            <a:off x="5334020" y="2279282"/>
            <a:ext cx="4556975" cy="285426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23540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27"/>
          <a:stretch/>
        </p:blipFill>
        <p:spPr>
          <a:xfrm rot="16200000">
            <a:off x="4189784" y="1177334"/>
            <a:ext cx="5444952" cy="410445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1" y="3212975"/>
            <a:ext cx="4392488" cy="27390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Объект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84" t="9397" r="382" b="13244"/>
          <a:stretch/>
        </p:blipFill>
        <p:spPr>
          <a:xfrm>
            <a:off x="251521" y="507087"/>
            <a:ext cx="4392488" cy="2558437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75718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043608" y="476672"/>
            <a:ext cx="6912768" cy="10801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b="1" dirty="0" smtClean="0">
                <a:solidFill>
                  <a:srgbClr val="7030A0"/>
                </a:solidFill>
                <a:latin typeface="Cambria" pitchFamily="18" charset="0"/>
                <a:ea typeface="+mj-ea"/>
                <a:cs typeface="Trebuchet MS"/>
              </a:rPr>
              <a:t>Результаты работы</a:t>
            </a: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uLnTx/>
              <a:uFillTx/>
              <a:latin typeface="+mj-lt"/>
              <a:ea typeface="+mj-ea"/>
              <a:cs typeface="Trebuchet MS"/>
            </a:endParaRPr>
          </a:p>
        </p:txBody>
      </p:sp>
      <p:graphicFrame>
        <p:nvGraphicFramePr>
          <p:cNvPr id="5" name="Схема 4"/>
          <p:cNvGraphicFramePr/>
          <p:nvPr>
            <p:extLst>
              <p:ext uri="{D42A27DB-BD31-4B8C-83A1-F6EECF244321}">
                <p14:modId xmlns:p14="http://schemas.microsoft.com/office/powerpoint/2010/main" val="1496723709"/>
              </p:ext>
            </p:extLst>
          </p:nvPr>
        </p:nvGraphicFramePr>
        <p:xfrm>
          <a:off x="0" y="1556792"/>
          <a:ext cx="878497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036496" cy="924475"/>
          </a:xfrm>
        </p:spPr>
        <p:txBody>
          <a:bodyPr/>
          <a:lstStyle/>
          <a:p>
            <a:pPr algn="ctr"/>
            <a:r>
              <a:rPr lang="ru-RU" sz="2000" b="1" dirty="0"/>
              <a:t>Синдром Дауна </a:t>
            </a:r>
            <a:r>
              <a:rPr lang="ru-RU" sz="2000" dirty="0"/>
              <a:t>– это хромосомная патология, приводящая к нарушению интеллектуального развития и сопровождающаяся специфическими </a:t>
            </a:r>
            <a:r>
              <a:rPr lang="ru-RU" sz="2000" dirty="0" smtClean="0"/>
              <a:t>изменениями внешности</a:t>
            </a:r>
            <a:r>
              <a:rPr lang="ru-RU" sz="1800" dirty="0"/>
              <a:t>. </a:t>
            </a:r>
          </a:p>
        </p:txBody>
      </p:sp>
      <p:pic>
        <p:nvPicPr>
          <p:cNvPr id="1026" name="Picture 2" descr="C:\Users\наташа\Desktop\фото лиц\034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488" r="831" b="16109"/>
          <a:stretch/>
        </p:blipFill>
        <p:spPr bwMode="auto">
          <a:xfrm>
            <a:off x="1835696" y="1484784"/>
            <a:ext cx="5184576" cy="2211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959" y="3764069"/>
            <a:ext cx="9433048" cy="28561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</a:pPr>
            <a:r>
              <a:rPr lang="ru-RU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Trebuchet MS"/>
              </a:rPr>
              <a:t>Принципы работы с детьми: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" pitchFamily="2" charset="2"/>
              <a:buChar char="§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 Опора на уровень развития ребенка и зону его 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</a:rPr>
              <a:t> </a:t>
            </a: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ближайшего развития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" pitchFamily="2" charset="2"/>
              <a:buChar char="§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Учет возрастных и индивидуальных   особенностей ребенка.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" pitchFamily="2" charset="2"/>
              <a:buChar char="§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	Доступность, повторяемость предложенного материала.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" pitchFamily="2" charset="2"/>
              <a:buChar char="§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Коррекционная направленность образовательного процесса.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" pitchFamily="2" charset="2"/>
              <a:buChar char="§"/>
            </a:pPr>
            <a:r>
              <a:rPr lang="ru-RU" dirty="0">
                <a:solidFill>
                  <a:prstClr val="black">
                    <a:lumMod val="75000"/>
                    <a:lumOff val="25000"/>
                  </a:prstClr>
                </a:solidFill>
              </a:rPr>
              <a:t>Единство требований в дошкольном учреждении и в семье</a:t>
            </a:r>
          </a:p>
          <a:p>
            <a:pPr marL="342900" lvl="0" indent="-342900" defTabSz="457200">
              <a:spcBef>
                <a:spcPct val="20000"/>
              </a:spcBef>
              <a:spcAft>
                <a:spcPts val="600"/>
              </a:spcAft>
              <a:buClr>
                <a:prstClr val="black">
                  <a:lumMod val="75000"/>
                  <a:lumOff val="25000"/>
                </a:prstClr>
              </a:buClr>
              <a:buFont typeface="Wingdings 2" charset="2"/>
              <a:buChar char=""/>
            </a:pPr>
            <a:endParaRPr lang="ru-RU" dirty="0">
              <a:solidFill>
                <a:prstClr val="black">
                  <a:lumMod val="75000"/>
                  <a:lumOff val="2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3470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/>
              <a:t>Вывод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1807361"/>
            <a:ext cx="8208911" cy="4501959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000" dirty="0" smtClean="0"/>
              <a:t>Инклюзивное </a:t>
            </a:r>
            <a:r>
              <a:rPr lang="ru-RU" sz="2000" dirty="0"/>
              <a:t>образование детей с ОВЗ - новое и перспективное направление. Но успех его зависит, в первую очередь, от готовности образовательного учреждения к такой работе. </a:t>
            </a:r>
            <a:endParaRPr lang="ru-RU" sz="1100" dirty="0"/>
          </a:p>
          <a:p>
            <a:pPr marL="0" indent="0" algn="just">
              <a:buNone/>
            </a:pPr>
            <a:r>
              <a:rPr lang="ru-RU" sz="2000" dirty="0"/>
              <a:t>Это и наличие необходимой материальной базы </a:t>
            </a:r>
            <a:r>
              <a:rPr lang="ru-RU" sz="2000" dirty="0" smtClean="0"/>
              <a:t>и </a:t>
            </a:r>
            <a:r>
              <a:rPr lang="ru-RU" sz="2000" dirty="0"/>
              <a:t>введение в штат специалистов, их работа во взаимодействии и по единому плану, и наличие </a:t>
            </a:r>
            <a:r>
              <a:rPr lang="ru-RU" sz="2000" dirty="0" err="1"/>
              <a:t>тьюторов</a:t>
            </a:r>
            <a:r>
              <a:rPr lang="ru-RU" sz="2000" dirty="0"/>
              <a:t>. </a:t>
            </a:r>
            <a:endParaRPr lang="ru-RU" sz="2000" dirty="0" smtClean="0"/>
          </a:p>
          <a:p>
            <a:pPr marL="0" indent="0" algn="just">
              <a:buNone/>
            </a:pPr>
            <a:r>
              <a:rPr lang="ru-RU" sz="2000" b="1" dirty="0" smtClean="0"/>
              <a:t>Только </a:t>
            </a:r>
            <a:r>
              <a:rPr lang="ru-RU" sz="2000" b="1" dirty="0"/>
              <a:t>соблюдение всех необходимых условий сделает инклюзивное образование не только возможным, но и успешным.</a:t>
            </a: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26491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63688" y="1892170"/>
            <a:ext cx="5564542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внимание!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840469" cy="27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3861048"/>
            <a:ext cx="2840469" cy="2755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09443" y="404664"/>
            <a:ext cx="7125112" cy="5904655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2200" b="1" dirty="0"/>
              <a:t>Обучение проводится по </a:t>
            </a:r>
            <a:r>
              <a:rPr lang="ru-RU" sz="2200" b="1" dirty="0" smtClean="0"/>
              <a:t> </a:t>
            </a:r>
            <a:r>
              <a:rPr lang="ru-RU" sz="2200" b="1" dirty="0"/>
              <a:t>образовательным  областям</a:t>
            </a:r>
            <a:r>
              <a:rPr lang="ru-RU" b="1" dirty="0"/>
              <a:t>:</a:t>
            </a:r>
            <a:endParaRPr lang="ru-RU" dirty="0"/>
          </a:p>
          <a:p>
            <a:pPr lvl="0">
              <a:buFont typeface="+mj-lt"/>
              <a:buAutoNum type="arabicPeriod"/>
            </a:pPr>
            <a:r>
              <a:rPr lang="ru-RU" dirty="0"/>
              <a:t>Познавательное </a:t>
            </a:r>
            <a:r>
              <a:rPr lang="ru-RU" dirty="0" smtClean="0"/>
              <a:t>развитие</a:t>
            </a:r>
          </a:p>
          <a:p>
            <a:pPr lvl="0">
              <a:buFont typeface="+mj-lt"/>
              <a:buAutoNum type="arabicPeriod"/>
            </a:pPr>
            <a:r>
              <a:rPr lang="ru-RU" dirty="0" smtClean="0"/>
              <a:t>Речевое </a:t>
            </a:r>
            <a:r>
              <a:rPr lang="ru-RU" dirty="0"/>
              <a:t>развитие</a:t>
            </a:r>
          </a:p>
          <a:p>
            <a:pPr lvl="0">
              <a:buFont typeface="+mj-lt"/>
              <a:buAutoNum type="arabicPeriod"/>
            </a:pPr>
            <a:r>
              <a:rPr lang="ru-RU" dirty="0" smtClean="0"/>
              <a:t>Социально-коммуникативное </a:t>
            </a:r>
            <a:r>
              <a:rPr lang="ru-RU" dirty="0"/>
              <a:t>развитие</a:t>
            </a:r>
          </a:p>
          <a:p>
            <a:pPr lvl="0">
              <a:buFont typeface="+mj-lt"/>
              <a:buAutoNum type="arabicPeriod"/>
            </a:pPr>
            <a:r>
              <a:rPr lang="ru-RU" dirty="0" smtClean="0"/>
              <a:t>Художественно-эстетическое </a:t>
            </a:r>
            <a:r>
              <a:rPr lang="ru-RU" dirty="0"/>
              <a:t>развитие</a:t>
            </a:r>
          </a:p>
          <a:p>
            <a:pPr lvl="0">
              <a:buFont typeface="+mj-lt"/>
              <a:buAutoNum type="arabicPeriod"/>
            </a:pPr>
            <a:r>
              <a:rPr lang="ru-RU" dirty="0" smtClean="0"/>
              <a:t>Физическое </a:t>
            </a:r>
            <a:r>
              <a:rPr lang="ru-RU" dirty="0"/>
              <a:t>развитие </a:t>
            </a:r>
            <a:endParaRPr lang="ru-RU" dirty="0" smtClean="0"/>
          </a:p>
          <a:p>
            <a:pPr marL="0" lvl="0" indent="0" algn="ctr">
              <a:buNone/>
            </a:pPr>
            <a:r>
              <a:rPr lang="ru-RU" b="1" dirty="0" smtClean="0"/>
              <a:t>При </a:t>
            </a:r>
            <a:r>
              <a:rPr lang="ru-RU" b="1" dirty="0"/>
              <a:t>подаче материала необходимо:</a:t>
            </a:r>
            <a:endParaRPr lang="ru-RU" dirty="0"/>
          </a:p>
          <a:p>
            <a:r>
              <a:rPr lang="ru-RU" dirty="0" smtClean="0"/>
              <a:t>маленькая </a:t>
            </a:r>
            <a:r>
              <a:rPr lang="ru-RU" dirty="0"/>
              <a:t>дозировка с постепенным усложнением после усвоения материала;</a:t>
            </a:r>
          </a:p>
          <a:p>
            <a:r>
              <a:rPr lang="ru-RU" dirty="0" smtClean="0"/>
              <a:t>наглядно-практическое </a:t>
            </a:r>
            <a:r>
              <a:rPr lang="ru-RU" dirty="0"/>
              <a:t>обучение с последующим проговариванием;</a:t>
            </a:r>
          </a:p>
          <a:p>
            <a:r>
              <a:rPr lang="ru-RU" dirty="0" smtClean="0"/>
              <a:t>положительная </a:t>
            </a:r>
            <a:r>
              <a:rPr lang="ru-RU" dirty="0"/>
              <a:t>оценка каждого достижения;</a:t>
            </a:r>
          </a:p>
          <a:p>
            <a:r>
              <a:rPr lang="ru-RU" dirty="0" smtClean="0"/>
              <a:t>постоянное </a:t>
            </a:r>
            <a:r>
              <a:rPr lang="ru-RU" dirty="0"/>
              <a:t>повторение пройденного материала .</a:t>
            </a:r>
          </a:p>
          <a:p>
            <a:r>
              <a:rPr lang="ru-RU" dirty="0" smtClean="0"/>
              <a:t>игровой </a:t>
            </a:r>
            <a:r>
              <a:rPr lang="ru-RU" dirty="0"/>
              <a:t>характер обучения, игровая мотивация поставленных задач</a:t>
            </a:r>
          </a:p>
        </p:txBody>
      </p:sp>
    </p:spTree>
    <p:extLst>
      <p:ext uri="{BB962C8B-B14F-4D97-AF65-F5344CB8AC3E}">
        <p14:creationId xmlns:p14="http://schemas.microsoft.com/office/powerpoint/2010/main" val="406302665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  <a:t/>
            </a:r>
            <a:br>
              <a:rPr lang="ru-RU" sz="2400" b="1" dirty="0" smtClean="0">
                <a:solidFill>
                  <a:srgbClr val="333333"/>
                </a:solidFill>
                <a:latin typeface="Times New Roman"/>
                <a:ea typeface="Calibri"/>
              </a:rPr>
            </a:br>
            <a:r>
              <a:rPr lang="ru-RU" sz="2200" b="1" dirty="0" smtClean="0">
                <a:solidFill>
                  <a:srgbClr val="333333"/>
                </a:solidFill>
                <a:ea typeface="Calibri"/>
              </a:rPr>
              <a:t>Цель:</a:t>
            </a:r>
            <a:r>
              <a:rPr lang="ru-RU" sz="2200" dirty="0">
                <a:solidFill>
                  <a:srgbClr val="333333"/>
                </a:solidFill>
                <a:ea typeface="Calibri"/>
              </a:rPr>
              <a:t> </a:t>
            </a:r>
            <a:r>
              <a:rPr lang="ru-RU" sz="2200" dirty="0" smtClean="0">
                <a:solidFill>
                  <a:srgbClr val="333333"/>
                </a:solidFill>
                <a:ea typeface="Calibri"/>
              </a:rPr>
              <a:t>Обеспечение </a:t>
            </a:r>
            <a:r>
              <a:rPr lang="ru-RU" sz="2200" dirty="0">
                <a:solidFill>
                  <a:srgbClr val="333333"/>
                </a:solidFill>
                <a:ea typeface="Calibri"/>
              </a:rPr>
              <a:t>оптимального вхождения ребенка в общественную жизнь, подготовка к самостоятельной жизнедеятельности. Развитие познавательной активности</a:t>
            </a:r>
            <a:r>
              <a:rPr lang="ru-RU" sz="2200" dirty="0" smtClean="0">
                <a:solidFill>
                  <a:srgbClr val="333333"/>
                </a:solidFill>
                <a:ea typeface="Calibri"/>
              </a:rPr>
              <a:t>.</a:t>
            </a:r>
            <a:br>
              <a:rPr lang="ru-RU" sz="2200" dirty="0" smtClean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/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Задачи: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1. Развивать  мелкую моторику пальцев рук;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2. Развивать речь ребёнка;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3. Развивать сенсорные способности ;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4.  Способствовать формированию  культурно-гигиенических навыков;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r>
              <a:rPr lang="ru-RU" sz="2200" dirty="0">
                <a:solidFill>
                  <a:srgbClr val="333333"/>
                </a:solidFill>
                <a:ea typeface="Calibri"/>
              </a:rPr>
              <a:t>5. Развивать  социально-коммуникативную  сферу.</a:t>
            </a:r>
            <a:br>
              <a:rPr lang="ru-RU" sz="2200" dirty="0">
                <a:solidFill>
                  <a:srgbClr val="333333"/>
                </a:solidFill>
                <a:ea typeface="Calibri"/>
              </a:rPr>
            </a:br>
            <a:endParaRPr lang="ru-RU" sz="2200" dirty="0"/>
          </a:p>
        </p:txBody>
      </p:sp>
    </p:spTree>
    <p:extLst>
      <p:ext uri="{BB962C8B-B14F-4D97-AF65-F5344CB8AC3E}">
        <p14:creationId xmlns:p14="http://schemas.microsoft.com/office/powerpoint/2010/main" val="2552485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27784" y="-243408"/>
            <a:ext cx="7125113" cy="924475"/>
          </a:xfrm>
        </p:spPr>
        <p:txBody>
          <a:bodyPr/>
          <a:lstStyle/>
          <a:p>
            <a:r>
              <a:rPr lang="ru-RU" sz="2800" dirty="0" smtClean="0"/>
              <a:t>Камушки «</a:t>
            </a:r>
            <a:r>
              <a:rPr lang="ru-RU" sz="2800" dirty="0" err="1" smtClean="0"/>
              <a:t>Марлбс</a:t>
            </a:r>
            <a:r>
              <a:rPr lang="ru-RU" sz="2800" dirty="0" smtClean="0"/>
              <a:t>»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6672"/>
            <a:ext cx="4085293" cy="3024336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605437"/>
            <a:ext cx="4139951" cy="3000536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05437"/>
            <a:ext cx="4120728" cy="303654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7" y="467000"/>
            <a:ext cx="4139951" cy="3034008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3996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43808" y="-171400"/>
            <a:ext cx="7125113" cy="924475"/>
          </a:xfrm>
        </p:spPr>
        <p:txBody>
          <a:bodyPr/>
          <a:lstStyle/>
          <a:p>
            <a:r>
              <a:rPr lang="ru-RU" sz="2800" dirty="0" err="1" smtClean="0"/>
              <a:t>Пластилинография</a:t>
            </a:r>
            <a:endParaRPr lang="ru-RU" sz="2800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727" b="3885"/>
          <a:stretch/>
        </p:blipFill>
        <p:spPr>
          <a:xfrm>
            <a:off x="4716016" y="588223"/>
            <a:ext cx="3346050" cy="331236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" name="Объект 9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8" b="3189"/>
          <a:stretch/>
        </p:blipFill>
        <p:spPr>
          <a:xfrm>
            <a:off x="1115616" y="556938"/>
            <a:ext cx="3096344" cy="3343654"/>
          </a:xfrm>
          <a:ln>
            <a:solidFill>
              <a:srgbClr val="00B050"/>
            </a:solidFill>
          </a:ln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17006"/>
          <a:stretch/>
        </p:blipFill>
        <p:spPr>
          <a:xfrm>
            <a:off x="467544" y="4098881"/>
            <a:ext cx="3744416" cy="2570629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0"/>
          <a:stretch/>
        </p:blipFill>
        <p:spPr>
          <a:xfrm>
            <a:off x="4688142" y="4126029"/>
            <a:ext cx="3897083" cy="2543481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69433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17497" y="-243408"/>
            <a:ext cx="7125113" cy="924475"/>
          </a:xfrm>
        </p:spPr>
        <p:txBody>
          <a:bodyPr/>
          <a:lstStyle/>
          <a:p>
            <a:r>
              <a:rPr lang="ru-RU" sz="2800" dirty="0" smtClean="0"/>
              <a:t>Работа с песком</a:t>
            </a:r>
            <a:endParaRPr lang="ru-RU" sz="2800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8" t="24798" b="6033"/>
          <a:stretch/>
        </p:blipFill>
        <p:spPr>
          <a:xfrm>
            <a:off x="5148064" y="3434318"/>
            <a:ext cx="3277119" cy="3240360"/>
          </a:xfrm>
          <a:ln>
            <a:solidFill>
              <a:srgbClr val="00B050"/>
            </a:solidFill>
          </a:ln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990"/>
          <a:stretch/>
        </p:blipFill>
        <p:spPr>
          <a:xfrm>
            <a:off x="1043608" y="3435225"/>
            <a:ext cx="3500009" cy="3240360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608" y="642002"/>
            <a:ext cx="3500009" cy="250714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6" t="3432" b="-1"/>
          <a:stretch/>
        </p:blipFill>
        <p:spPr bwMode="auto">
          <a:xfrm>
            <a:off x="5095457" y="642002"/>
            <a:ext cx="3292967" cy="248478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588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88640"/>
            <a:ext cx="7125113" cy="924475"/>
          </a:xfrm>
        </p:spPr>
        <p:txBody>
          <a:bodyPr/>
          <a:lstStyle/>
          <a:p>
            <a:r>
              <a:rPr lang="ru-RU" sz="2800" dirty="0" smtClean="0"/>
              <a:t>Рисование цветными карандашами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16764"/>
            <a:ext cx="4014446" cy="5352595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2363" y="1316763"/>
            <a:ext cx="4014446" cy="5352595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78173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22377" y="260648"/>
            <a:ext cx="2654717" cy="924475"/>
          </a:xfrm>
        </p:spPr>
        <p:txBody>
          <a:bodyPr/>
          <a:lstStyle/>
          <a:p>
            <a:r>
              <a:rPr lang="ru-RU" sz="2800" dirty="0" smtClean="0"/>
              <a:t>Учим цвета</a:t>
            </a:r>
            <a:endParaRPr lang="ru-RU" sz="28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980728"/>
            <a:ext cx="2880320" cy="4008444"/>
          </a:xfrm>
          <a:ln>
            <a:solidFill>
              <a:srgbClr val="00B050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377" y="1327613"/>
            <a:ext cx="2872776" cy="3830368"/>
          </a:xfrm>
          <a:prstGeom prst="rect">
            <a:avLst/>
          </a:prstGeom>
          <a:ln>
            <a:solidFill>
              <a:srgbClr val="00B050"/>
            </a:solidFill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16" b="11113"/>
          <a:stretch/>
        </p:blipFill>
        <p:spPr bwMode="auto">
          <a:xfrm>
            <a:off x="3072408" y="3356992"/>
            <a:ext cx="3011761" cy="3397677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04" r="20076"/>
          <a:stretch/>
        </p:blipFill>
        <p:spPr>
          <a:xfrm>
            <a:off x="3085529" y="104727"/>
            <a:ext cx="3011760" cy="3138070"/>
          </a:xfrm>
          <a:prstGeom prst="rect">
            <a:avLst/>
          </a:prstGeom>
          <a:ln>
            <a:solidFill>
              <a:srgbClr val="00B050"/>
            </a:solidFill>
          </a:ln>
        </p:spPr>
      </p:pic>
    </p:spTree>
    <p:extLst>
      <p:ext uri="{BB962C8B-B14F-4D97-AF65-F5344CB8AC3E}">
        <p14:creationId xmlns:p14="http://schemas.microsoft.com/office/powerpoint/2010/main" val="2814183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Spring">
    <a:dk1>
      <a:sysClr val="windowText" lastClr="000000"/>
    </a:dk1>
    <a:lt1>
      <a:sysClr val="window" lastClr="FFFFFF"/>
    </a:lt1>
    <a:dk2>
      <a:srgbClr val="66822D"/>
    </a:dk2>
    <a:lt2>
      <a:srgbClr val="BEEA73"/>
    </a:lt2>
    <a:accent1>
      <a:srgbClr val="C1EC76"/>
    </a:accent1>
    <a:accent2>
      <a:srgbClr val="8FE28A"/>
    </a:accent2>
    <a:accent3>
      <a:srgbClr val="F3BF45"/>
    </a:accent3>
    <a:accent4>
      <a:srgbClr val="F47E5A"/>
    </a:accent4>
    <a:accent5>
      <a:srgbClr val="F489CF"/>
    </a:accent5>
    <a:accent6>
      <a:srgbClr val="B56FF4"/>
    </a:accent6>
    <a:hlink>
      <a:srgbClr val="408080"/>
    </a:hlink>
    <a:folHlink>
      <a:srgbClr val="5EAEAE"/>
    </a:folHlink>
  </a:clrScheme>
</a:themeOverride>
</file>

<file path=ppt/theme/themeOverride2.xml><?xml version="1.0" encoding="utf-8"?>
<a:themeOverride xmlns:a="http://schemas.openxmlformats.org/drawingml/2006/main">
  <a:clrScheme name="Spring">
    <a:dk1>
      <a:sysClr val="windowText" lastClr="000000"/>
    </a:dk1>
    <a:lt1>
      <a:sysClr val="window" lastClr="FFFFFF"/>
    </a:lt1>
    <a:dk2>
      <a:srgbClr val="66822D"/>
    </a:dk2>
    <a:lt2>
      <a:srgbClr val="BEEA73"/>
    </a:lt2>
    <a:accent1>
      <a:srgbClr val="C1EC76"/>
    </a:accent1>
    <a:accent2>
      <a:srgbClr val="8FE28A"/>
    </a:accent2>
    <a:accent3>
      <a:srgbClr val="F3BF45"/>
    </a:accent3>
    <a:accent4>
      <a:srgbClr val="F47E5A"/>
    </a:accent4>
    <a:accent5>
      <a:srgbClr val="F489CF"/>
    </a:accent5>
    <a:accent6>
      <a:srgbClr val="B56FF4"/>
    </a:accent6>
    <a:hlink>
      <a:srgbClr val="408080"/>
    </a:hlink>
    <a:folHlink>
      <a:srgbClr val="5EAEAE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1117</TotalTime>
  <Words>247</Words>
  <Application>Microsoft Office PowerPoint</Application>
  <PresentationFormat>Экран (4:3)</PresentationFormat>
  <Paragraphs>49</Paragraphs>
  <Slides>21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Spring</vt:lpstr>
      <vt:lpstr>Презентация PowerPoint</vt:lpstr>
      <vt:lpstr>Синдром Дауна – это хромосомная патология, приводящая к нарушению интеллектуального развития и сопровождающаяся специфическими изменениями внешности. </vt:lpstr>
      <vt:lpstr>Презентация PowerPoint</vt:lpstr>
      <vt:lpstr>            Цель: Обеспечение оптимального вхождения ребенка в общественную жизнь, подготовка к самостоятельной жизнедеятельности. Развитие познавательной активности.  Задачи: 1. Развивать  мелкую моторику пальцев рук; 2. Развивать речь ребёнка; 3. Развивать сенсорные способности ; 4.  Способствовать формированию  культурно-гигиенических навыков; 5. Развивать  социально-коммуникативную  сферу. </vt:lpstr>
      <vt:lpstr>Камушки «Марлбс»</vt:lpstr>
      <vt:lpstr>Пластилинография</vt:lpstr>
      <vt:lpstr>Работа с песком</vt:lpstr>
      <vt:lpstr>Рисование цветными карандашами</vt:lpstr>
      <vt:lpstr>Учим цвета</vt:lpstr>
      <vt:lpstr>Изучение формы, фигур </vt:lpstr>
      <vt:lpstr>Презентация PowerPoint</vt:lpstr>
      <vt:lpstr>Презентация PowerPoint</vt:lpstr>
      <vt:lpstr>Презентация PowerPoint</vt:lpstr>
      <vt:lpstr>Лёве три с половиной года.</vt:lpstr>
      <vt:lpstr>Лёве шесть с половиной лет</vt:lpstr>
      <vt:lpstr>Ритуал успешно выполненной работы</vt:lpstr>
      <vt:lpstr>Дорожки для развития графомоторных навыков</vt:lpstr>
      <vt:lpstr>Презентация PowerPoint</vt:lpstr>
      <vt:lpstr>Презентация PowerPoint</vt:lpstr>
      <vt:lpstr>Вывод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РАННЯЯ КОРРЕКЦИОННАЯ ПОМОЩЬ  ДЕТЯМ  С  ОГРАНИЧЕННЫМИ ВОЗМОЖНОСТЯМИ ЗДОРОВЬЯ</dc:title>
  <dc:creator>1</dc:creator>
  <cp:lastModifiedBy>наташа</cp:lastModifiedBy>
  <cp:revision>77</cp:revision>
  <dcterms:modified xsi:type="dcterms:W3CDTF">2019-12-02T06:39:03Z</dcterms:modified>
</cp:coreProperties>
</file>