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notesMasterIdLst>
    <p:notesMasterId r:id="rId16"/>
  </p:notesMasterIdLst>
  <p:handoutMasterIdLst>
    <p:handoutMasterId r:id="rId17"/>
  </p:handoutMasterIdLst>
  <p:sldIdLst>
    <p:sldId id="259" r:id="rId2"/>
    <p:sldId id="288" r:id="rId3"/>
    <p:sldId id="289" r:id="rId4"/>
    <p:sldId id="291" r:id="rId5"/>
    <p:sldId id="261" r:id="rId6"/>
    <p:sldId id="279" r:id="rId7"/>
    <p:sldId id="292" r:id="rId8"/>
    <p:sldId id="293" r:id="rId9"/>
    <p:sldId id="299" r:id="rId10"/>
    <p:sldId id="300" r:id="rId11"/>
    <p:sldId id="294" r:id="rId12"/>
    <p:sldId id="297" r:id="rId13"/>
    <p:sldId id="290" r:id="rId14"/>
    <p:sldId id="276" r:id="rId1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59" autoAdjust="0"/>
    <p:restoredTop sz="83739" autoAdjust="0"/>
  </p:normalViewPr>
  <p:slideViewPr>
    <p:cSldViewPr>
      <p:cViewPr varScale="1">
        <p:scale>
          <a:sx n="93" d="100"/>
          <a:sy n="93" d="100"/>
        </p:scale>
        <p:origin x="192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15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281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FBB328-8997-41CF-A44A-1FF0826D794B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FE05E8-1127-4630-B1B5-30344E11B4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7417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90D8B8-1F48-47C0-B1A8-7B133B2F375B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07F0DB-CC17-4CB1-A2CE-35143E1920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раз слайда 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0405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EA5FC-2B65-4D7A-9753-AA1A29622897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644932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43CB2-9EB3-4DE8-8306-48838EC9872B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769800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BF4AF-41D2-4528-B1F2-9320B8A148A4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458539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729E6F-96C5-4697-8138-65EC360DD8BA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654269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05C66-59A0-4B58-9B0B-F100E99FCDAB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7508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C62EC-2989-48FF-A82D-031DE1AE0F4C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071513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1C63B-E301-4017-8766-2CC4DFF2436B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504764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8BA0A-2368-469B-85E5-EF440D51A719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147609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9997D-6460-4CE6-AA19-A258CD6E3CC7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936325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58528-9165-4AA4-A68C-F3FDB25F8008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916191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E0F2C-32AB-4C09-8BF9-42A5F9FFD346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949848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D38E27"/>
                </a:solidFill>
                <a:latin typeface="Franklin Gothic Book" panose="020B05030201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B279C4-35EF-468D-81B2-0AB40FB45615}" type="slidenum">
              <a:rPr lang="ru-RU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2321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ransition spd="med"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e-mail:%20moryakovkasadik@mail.r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552" y="2657082"/>
            <a:ext cx="7806680" cy="3816424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Индивидуальный образовательный маршрут ребенка с ограниченными возможностями здоровья. 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Соловьева Ольга Александровна, педагог-психолог</a:t>
            </a:r>
            <a:b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Хакимова </a:t>
            </a:r>
            <a:r>
              <a:rPr lang="ru-RU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Альфия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Мунировна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старший воспитатель.</a:t>
            </a:r>
            <a:b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год.</a:t>
            </a:r>
            <a:endParaRPr lang="ru-RU" sz="3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1244659"/>
            <a:ext cx="8001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УПРАВЛЕНИЕ ОБРАЗОВАНИЯ АДМИНИСТРАЦИИ ТОМСКОГО РАЙОНА</a:t>
            </a:r>
          </a:p>
          <a:p>
            <a:pPr algn="ctr">
              <a:spcAft>
                <a:spcPts val="0"/>
              </a:spcAft>
            </a:pPr>
            <a:r>
              <a:rPr lang="ru-RU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МУНИЦИПАЛЬНОЕ АВТНОМНОЕ ДОШКОЛЬНОЕ ОБРАЗОВАТЕЛЬНОЕ УЧРЕЖДЕНИЕ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«ЦЕНТР РАЗВИТИЯ РЕБЁНКА – ДЕТСКИЙ САД С.МОРЯКОВСКИЙ ЗАТОН</a:t>
            </a:r>
            <a:r>
              <a:rPr lang="ru-RU" sz="1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</a:p>
          <a:p>
            <a:pPr algn="ctr">
              <a:spcAft>
                <a:spcPts val="0"/>
              </a:spcAft>
            </a:pPr>
            <a:r>
              <a:rPr lang="ru-RU" sz="1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ТОМСКОГО </a:t>
            </a:r>
            <a:r>
              <a:rPr lang="ru-RU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РАЙОНА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2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634516 Томская область, Томский район, </a:t>
            </a:r>
            <a:r>
              <a:rPr lang="ru-RU" sz="1200" b="1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с.Моряковский</a:t>
            </a:r>
            <a:r>
              <a:rPr lang="ru-RU" sz="12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Затон, </a:t>
            </a:r>
            <a:r>
              <a:rPr lang="ru-RU" sz="1200" b="1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ул.Октябрьская</a:t>
            </a:r>
            <a:r>
              <a:rPr lang="ru-RU" sz="12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12 </a:t>
            </a:r>
            <a:endParaRPr lang="ru-RU" sz="1200" b="1" u="sng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2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</a:t>
            </a:r>
            <a:r>
              <a:rPr lang="ru-RU" sz="12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тел.(факс) </a:t>
            </a:r>
            <a:r>
              <a:rPr lang="ru-RU" sz="12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927-254          </a:t>
            </a:r>
            <a:r>
              <a:rPr lang="ru-RU" sz="1200" b="1" u="sng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200" b="1" u="sng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e-mail</a:t>
            </a:r>
            <a:r>
              <a:rPr lang="en-US" sz="1200" b="1" u="sng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: </a:t>
            </a:r>
            <a:r>
              <a:rPr lang="ru-RU" sz="1200" b="1" u="sng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hlinkClick r:id="rId2"/>
              </a:rPr>
              <a:t>moryakovkasadik@mail.ru</a:t>
            </a:r>
            <a:endParaRPr lang="ru-RU" sz="1200" b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" name="Рисунок 3" descr="Логотип УО АТР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1913" y="188913"/>
            <a:ext cx="2292088" cy="863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C33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ПРИНЦИПЫ:</a:t>
            </a:r>
            <a:r>
              <a:rPr lang="ru-RU" sz="2800" b="1" dirty="0">
                <a:solidFill>
                  <a:srgbClr val="CC33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rgbClr val="CC33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2800" b="1" dirty="0">
              <a:solidFill>
                <a:srgbClr val="CC33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99173"/>
          </a:xfrm>
        </p:spPr>
        <p:txBody>
          <a:bodyPr/>
          <a:lstStyle/>
          <a:p>
            <a:r>
              <a:rPr lang="ru-RU" dirty="0" smtClean="0"/>
              <a:t>принцип </a:t>
            </a:r>
            <a:r>
              <a:rPr lang="ru-RU" dirty="0"/>
              <a:t>опоры на обучаемость ребенка,</a:t>
            </a:r>
          </a:p>
          <a:p>
            <a:r>
              <a:rPr lang="ru-RU" dirty="0" smtClean="0"/>
              <a:t>принцип </a:t>
            </a:r>
            <a:r>
              <a:rPr lang="ru-RU" dirty="0"/>
              <a:t>соотнесения уровня актуального развития и зоны ближайшего развития.</a:t>
            </a:r>
          </a:p>
          <a:p>
            <a:r>
              <a:rPr lang="ru-RU" dirty="0" smtClean="0"/>
              <a:t>принцип </a:t>
            </a:r>
            <a:r>
              <a:rPr lang="ru-RU" dirty="0"/>
              <a:t>соблюдения интересов ребенка. </a:t>
            </a:r>
          </a:p>
          <a:p>
            <a:r>
              <a:rPr lang="ru-RU" dirty="0" smtClean="0"/>
              <a:t>принцип </a:t>
            </a:r>
            <a:r>
              <a:rPr lang="ru-RU" dirty="0"/>
              <a:t>тесного взаимодействия и согласованности работы "команды" специалистов, в ходе изучения уровня развития ребенка;</a:t>
            </a:r>
          </a:p>
          <a:p>
            <a:endParaRPr lang="ru-RU" dirty="0"/>
          </a:p>
        </p:txBody>
      </p:sp>
      <p:pic>
        <p:nvPicPr>
          <p:cNvPr id="4" name="Рисунок 3" descr="Логотип УО АТР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94109"/>
            <a:ext cx="2292088" cy="863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9600044"/>
      </p:ext>
    </p:extLst>
  </p:cSld>
  <p:clrMapOvr>
    <a:masterClrMapping/>
  </p:clrMapOvr>
  <p:transition spd="med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17" name="Rectangle 3"/>
          <p:cNvSpPr>
            <a:spLocks noChangeArrowheads="1"/>
          </p:cNvSpPr>
          <p:nvPr/>
        </p:nvSpPr>
        <p:spPr bwMode="auto">
          <a:xfrm>
            <a:off x="871538" y="3830638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/>
            </a:r>
            <a:br>
              <a:rPr lang="ru-RU" altLang="ru-RU" sz="1400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endParaRPr lang="ru-RU" altLang="ru-RU" sz="800">
              <a:solidFill>
                <a:schemeClr val="tx1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chemeClr val="tx1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7187541"/>
              </p:ext>
            </p:extLst>
          </p:nvPr>
        </p:nvGraphicFramePr>
        <p:xfrm>
          <a:off x="179512" y="1268761"/>
          <a:ext cx="8674100" cy="5332542"/>
        </p:xfrm>
        <a:graphic>
          <a:graphicData uri="http://schemas.openxmlformats.org/drawingml/2006/table">
            <a:tbl>
              <a:tblPr/>
              <a:tblGrid>
                <a:gridCol w="3057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0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6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9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542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 работы</a:t>
                      </a:r>
                    </a:p>
                  </a:txBody>
                  <a:tcPr marL="32110" marR="3211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План-график распределения занятий</a:t>
                      </a:r>
                    </a:p>
                  </a:txBody>
                  <a:tcPr marL="32110" marR="3211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занятий </a:t>
                      </a:r>
                    </a:p>
                  </a:txBody>
                  <a:tcPr marL="32110" marR="3211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специалиста</a:t>
                      </a:r>
                    </a:p>
                  </a:txBody>
                  <a:tcPr marL="32110" marR="3211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4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Психологическая помощь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 педагог-психолог)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10" marR="3211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10" marR="3211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10" marR="3211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10" marR="3211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1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Дефектологическая, логопедическая помощь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(учитель-логопед, дефектолог)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10" marR="3211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10" marR="3211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10" marR="3211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10" marR="3211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6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Общеразвивающая подготовка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(воспитатель)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10" marR="3211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10" marR="3211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10" marR="3211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10" marR="3211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8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Музыкально-ритмическое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(музыкальный руководитель)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10" marR="3211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10" marR="3211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10" marR="3211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10" marR="3211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8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Физкультурно-оздоровительное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(инструктор по физвоспитанию)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10" marR="3211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10" marR="3211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10" marR="3211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110" marR="3211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4655" name="Rectangle 4"/>
          <p:cNvSpPr>
            <a:spLocks noChangeArrowheads="1"/>
          </p:cNvSpPr>
          <p:nvPr/>
        </p:nvSpPr>
        <p:spPr bwMode="auto">
          <a:xfrm>
            <a:off x="871538" y="3830638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/>
            </a:r>
            <a:br>
              <a:rPr lang="ru-RU" altLang="ru-RU" sz="1400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endParaRPr lang="ru-RU" altLang="ru-RU" sz="800">
              <a:solidFill>
                <a:schemeClr val="tx1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chemeClr val="tx1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656" name="TextBox 11"/>
          <p:cNvSpPr txBox="1">
            <a:spLocks noChangeArrowheads="1"/>
          </p:cNvSpPr>
          <p:nvPr/>
        </p:nvSpPr>
        <p:spPr bwMode="auto">
          <a:xfrm>
            <a:off x="539552" y="548680"/>
            <a:ext cx="460851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 b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работы</a:t>
            </a:r>
          </a:p>
        </p:txBody>
      </p:sp>
      <p:pic>
        <p:nvPicPr>
          <p:cNvPr id="10" name="Рисунок 9" descr="Логотип УО АТР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16768"/>
            <a:ext cx="2292088" cy="863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6273444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940226784"/>
              </p:ext>
            </p:extLst>
          </p:nvPr>
        </p:nvGraphicFramePr>
        <p:xfrm>
          <a:off x="179512" y="1484785"/>
          <a:ext cx="8856663" cy="3677088"/>
        </p:xfrm>
        <a:graphic>
          <a:graphicData uri="http://schemas.openxmlformats.org/drawingml/2006/table">
            <a:tbl>
              <a:tblPr/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135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613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15000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Формы работы с родителями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1547" marR="5154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15000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Консультирование, дни открытых дверей, тематические родительские собрания, проведение совместных праздников, оформление информационных папок и т.п.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1547" marR="5154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43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15000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Формы работы с ребенком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1547" marR="5154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15000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Групповые, подгрупповые, индивидуальные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1547" marR="5154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1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15000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Методы и прием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15000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работы с ребенком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1547" marR="5154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15000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Основные методы - игровой и метод практических действий. Коррекционные приемы: дыхательные, пальчиковые,  артикуляционные гимнастики,  динамические паузы, физкультминутки, арт-терапия(элементы) и т.п.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1547" marR="5154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4" name="Рисунок 3" descr="Логотип УО АТР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88640"/>
            <a:ext cx="2292088" cy="863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8555208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27584" y="1124744"/>
            <a:ext cx="6264696" cy="64807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anchor="ctr">
            <a:norm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9552" y="2564904"/>
            <a:ext cx="8130480" cy="2514600"/>
          </a:xfrm>
          <a:prstGeom prst="roundRect">
            <a:avLst/>
          </a:prstGeom>
          <a:noFill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i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индивидуальный образовательный маршрут – это организация наиболее оптимальных для ребенка условий обучения с целью развития его потенциала, формирования необходимых знаний, умений и навыков.</a:t>
            </a:r>
          </a:p>
        </p:txBody>
      </p:sp>
      <p:pic>
        <p:nvPicPr>
          <p:cNvPr id="6" name="Рисунок 5" descr="Логотип УО АТР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16632"/>
            <a:ext cx="2292088" cy="863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9662" y="1340767"/>
            <a:ext cx="7467600" cy="762805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anchor="b">
            <a:normAutofit/>
          </a:bodyPr>
          <a:lstStyle/>
          <a:p>
            <a:pPr algn="ctr">
              <a:defRPr/>
            </a:pP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  <p:pic>
        <p:nvPicPr>
          <p:cNvPr id="4" name="Рисунок 3" descr="inklyu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96304" y="2348880"/>
            <a:ext cx="7500958" cy="4397113"/>
          </a:xfrm>
          <a:prstGeom prst="rect">
            <a:avLst/>
          </a:prstGeom>
        </p:spPr>
      </p:pic>
      <p:pic>
        <p:nvPicPr>
          <p:cNvPr id="5" name="Рисунок 4" descr="Логотип УО АТР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16632"/>
            <a:ext cx="2292088" cy="863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90323"/>
            <a:ext cx="4246984" cy="623196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anchor="b">
            <a:norm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 правовая регламентация</a:t>
            </a: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457200" y="1412776"/>
            <a:ext cx="8001000" cy="2240326"/>
          </a:xfrm>
          <a:prstGeom prst="horizontalScroll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Приказ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 России от 30.08.2013 г. №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1014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«Об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дошкольного 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образования»</a:t>
            </a:r>
            <a:endParaRPr lang="ru-RU" i="1" dirty="0">
              <a:solidFill>
                <a:schemeClr val="tx1"/>
              </a:solidFill>
              <a:latin typeface="Times New Roman" panose="02020603050405020304" pitchFamily="18" charset="0"/>
              <a:ea typeface="Cambria Math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3905250" y="3378453"/>
            <a:ext cx="1104900" cy="770627"/>
          </a:xfrm>
          <a:prstGeom prst="downArrow">
            <a:avLst>
              <a:gd name="adj1" fmla="val 33500"/>
              <a:gd name="adj2" fmla="val 60714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800100" y="4149080"/>
            <a:ext cx="7315200" cy="18663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п.13: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группах комбинированной направленности осуществляется совместное образование здоровых детей и детей с ограниченными возможностями здоровья в соответствии с образовательной программой дошкольного образования, адаптированной для детей с ограниченными возможностями здоровья с учетом особенностей их психофизического развития, индивидуальных возможностей, обеспечивающей коррекцию нарушений развития и социальную адаптацию воспитанников с ограниченными возможностями здоровья.</a:t>
            </a:r>
          </a:p>
        </p:txBody>
      </p:sp>
      <p:pic>
        <p:nvPicPr>
          <p:cNvPr id="10" name="Рисунок 9" descr="Логотип УО АТР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1913" y="188913"/>
            <a:ext cx="2292088" cy="863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24744"/>
            <a:ext cx="6553200" cy="743804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anchor="b">
            <a:norm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с ограниченными возможностями здоровья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5196360"/>
            <a:ext cx="2073200" cy="137962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2" name="Прямоугольник 11"/>
          <p:cNvSpPr/>
          <p:nvPr/>
        </p:nvSpPr>
        <p:spPr>
          <a:xfrm>
            <a:off x="734616" y="2143484"/>
            <a:ext cx="7315200" cy="2777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нарушениями зрения (незрячие, слабовидящие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20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задержкой психического развития;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20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с нарушениями интеллектуального развития;</a:t>
            </a:r>
          </a:p>
          <a:p>
            <a:pPr eaLnBrk="1" hangingPunct="1">
              <a:lnSpc>
                <a:spcPct val="20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с нарушениями эмоционально-волевой сферы;</a:t>
            </a:r>
          </a:p>
          <a:p>
            <a:pPr eaLnBrk="1" hangingPunct="1">
              <a:lnSpc>
                <a:spcPct val="20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с комплексными (сложными) нарушениями развития.</a:t>
            </a:r>
          </a:p>
        </p:txBody>
      </p:sp>
      <p:pic>
        <p:nvPicPr>
          <p:cNvPr id="5" name="Рисунок 4" descr="Логотип УО АТР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16632"/>
            <a:ext cx="2292088" cy="863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F7B397BC-B42D-42D1-9DF5-40B941953840}"/>
              </a:ext>
            </a:extLst>
          </p:cNvPr>
          <p:cNvSpPr/>
          <p:nvPr/>
        </p:nvSpPr>
        <p:spPr>
          <a:xfrm>
            <a:off x="2497738" y="130740"/>
            <a:ext cx="3379568" cy="5486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5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ПРОГРАММЫ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5438A170-4CCB-4AC7-9753-4D86B54A9D94}"/>
              </a:ext>
            </a:extLst>
          </p:cNvPr>
          <p:cNvSpPr/>
          <p:nvPr/>
        </p:nvSpPr>
        <p:spPr>
          <a:xfrm>
            <a:off x="658786" y="1287943"/>
            <a:ext cx="1776548" cy="914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образовательная программа (ООП)</a:t>
            </a: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A1BC6110-C670-405F-A430-E533AA6E7030}"/>
              </a:ext>
            </a:extLst>
          </p:cNvPr>
          <p:cNvSpPr/>
          <p:nvPr/>
        </p:nvSpPr>
        <p:spPr>
          <a:xfrm>
            <a:off x="3457857" y="1061468"/>
            <a:ext cx="1847166" cy="100827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Адаптированная основная образовательная </a:t>
            </a:r>
            <a:r>
              <a:rPr lang="ru-RU" sz="135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(АООП)</a:t>
            </a: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A05C7B51-1498-4359-A917-520DAFE33F80}"/>
              </a:ext>
            </a:extLst>
          </p:cNvPr>
          <p:cNvSpPr/>
          <p:nvPr/>
        </p:nvSpPr>
        <p:spPr>
          <a:xfrm>
            <a:off x="1324115" y="2723711"/>
            <a:ext cx="2070463" cy="71192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Индивидуальный образовательный маршрут (ИОМ)</a:t>
            </a:r>
          </a:p>
        </p:txBody>
      </p: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AF02A0BE-3E2E-43F2-A6D3-BEE4B12C909F}"/>
              </a:ext>
            </a:extLst>
          </p:cNvPr>
          <p:cNvCxnSpPr>
            <a:cxnSpLocks/>
          </p:cNvCxnSpPr>
          <p:nvPr/>
        </p:nvCxnSpPr>
        <p:spPr>
          <a:xfrm flipH="1">
            <a:off x="2305595" y="679380"/>
            <a:ext cx="617219" cy="38208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id="{96B009E7-BAD8-4293-85C2-F2E7002B132F}"/>
              </a:ext>
            </a:extLst>
          </p:cNvPr>
          <p:cNvCxnSpPr>
            <a:cxnSpLocks/>
          </p:cNvCxnSpPr>
          <p:nvPr/>
        </p:nvCxnSpPr>
        <p:spPr>
          <a:xfrm>
            <a:off x="3147159" y="731213"/>
            <a:ext cx="451484" cy="41759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>
            <a:extLst>
              <a:ext uri="{FF2B5EF4-FFF2-40B4-BE49-F238E27FC236}">
                <a16:creationId xmlns:a16="http://schemas.microsoft.com/office/drawing/2014/main" id="{6D0D57E9-FAAB-4EA5-B2CD-C1FCA7DBA9BE}"/>
              </a:ext>
            </a:extLst>
          </p:cNvPr>
          <p:cNvCxnSpPr>
            <a:cxnSpLocks/>
          </p:cNvCxnSpPr>
          <p:nvPr/>
        </p:nvCxnSpPr>
        <p:spPr>
          <a:xfrm flipH="1">
            <a:off x="3142362" y="1979934"/>
            <a:ext cx="303711" cy="79601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Облачко с текстом: прямоугольное 26">
            <a:extLst>
              <a:ext uri="{FF2B5EF4-FFF2-40B4-BE49-F238E27FC236}">
                <a16:creationId xmlns:a16="http://schemas.microsoft.com/office/drawing/2014/main" id="{1310A1E9-755F-4FAE-B301-5FF7F271CADD}"/>
              </a:ext>
            </a:extLst>
          </p:cNvPr>
          <p:cNvSpPr/>
          <p:nvPr/>
        </p:nvSpPr>
        <p:spPr>
          <a:xfrm>
            <a:off x="5906256" y="3182541"/>
            <a:ext cx="2237634" cy="764177"/>
          </a:xfrm>
          <a:prstGeom prst="wedgeRectCallout">
            <a:avLst>
              <a:gd name="adj1" fmla="val -160648"/>
              <a:gd name="adj2" fmla="val -62432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учитывать рекомендации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ПМПК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ИПРа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Облачко с текстом: прямоугольное 27">
            <a:extLst>
              <a:ext uri="{FF2B5EF4-FFF2-40B4-BE49-F238E27FC236}">
                <a16:creationId xmlns:a16="http://schemas.microsoft.com/office/drawing/2014/main" id="{5BD6587D-FE91-4E5A-A55C-CC8644936A6C}"/>
              </a:ext>
            </a:extLst>
          </p:cNvPr>
          <p:cNvSpPr/>
          <p:nvPr/>
        </p:nvSpPr>
        <p:spPr>
          <a:xfrm>
            <a:off x="5751433" y="5301208"/>
            <a:ext cx="2702768" cy="906217"/>
          </a:xfrm>
          <a:prstGeom prst="wedgeRectCallout">
            <a:avLst>
              <a:gd name="adj1" fmla="val -150024"/>
              <a:gd name="adj2" fmla="val -252071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Разрабатывается в рамках </a:t>
            </a:r>
            <a:r>
              <a:rPr lang="ru-RU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ППк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ОО</a:t>
            </a:r>
          </a:p>
        </p:txBody>
      </p:sp>
      <p:sp>
        <p:nvSpPr>
          <p:cNvPr id="31" name="Облачко с текстом: прямоугольное 30">
            <a:extLst>
              <a:ext uri="{FF2B5EF4-FFF2-40B4-BE49-F238E27FC236}">
                <a16:creationId xmlns:a16="http://schemas.microsoft.com/office/drawing/2014/main" id="{1FBB0B19-3BDE-4D31-974E-5B0B1167F6BF}"/>
              </a:ext>
            </a:extLst>
          </p:cNvPr>
          <p:cNvSpPr/>
          <p:nvPr/>
        </p:nvSpPr>
        <p:spPr>
          <a:xfrm>
            <a:off x="5719768" y="1284529"/>
            <a:ext cx="2931116" cy="1666219"/>
          </a:xfrm>
          <a:prstGeom prst="wedgeRectCallout">
            <a:avLst>
              <a:gd name="adj1" fmla="val -79343"/>
              <a:gd name="adj2" fmla="val 101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14313" indent="-214313" algn="ctr">
              <a:buFont typeface="Wingdings" panose="05000000000000000000" pitchFamily="2" charset="2"/>
              <a:buChar char="§"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Разрабатывается на группу детей определенной категории ОВЗ </a:t>
            </a:r>
          </a:p>
          <a:p>
            <a:pPr marL="214313" indent="-214313" algn="ctr">
              <a:buFont typeface="Wingdings" panose="05000000000000000000" pitchFamily="2" charset="2"/>
              <a:buChar char="§"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Ограничены возможности учета индивидуальных отличий конкретного ребенка, необходимых индивидуальных образовательных условий 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Облачко с текстом: прямоугольное 36">
            <a:extLst>
              <a:ext uri="{FF2B5EF4-FFF2-40B4-BE49-F238E27FC236}">
                <a16:creationId xmlns:a16="http://schemas.microsoft.com/office/drawing/2014/main" id="{2846ED93-CB9B-4E73-AB5E-FEDB6DD129FF}"/>
              </a:ext>
            </a:extLst>
          </p:cNvPr>
          <p:cNvSpPr/>
          <p:nvPr/>
        </p:nvSpPr>
        <p:spPr>
          <a:xfrm>
            <a:off x="596898" y="4357703"/>
            <a:ext cx="2797680" cy="1447800"/>
          </a:xfrm>
          <a:prstGeom prst="wedgeRectCallout">
            <a:avLst>
              <a:gd name="adj1" fmla="val 14428"/>
              <a:gd name="adj2" fmla="val -11513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Разрабатывается на конкретного ребенка 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Прописываются условия обучения, определенные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ИПРа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12" descr="Логотип УО АТР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1913" y="188913"/>
            <a:ext cx="2292088" cy="863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9574283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23528" y="4437112"/>
            <a:ext cx="3162300" cy="1462086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anchor="ctr">
            <a:normAutofit/>
          </a:bodyPr>
          <a:lstStyle/>
          <a:p>
            <a:pPr algn="ctr">
              <a:defRPr/>
            </a:pPr>
            <a:r>
              <a:rPr lang="ru-RU" sz="18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создания индивидуального образовательного маршрута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43608" y="2204864"/>
            <a:ext cx="6858000" cy="1828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документ,  регламентирующий и определяющий содержание коррекционно-развивающей деятельности с ребенком, имеющим проблемы в психическом и физическом развитии и с семьей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воспитывающей такого ребенка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700184" y="4509120"/>
            <a:ext cx="3733800" cy="117316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максимальная реализации образовательных и социальных потребностей детей </a:t>
            </a:r>
          </a:p>
        </p:txBody>
      </p:sp>
      <p:sp>
        <p:nvSpPr>
          <p:cNvPr id="10" name="Стрелка вправо с вырезом 9"/>
          <p:cNvSpPr/>
          <p:nvPr/>
        </p:nvSpPr>
        <p:spPr>
          <a:xfrm>
            <a:off x="3613462" y="4825255"/>
            <a:ext cx="1066800" cy="685800"/>
          </a:xfrm>
          <a:prstGeom prst="notchedRightArrow">
            <a:avLst>
              <a:gd name="adj1" fmla="val 39286"/>
              <a:gd name="adj2" fmla="val 67143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Заголовок 6"/>
          <p:cNvSpPr txBox="1">
            <a:spLocks/>
          </p:cNvSpPr>
          <p:nvPr/>
        </p:nvSpPr>
        <p:spPr>
          <a:xfrm>
            <a:off x="815008" y="1126387"/>
            <a:ext cx="7086600" cy="76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500" b="1" i="0" u="none" strike="noStrike" kern="1200" cap="small" spc="0" normalizeH="0" baseline="0" noProof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Индивидуальный</a:t>
            </a:r>
            <a:r>
              <a:rPr kumimoji="0" lang="ru-RU" sz="2500" b="1" i="0" u="none" strike="noStrike" kern="1200" cap="small" spc="0" normalizeH="0" noProof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500" b="1" i="0" u="none" strike="noStrike" kern="1200" cap="small" spc="0" normalizeH="0" baseline="0" noProof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образовательный</a:t>
            </a:r>
            <a:r>
              <a:rPr kumimoji="0" lang="ru-RU" sz="2500" b="1" i="0" u="none" strike="noStrike" kern="1200" cap="small" spc="0" normalizeH="0" noProof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500" b="1" i="0" u="none" strike="noStrike" kern="1200" cap="small" spc="0" normalizeH="0" baseline="0" noProof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маршрут</a:t>
            </a:r>
          </a:p>
        </p:txBody>
      </p:sp>
      <p:pic>
        <p:nvPicPr>
          <p:cNvPr id="8" name="Рисунок 7" descr="Логотип УО АТР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6351" y="168108"/>
            <a:ext cx="2292088" cy="863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1082379"/>
            <a:ext cx="5638800" cy="4572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anchor="ctr">
            <a:norm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маршрута сопровождения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067944" y="2363491"/>
            <a:ext cx="4495800" cy="10287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личности </a:t>
            </a: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</a:t>
            </a:r>
          </a:p>
          <a:p>
            <a:pPr lvl="0" algn="ctr"/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 учетом его индивидуальных физических и умственных возможностей)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87760" y="3723179"/>
            <a:ext cx="2514600" cy="6096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6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к школьному обучению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55776" y="5040016"/>
            <a:ext cx="3352800" cy="13716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помощи и поддержки родителям, консультирование по вопросам воспитания и развития ребенка 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724400" y="3604128"/>
            <a:ext cx="3505200" cy="9906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6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коррекционно-педагогической, психологической работы с детьми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11560" y="2363491"/>
            <a:ext cx="2667000" cy="914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полноценной адаптации в группе сверстников</a:t>
            </a:r>
          </a:p>
        </p:txBody>
      </p:sp>
      <p:pic>
        <p:nvPicPr>
          <p:cNvPr id="9" name="Рисунок 8" descr="Логотип УО АТР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2587"/>
            <a:ext cx="2292088" cy="863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Прямоугольник 4"/>
          <p:cNvSpPr>
            <a:spLocks noChangeArrowheads="1"/>
          </p:cNvSpPr>
          <p:nvPr/>
        </p:nvSpPr>
        <p:spPr bwMode="auto">
          <a:xfrm>
            <a:off x="179512" y="934785"/>
            <a:ext cx="8484776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 typeface="Wingdings 2" panose="05020102010507070707" pitchFamily="18" charset="2"/>
              <a:buNone/>
            </a:pPr>
            <a:r>
              <a:rPr lang="ru-RU" alt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</a:t>
            </a:r>
            <a: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по разработке индивидуальных образовательных маршрутов и программ для детей с ограниченными возможностями здоровья /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 typeface="Wingdings 2" panose="05020102010507070707" pitchFamily="18" charset="2"/>
              <a:buNone/>
            </a:pPr>
            <a: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Под ред. Л.А. </a:t>
            </a:r>
            <a:r>
              <a:rPr lang="ru-RU" alt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Головчиц</a:t>
            </a:r>
            <a: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Н.В. </a:t>
            </a:r>
            <a:r>
              <a:rPr lang="ru-RU" alt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Микляевой</a:t>
            </a:r>
            <a: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—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 typeface="Wingdings 2" panose="05020102010507070707" pitchFamily="18" charset="2"/>
              <a:buNone/>
            </a:pPr>
            <a: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М.: АРКТИ, 2017.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1800" y="2873777"/>
            <a:ext cx="2638425" cy="3944130"/>
          </a:xfrm>
          <a:prstGeom prst="rect">
            <a:avLst/>
          </a:prstGeom>
        </p:spPr>
      </p:pic>
      <p:pic>
        <p:nvPicPr>
          <p:cNvPr id="4" name="Рисунок 3" descr="Логотип УО АТР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292088" cy="863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1414418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4536504" cy="725276"/>
          </a:xfrm>
        </p:spPr>
        <p:txBody>
          <a:bodyPr/>
          <a:lstStyle/>
          <a:p>
            <a:pPr eaLnBrk="1" hangingPunct="1"/>
            <a:r>
              <a:rPr lang="ru-RU" altLang="ru-RU" b="1" dirty="0" smtClean="0">
                <a:solidFill>
                  <a:srgbClr val="CC3300"/>
                </a:solidFill>
              </a:rPr>
              <a:t> </a:t>
            </a:r>
            <a:r>
              <a:rPr lang="ru-RU" altLang="ru-RU" sz="2000" b="1" dirty="0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сведения о ребёнке</a:t>
            </a:r>
          </a:p>
        </p:txBody>
      </p:sp>
      <p:sp>
        <p:nvSpPr>
          <p:cNvPr id="23555" name="Объект 2"/>
          <p:cNvSpPr>
            <a:spLocks noGrp="1"/>
          </p:cNvSpPr>
          <p:nvPr>
            <p:ph idx="1"/>
          </p:nvPr>
        </p:nvSpPr>
        <p:spPr>
          <a:xfrm>
            <a:off x="395536" y="1628800"/>
            <a:ext cx="8207375" cy="4619625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ru-RU" alt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Ф.И. ребёнка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Дата рождения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Место жительства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Ф.И.О. родителей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Ф.И.О. воспитателей, специалистов сопровождения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и рекомендации ПМПК</a:t>
            </a:r>
          </a:p>
          <a:p>
            <a:pPr eaLnBrk="1" hangingPunct="1">
              <a:lnSpc>
                <a:spcPct val="80000"/>
              </a:lnSpc>
              <a:buFont typeface="Symbol" panose="05050102010706020507" pitchFamily="18" charset="2"/>
              <a:buNone/>
            </a:pPr>
            <a:endParaRPr lang="ru-RU" altLang="ru-RU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ru-RU" alt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Образовательный маршрут разработан</a:t>
            </a:r>
            <a:r>
              <a:rPr lang="ru-RU" alt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впервые, повторно (нужное подчеркнуть).</a:t>
            </a:r>
          </a:p>
          <a:p>
            <a:pPr algn="ctr" eaLnBrk="1" hangingPunct="1"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ru-RU" alt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Режим:  </a:t>
            </a:r>
            <a:r>
              <a:rPr lang="ru-RU" alt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гибкий, кратковременный, полный день (подчеркнуть).</a:t>
            </a:r>
          </a:p>
          <a:p>
            <a:pPr algn="ctr" eaLnBrk="1" hangingPunct="1">
              <a:lnSpc>
                <a:spcPct val="80000"/>
              </a:lnSpc>
            </a:pPr>
            <a:r>
              <a:rPr lang="ru-RU" alt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altLang="ru-RU" sz="1800" dirty="0" smtClean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ru-RU" altLang="ru-RU" sz="800" b="1" dirty="0" smtClean="0"/>
          </a:p>
        </p:txBody>
      </p:sp>
      <p:pic>
        <p:nvPicPr>
          <p:cNvPr id="6" name="Рисунок 5" descr="Логотип УО АТР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94109"/>
            <a:ext cx="2292088" cy="863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3626178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C33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этапы</a:t>
            </a:r>
            <a:r>
              <a:rPr lang="ru-RU" sz="2800" b="1" dirty="0">
                <a:solidFill>
                  <a:srgbClr val="CC33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  <a:br>
              <a:rPr lang="ru-RU" sz="2800" b="1" dirty="0">
                <a:solidFill>
                  <a:srgbClr val="CC33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2800" b="1" dirty="0">
              <a:solidFill>
                <a:srgbClr val="CC33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99173"/>
          </a:xfrm>
        </p:spPr>
        <p:txBody>
          <a:bodyPr/>
          <a:lstStyle/>
          <a:p>
            <a:pPr marL="0" indent="0">
              <a:buNone/>
            </a:pPr>
            <a:r>
              <a:rPr lang="ru-RU" sz="1600" b="1" dirty="0"/>
              <a:t>1. Этап наблюдения.</a:t>
            </a:r>
            <a:endParaRPr lang="ru-RU" sz="1600" dirty="0"/>
          </a:p>
          <a:p>
            <a:pPr marL="0" indent="0">
              <a:buNone/>
            </a:pPr>
            <a:r>
              <a:rPr lang="ru-RU" sz="1600" dirty="0"/>
              <a:t>• Наблюдение за ребенком в организованной взрослым деятельности;</a:t>
            </a:r>
            <a:br>
              <a:rPr lang="ru-RU" sz="1600" dirty="0"/>
            </a:br>
            <a:r>
              <a:rPr lang="ru-RU" sz="1600" dirty="0"/>
              <a:t>• Наблюдение за ребенком в свободной деятельности;</a:t>
            </a:r>
            <a:br>
              <a:rPr lang="ru-RU" sz="1600" dirty="0"/>
            </a:br>
            <a:r>
              <a:rPr lang="ru-RU" sz="1600" dirty="0"/>
              <a:t>• Беседа о склонностях и предпочтениях ребенка с педагогами;</a:t>
            </a:r>
            <a:br>
              <a:rPr lang="ru-RU" sz="1600" dirty="0"/>
            </a:br>
            <a:r>
              <a:rPr lang="ru-RU" sz="1600" dirty="0"/>
              <a:t>• Беседа о склонностях и предпочтениях ребенка с родителями;</a:t>
            </a:r>
            <a:br>
              <a:rPr lang="ru-RU" sz="1600" dirty="0"/>
            </a:br>
            <a:r>
              <a:rPr lang="ru-RU" sz="1600" b="1" dirty="0"/>
              <a:t>2. Диагностический этап</a:t>
            </a:r>
            <a:r>
              <a:rPr lang="ru-RU" sz="1600" dirty="0"/>
              <a:t>.</a:t>
            </a:r>
          </a:p>
          <a:p>
            <a:pPr marL="0" indent="0">
              <a:buNone/>
            </a:pPr>
            <a:r>
              <a:rPr lang="ru-RU" sz="1600" dirty="0"/>
              <a:t>• Определение «проблемных» и «успешных» зон развития (углубленное диагностическое обследование)</a:t>
            </a:r>
            <a:br>
              <a:rPr lang="ru-RU" sz="1600" dirty="0"/>
            </a:br>
            <a:r>
              <a:rPr lang="ru-RU" sz="1600" dirty="0"/>
              <a:t>• Построение маршрута с ориентированием на зону ближайшего развития ребенка</a:t>
            </a:r>
            <a:br>
              <a:rPr lang="ru-RU" sz="1600" dirty="0"/>
            </a:br>
            <a:r>
              <a:rPr lang="ru-RU" sz="1600" dirty="0"/>
              <a:t>• Подбор методик, определение методов и приемов работы</a:t>
            </a:r>
            <a:br>
              <a:rPr lang="ru-RU" sz="1600" dirty="0"/>
            </a:br>
            <a:r>
              <a:rPr lang="ru-RU" sz="1600" b="1" dirty="0"/>
              <a:t>3. Этап конструирования.</a:t>
            </a:r>
            <a:endParaRPr lang="ru-RU" sz="1600" dirty="0"/>
          </a:p>
          <a:p>
            <a:pPr marL="0" indent="0">
              <a:buNone/>
            </a:pPr>
            <a:r>
              <a:rPr lang="ru-RU" sz="1600" dirty="0"/>
              <a:t>• Подбор индивидуальных заданий</a:t>
            </a:r>
            <a:br>
              <a:rPr lang="ru-RU" sz="1600" dirty="0"/>
            </a:br>
            <a:r>
              <a:rPr lang="ru-RU" sz="1600" dirty="0"/>
              <a:t>• Связь с родителями и педагогами</a:t>
            </a:r>
            <a:br>
              <a:rPr lang="ru-RU" sz="1600" dirty="0"/>
            </a:br>
            <a:r>
              <a:rPr lang="ru-RU" sz="1600" dirty="0"/>
              <a:t>• Корректировка задач, методов работы с ребенком</a:t>
            </a:r>
            <a:br>
              <a:rPr lang="ru-RU" sz="1600" dirty="0"/>
            </a:br>
            <a:r>
              <a:rPr lang="ru-RU" sz="1600" b="1" dirty="0"/>
              <a:t>4. Этап реализации</a:t>
            </a:r>
            <a:br>
              <a:rPr lang="ru-RU" sz="1600" b="1" dirty="0"/>
            </a:br>
            <a:r>
              <a:rPr lang="ru-RU" sz="1600" b="1" dirty="0"/>
              <a:t>5. Этап  диагностики.</a:t>
            </a:r>
            <a:endParaRPr lang="ru-RU" sz="1600" dirty="0"/>
          </a:p>
          <a:p>
            <a:pPr marL="0" indent="0">
              <a:buNone/>
            </a:pPr>
            <a:r>
              <a:rPr lang="ru-RU" sz="1600" dirty="0"/>
              <a:t>• </a:t>
            </a:r>
            <a:r>
              <a:rPr lang="ru-RU" sz="1600" dirty="0" smtClean="0"/>
              <a:t>Промежуточная </a:t>
            </a:r>
            <a:r>
              <a:rPr lang="ru-RU" sz="1600" dirty="0"/>
              <a:t>диагностика</a:t>
            </a:r>
          </a:p>
          <a:p>
            <a:pPr marL="0" indent="0">
              <a:buNone/>
            </a:pPr>
            <a:r>
              <a:rPr lang="ru-RU" sz="1600" dirty="0"/>
              <a:t>• </a:t>
            </a:r>
            <a:r>
              <a:rPr lang="ru-RU" sz="1600" dirty="0" smtClean="0"/>
              <a:t>Итоговая </a:t>
            </a:r>
            <a:r>
              <a:rPr lang="ru-RU" sz="1600" dirty="0"/>
              <a:t>диагностика</a:t>
            </a:r>
          </a:p>
          <a:p>
            <a:endParaRPr lang="ru-RU" dirty="0"/>
          </a:p>
        </p:txBody>
      </p:sp>
      <p:pic>
        <p:nvPicPr>
          <p:cNvPr id="4" name="Рисунок 3" descr="Логотип УО АТР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94109"/>
            <a:ext cx="2292088" cy="863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2444687"/>
      </p:ext>
    </p:extLst>
  </p:cSld>
  <p:clrMapOvr>
    <a:masterClrMapping/>
  </p:clrMapOvr>
  <p:transition spd="med">
    <p:fade thruBlk="1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1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Тема1" id="{DEFCD1DB-4DA8-4959-89AA-D99E602326DB}" vid="{E4F1EA00-C8C9-481A-B96D-2EEA8B96CBB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1423</TotalTime>
  <Words>620</Words>
  <Application>Microsoft Office PowerPoint</Application>
  <PresentationFormat>Экран (4:3)</PresentationFormat>
  <Paragraphs>96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4" baseType="lpstr">
      <vt:lpstr>Arial</vt:lpstr>
      <vt:lpstr>Calibri</vt:lpstr>
      <vt:lpstr>Cambria Math</vt:lpstr>
      <vt:lpstr>Franklin Gothic Book</vt:lpstr>
      <vt:lpstr>Franklin Gothic Medium</vt:lpstr>
      <vt:lpstr>Symbol</vt:lpstr>
      <vt:lpstr>Times New Roman</vt:lpstr>
      <vt:lpstr>Wingdings</vt:lpstr>
      <vt:lpstr>Wingdings 2</vt:lpstr>
      <vt:lpstr>Тема1</vt:lpstr>
      <vt:lpstr>Индивидуальный образовательный маршрут ребенка с ограниченными возможностями здоровья.   Соловьева Ольга Александровна, педагог-психолог Хакимова Альфия Мунировна, старший воспитатель. 2019 год.</vt:lpstr>
      <vt:lpstr>Нормативно правовая регламентация</vt:lpstr>
      <vt:lpstr>Дети с ограниченными возможностями здоровья</vt:lpstr>
      <vt:lpstr>Презентация PowerPoint</vt:lpstr>
      <vt:lpstr>Цель создания индивидуального образовательного маршрута</vt:lpstr>
      <vt:lpstr>Задачи маршрута сопровождения</vt:lpstr>
      <vt:lpstr>Презентация PowerPoint</vt:lpstr>
      <vt:lpstr> Общие сведения о ребёнке</vt:lpstr>
      <vt:lpstr>этапы: </vt:lpstr>
      <vt:lpstr>ПРИНЦИПЫ: </vt:lpstr>
      <vt:lpstr>Презентация PowerPoint</vt:lpstr>
      <vt:lpstr>Презентация PowerPoint</vt:lpstr>
      <vt:lpstr>Таким образом,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индивидуального сопровождения детей с ограниченными возможностями здоровья(ОВЗ) специалистами ДОУ.</dc:title>
  <dc:creator>Максим</dc:creator>
  <cp:lastModifiedBy>Пользователь</cp:lastModifiedBy>
  <cp:revision>151</cp:revision>
  <dcterms:created xsi:type="dcterms:W3CDTF">2014-05-15T17:17:03Z</dcterms:created>
  <dcterms:modified xsi:type="dcterms:W3CDTF">2019-12-02T14:07:56Z</dcterms:modified>
</cp:coreProperties>
</file>