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doubaby@yandex.ru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/>
              <a:t>Мониторинг, диагностика и контроль психического развития детей дошкольного возраста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033239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/>
              <a:t>Назарова Оксана Геннадьевна, </a:t>
            </a:r>
          </a:p>
          <a:p>
            <a:r>
              <a:rPr lang="ru-RU" sz="2200" b="1" dirty="0" smtClean="0"/>
              <a:t>педагог-психолог МБДОУ «Детский сад «Ягодка»</a:t>
            </a:r>
          </a:p>
          <a:p>
            <a:r>
              <a:rPr lang="ru-RU" sz="2600" b="1" dirty="0" smtClean="0"/>
              <a:t>Кириченко Елена Владимировна, </a:t>
            </a:r>
          </a:p>
          <a:p>
            <a:r>
              <a:rPr lang="ru-RU" sz="2200" b="1" dirty="0" smtClean="0"/>
              <a:t>педагог-психолог МАДОУ </a:t>
            </a:r>
            <a:r>
              <a:rPr lang="ru-RU" sz="2200" b="1" dirty="0"/>
              <a:t>«Детский сад </a:t>
            </a:r>
            <a:r>
              <a:rPr lang="ru-RU" sz="2200" b="1" dirty="0" smtClean="0"/>
              <a:t>«Малышок»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с. Александровское - 2019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2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9764"/>
            <a:ext cx="6264696" cy="616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15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6426026" cy="592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23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623" y="836712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/>
              <a:t>(+) диагностической методики:</a:t>
            </a:r>
          </a:p>
          <a:p>
            <a:pPr lvl="0" algn="ctr"/>
            <a:endParaRPr lang="ru-RU" sz="1400" b="1" dirty="0" smtClean="0"/>
          </a:p>
          <a:p>
            <a:pPr lvl="0" algn="ctr"/>
            <a:endParaRPr lang="ru-RU" sz="1400" b="1" dirty="0" smtClean="0"/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000" b="1" dirty="0" smtClean="0"/>
              <a:t>информативная</a:t>
            </a:r>
            <a:r>
              <a:rPr lang="ru-RU" sz="2000" b="1" dirty="0"/>
              <a:t>, не сложная в обработке, </a:t>
            </a:r>
            <a:r>
              <a:rPr lang="ru-RU" sz="2000" b="1" dirty="0" smtClean="0"/>
              <a:t>с разноплановыми интересными для детей  заданиями; </a:t>
            </a:r>
          </a:p>
          <a:p>
            <a:pPr lvl="0"/>
            <a:endParaRPr lang="ru-RU" sz="2000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м</a:t>
            </a:r>
            <a:r>
              <a:rPr lang="ru-RU" sz="2000" b="1" dirty="0" smtClean="0"/>
              <a:t>ожет использоваться в начале года для выявления трудностей в обучении ребенка и в конце года - для прослеживания динамики его развития ;</a:t>
            </a:r>
            <a:r>
              <a:rPr lang="ru-RU" sz="2000" b="1" dirty="0"/>
              <a:t> </a:t>
            </a:r>
            <a:endParaRPr lang="ru-RU" sz="2000" b="1" dirty="0" smtClean="0"/>
          </a:p>
          <a:p>
            <a:endParaRPr lang="ru-RU" sz="2000" b="1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000" b="1" dirty="0" smtClean="0"/>
              <a:t>помогает </a:t>
            </a:r>
            <a:r>
              <a:rPr lang="ru-RU" sz="2000" b="1" dirty="0"/>
              <a:t>воспитателю </a:t>
            </a:r>
            <a:r>
              <a:rPr lang="ru-RU" sz="2000" b="1" dirty="0" smtClean="0"/>
              <a:t>спланировать индивидуальную образовательную деятельность с конкретным ребенком  с учетом возникающих трудностей в усвоении  образовательной программы;</a:t>
            </a:r>
          </a:p>
          <a:p>
            <a:pPr lvl="0"/>
            <a:endParaRPr lang="ru-RU" sz="2000" b="1" dirty="0" smtClean="0"/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000" b="1" dirty="0" smtClean="0"/>
              <a:t>с учетом возрастных особенностей воспитанников позволяет педагогам грамотно </a:t>
            </a:r>
            <a:r>
              <a:rPr lang="ru-RU" sz="2000" b="1" dirty="0"/>
              <a:t>спланировать образовательную </a:t>
            </a:r>
            <a:r>
              <a:rPr lang="ru-RU" sz="2000" b="1" dirty="0" smtClean="0"/>
              <a:t>и игровую </a:t>
            </a:r>
            <a:r>
              <a:rPr lang="ru-RU" sz="2000" b="1" dirty="0"/>
              <a:t>деятельность с </a:t>
            </a:r>
            <a:r>
              <a:rPr lang="ru-RU" sz="2000" b="1" dirty="0" smtClean="0"/>
              <a:t>воспитанниками группы.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9445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72816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Контроль </a:t>
            </a:r>
            <a:r>
              <a:rPr lang="ru-RU" sz="4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психического развития детей с ОВЗ  дошкольного возраста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92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0155" y="54868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«ДЕТСКИЙ САД ОБЩЕРАЗВИВАЮЩЕГО ВИДА «МАЛЫШОК»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с. Александровское»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636760 Томская область, Александровский район, с. Александровское, ул. Новая, 4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2"/>
              </a:rPr>
              <a:t>aleksdoubaby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2"/>
              </a:rPr>
              <a:t>yandex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Тел. 8(38255) 2-44-59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воспитанника с ограниченными возможностями здоровья (ОВЗ)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Иванова Ивана Ивановича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фамилия, имя, отчество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03.12.2012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года рождения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Разработчики: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старший воспитатель,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педагог-психолог,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музыкальный руководитель,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инструктор по физической культуре, воспитатели.</a:t>
            </a:r>
          </a:p>
          <a:p>
            <a:pPr lvl="0"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Заключение ПМПК: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АОП ДО для детей с ТНР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Реализация ИОМ – 2017-2020 учебный год (3 года)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720" y="620688"/>
            <a:ext cx="85689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Характеристика проблем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 заключению ПМПК  и диагностическим данным специалистов ДОУ у воспитанника встречаются следующие затруднения: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Психологическая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диагностика показала, что снижена мотивация к познавательной деятельности: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выполнения заданий низкий;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нуждается в постоянной стимулирующей, направляющей, реже обучающей помощи взрослого;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снижен уровень развития познавательных процессов: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внимания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(устойчивость, концентрация, переключение, объем);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мышления (обобщение, классификация, аналогия, анализ-синтез);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восприятия (инструкция);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памяти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(зрительная, слуховая);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нарушения речевого развития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Логопедическое обследование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дало следующий результат: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Нарушения речи носят системный характер (недоразвитие звуковой и смысловой сторон речи: нарушен лексико-грамматический строй речи, фонематический слух и фонематическое восприятие, недостатки звукопроизношения, проблемы в формировании связной речи) и входят в структуру дефекта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показала, что у ребенка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низкий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уровень познавательного, речевого, художественно-эстетического развития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36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3085"/>
            <a:ext cx="828092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задачи индивидуального образовательного маршрута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основе данных психолого-педагогической диагностики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Цель: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освоение адаптированной образовательной программы дошкольного образования (далее – АОП) на основе индивидуализации ее содержания с учетом особенностей и образовательных потребностей воспитанника.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Задачи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деятельности ДОУ, реализующей индивидуальный образовательный маршрут (далее ИОМ) в группе комбинированной направленности: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развитие физических, интеллектуальных, нравственных, эстетических и личностных качеств;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формирование предпосылок учебной деятельности;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сохранение и укрепление здоровья;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коррекция недостатков в физическом и психическом развитии;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создание развивающей предметно-пространственной среды, комфортной как для ребенка с ОВЗ, так и для нормально развивающихся детей, их родителей (законных представителей) и педагогического коллектива;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формирование общей культуры.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речевое развитие: обогащение словарного запаса, коррекция звукопроизношения, формирование лексико-грамматического строя речи, развитие фонематического слуха.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внимание, восприятие, память, мышление, повышать мотивацию к познавательной активности, темп деятельности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644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1" y="908720"/>
            <a:ext cx="8640959" cy="581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412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964488" cy="554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334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1336675"/>
            <a:ext cx="9921876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32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149079"/>
            <a:ext cx="7408333" cy="19770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b="1" dirty="0" smtClean="0"/>
              <a:t>Н.Н. Павлова, Л.Г. Руденко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176464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2"/>
                </a:solidFill>
              </a:rPr>
              <a:t>ЭКСПРЕСС-ДИАГНОСТИКА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 РАЗВИТИЯ ПСИХИЧЕСКИХ ПРОЦЕССОВ У ДЕТЕЙ ДОШКОЛЬНОГО 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540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980728"/>
            <a:ext cx="9921876" cy="578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551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1484784"/>
            <a:ext cx="9921876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04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454025"/>
            <a:ext cx="9921876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347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2381250"/>
            <a:ext cx="9921876" cy="209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6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" y="1127547"/>
            <a:ext cx="8976275" cy="573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017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48" y="620688"/>
            <a:ext cx="8890800" cy="589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725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8" y="836712"/>
            <a:ext cx="8904040" cy="559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750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700808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/>
                <a:ea typeface="Times New Roman"/>
              </a:rPr>
              <a:t>Одним из средств индивидуализации образовательного процесса детей с ОВЗ является протокол динамического наблюдения развития ребёнка с ОВЗ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32029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416823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14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5935439" cy="65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27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71901"/>
            <a:ext cx="78244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</a:rPr>
              <a:t>Материалы структурированы по возрастам</a:t>
            </a:r>
            <a:r>
              <a:rPr lang="ru-RU" sz="3600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>
                <a:solidFill>
                  <a:schemeClr val="tx2"/>
                </a:solidFill>
              </a:rPr>
              <a:t>3—4 года (вторая младшая группа), 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4—5 </a:t>
            </a:r>
            <a:r>
              <a:rPr lang="ru-RU" sz="3600" b="1" dirty="0">
                <a:solidFill>
                  <a:schemeClr val="tx2"/>
                </a:solidFill>
              </a:rPr>
              <a:t>лет (средняя группа</a:t>
            </a:r>
            <a:r>
              <a:rPr lang="ru-RU" sz="3600" b="1" dirty="0" smtClean="0">
                <a:solidFill>
                  <a:schemeClr val="tx2"/>
                </a:solidFill>
              </a:rPr>
              <a:t>),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>
                <a:solidFill>
                  <a:schemeClr val="tx2"/>
                </a:solidFill>
              </a:rPr>
              <a:t>5—6 лет (старшая группа</a:t>
            </a:r>
            <a:r>
              <a:rPr lang="ru-RU" sz="3600" b="1" dirty="0" smtClean="0">
                <a:solidFill>
                  <a:schemeClr val="tx2"/>
                </a:solidFill>
              </a:rPr>
              <a:t>),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>
                <a:solidFill>
                  <a:schemeClr val="tx2"/>
                </a:solidFill>
              </a:rPr>
              <a:t>6—7 лет (подготовительная к школе группа</a:t>
            </a:r>
            <a:r>
              <a:rPr lang="ru-RU" sz="3600" b="1" dirty="0" smtClean="0">
                <a:solidFill>
                  <a:schemeClr val="tx2"/>
                </a:solidFill>
              </a:rPr>
              <a:t>)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1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980728"/>
            <a:ext cx="7027863" cy="56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512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1595438"/>
            <a:ext cx="7005637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702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731838"/>
            <a:ext cx="7037387" cy="539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243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58" y="1165224"/>
            <a:ext cx="7205242" cy="518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25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1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</a:rPr>
              <a:t>Вторая младшая группа (3-4 года) </a:t>
            </a:r>
            <a:endParaRPr lang="ru-RU" sz="3600" dirty="0">
              <a:solidFill>
                <a:schemeClr val="tx2"/>
              </a:solidFill>
            </a:endParaRP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«Коробка форм» (восприятие)  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2. «</a:t>
            </a:r>
            <a:r>
              <a:rPr lang="ru-RU" sz="3200" dirty="0" smtClean="0">
                <a:solidFill>
                  <a:schemeClr val="tx2"/>
                </a:solidFill>
              </a:rPr>
              <a:t>Матрешка </a:t>
            </a:r>
            <a:r>
              <a:rPr lang="ru-RU" sz="3200" dirty="0">
                <a:solidFill>
                  <a:schemeClr val="tx2"/>
                </a:solidFill>
              </a:rPr>
              <a:t>3 – </a:t>
            </a:r>
            <a:r>
              <a:rPr lang="ru-RU" sz="3200" dirty="0" smtClean="0">
                <a:solidFill>
                  <a:schemeClr val="tx2"/>
                </a:solidFill>
              </a:rPr>
              <a:t>составная» </a:t>
            </a:r>
            <a:r>
              <a:rPr lang="ru-RU" sz="3200" dirty="0">
                <a:solidFill>
                  <a:schemeClr val="tx2"/>
                </a:solidFill>
              </a:rPr>
              <a:t>(мышление) 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      3. «Разрезные картинки </a:t>
            </a:r>
            <a:r>
              <a:rPr lang="ru-RU" sz="3200" dirty="0" smtClean="0">
                <a:solidFill>
                  <a:schemeClr val="tx2"/>
                </a:solidFill>
              </a:rPr>
              <a:t>2-3 </a:t>
            </a:r>
            <a:r>
              <a:rPr lang="ru-RU" sz="3200" dirty="0">
                <a:solidFill>
                  <a:schemeClr val="tx2"/>
                </a:solidFill>
              </a:rPr>
              <a:t>составные» (мышление, восприятие) 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      4. «Цветные кубики» (Восприятие)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      5. «Парные картинки» (внимание, общая осведомленность) 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      6. «Угадай, чего не стало?» (память) </a:t>
            </a:r>
          </a:p>
        </p:txBody>
      </p:sp>
    </p:spTree>
    <p:extLst>
      <p:ext uri="{BB962C8B-B14F-4D97-AF65-F5344CB8AC3E}">
        <p14:creationId xmlns:p14="http://schemas.microsoft.com/office/powerpoint/2010/main" val="167180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165" y="836712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Средняя группа 4-5 лет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1. «Коробка форм» (восприятие)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2.  «Покажи и назови» (общая осведомленность)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3.  «Матрешка 4 - составная» (восприятие, моторика)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4. « Разрезные картинки 4 – составные» (восприятие)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5.  «8 предметов» (память)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6.  «Лабиринты» (внимание)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7.  «Найди такую же картинку» (внимание)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8.   «Найди домик для картинки» (мышление)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9. « На что это похоже?» (воображение)  </a:t>
            </a:r>
          </a:p>
        </p:txBody>
      </p:sp>
    </p:spTree>
    <p:extLst>
      <p:ext uri="{BB962C8B-B14F-4D97-AF65-F5344CB8AC3E}">
        <p14:creationId xmlns:p14="http://schemas.microsoft.com/office/powerpoint/2010/main" val="273003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Старшая группа 5-6 лет </a:t>
            </a:r>
            <a:endParaRPr lang="ru-RU" sz="2800" dirty="0">
              <a:solidFill>
                <a:schemeClr val="tx2"/>
              </a:solidFill>
            </a:endParaRP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1. « Лесенка» (самооценка)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2. «Нелепицы»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3. «Времена года»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 4. «Найди такую же картинку» (внимание)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5. «10 предметов» (память)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6. «Найди семью» (мышление)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7. «Рыбка» (мышление)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8. «Рисунок человека»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9. «Последовательные картинки(речь, мышление)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10.  «Разрезные картинки» 4 части ( восприятие)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</a:rPr>
              <a:t>11.  «На что это похоже?» (воображение) </a:t>
            </a:r>
          </a:p>
        </p:txBody>
      </p:sp>
    </p:spTree>
    <p:extLst>
      <p:ext uri="{BB962C8B-B14F-4D97-AF65-F5344CB8AC3E}">
        <p14:creationId xmlns:p14="http://schemas.microsoft.com/office/powerpoint/2010/main" val="363619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Подготовительная к школе группа 6- лет </a:t>
            </a:r>
            <a:endParaRPr lang="ru-RU" sz="2400" dirty="0">
              <a:solidFill>
                <a:schemeClr val="tx2"/>
              </a:solidFill>
            </a:endParaRP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1. « Лесенка» (изучение самооценки ребенка)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2. «Вырежи круг ( мелкая моторика рук)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3. «Домик» (внимание)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4. « 10 слов» ( память)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5. « Закончи предложение» (словесно – логическое мышление)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6. « 4 – лишний» (мышление)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7. «Последовательные картинки» (мышление, речь)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8. «Найди недостающий» ( логическое мышление)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9. «Рисунок человека»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10. « Разрезные картинки» 6 частей (восприятие)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11. « На что это похоже» (воображение)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12. «Запрещенные слова» (развитие произвольности)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13.  « Графический диктант» 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332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Протокол №___ диагностического обследования </a:t>
            </a:r>
          </a:p>
          <a:p>
            <a:r>
              <a:rPr lang="ru-RU" dirty="0"/>
              <a:t>Подготовительная  группа  №                 Дата______________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ФИ (дата):___________________________________________________________   </a:t>
            </a:r>
          </a:p>
          <a:p>
            <a:r>
              <a:rPr lang="ru-RU" b="1" i="1" dirty="0"/>
              <a:t>    </a:t>
            </a:r>
            <a:r>
              <a:rPr lang="ru-RU" b="1" dirty="0"/>
              <a:t>Общая осведомленность</a:t>
            </a:r>
            <a:endParaRPr lang="ru-RU" dirty="0"/>
          </a:p>
          <a:p>
            <a:r>
              <a:rPr lang="ru-RU" dirty="0"/>
              <a:t>Назови свою ФИО ____________________________________________________</a:t>
            </a:r>
          </a:p>
          <a:p>
            <a:r>
              <a:rPr lang="ru-RU" dirty="0"/>
              <a:t>Сколько тебе лет?________  Сколько будет через год?________</a:t>
            </a:r>
          </a:p>
          <a:p>
            <a:r>
              <a:rPr lang="ru-RU" dirty="0"/>
              <a:t>Дата рождения  ________________________________________</a:t>
            </a:r>
          </a:p>
          <a:p>
            <a:r>
              <a:rPr lang="ru-RU" dirty="0"/>
              <a:t>Назови членов твоей семьи.____________________________________________ </a:t>
            </a:r>
          </a:p>
          <a:p>
            <a:r>
              <a:rPr lang="ru-RU" dirty="0"/>
              <a:t>ФИО мамы? _________________________________________________________ </a:t>
            </a:r>
          </a:p>
          <a:p>
            <a:r>
              <a:rPr lang="ru-RU" dirty="0"/>
              <a:t>Где и кем работает?___________________________________________________ </a:t>
            </a:r>
          </a:p>
          <a:p>
            <a:r>
              <a:rPr lang="ru-RU" dirty="0"/>
              <a:t>ФИО папы? __________________________________________________________ </a:t>
            </a:r>
          </a:p>
          <a:p>
            <a:r>
              <a:rPr lang="ru-RU" dirty="0"/>
              <a:t>Где и кем работает?___________________________________________________ </a:t>
            </a:r>
          </a:p>
          <a:p>
            <a:r>
              <a:rPr lang="ru-RU" dirty="0"/>
              <a:t>Домашний адрес______________________________________________________</a:t>
            </a:r>
          </a:p>
          <a:p>
            <a:r>
              <a:rPr lang="ru-RU" dirty="0"/>
              <a:t>Ты хочешь идти в школу?______ Почему?________________________________</a:t>
            </a:r>
          </a:p>
          <a:p>
            <a:pPr algn="ctr"/>
            <a:r>
              <a:rPr lang="ru-RU" dirty="0"/>
              <a:t>Кем ты хочешь стать, когда вырастешь?__________________________________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3647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533400"/>
            <a:ext cx="6083300" cy="578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934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306</TotalTime>
  <Words>618</Words>
  <Application>Microsoft Office PowerPoint</Application>
  <PresentationFormat>Экран (4:3)</PresentationFormat>
  <Paragraphs>139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Candara</vt:lpstr>
      <vt:lpstr>Symbol</vt:lpstr>
      <vt:lpstr>Times New Roman</vt:lpstr>
      <vt:lpstr>Wingdings</vt:lpstr>
      <vt:lpstr>Волна</vt:lpstr>
      <vt:lpstr>Мониторинг, диагностика и контроль психического развития детей дошкольного возраста</vt:lpstr>
      <vt:lpstr> ЭКСПРЕСС-ДИАГНОСТИКА  РАЗВИТИЯ ПСИХИЧЕСКИХ ПРОЦЕССОВ У ДЕТЕЙ ДОШКОЛЬНОГО ВОЗРАСТА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и контроль психического развития детей с ОВЗ  дошкольного возраста</dc:title>
  <cp:lastModifiedBy>Мария Боровикова</cp:lastModifiedBy>
  <cp:revision>22</cp:revision>
  <dcterms:modified xsi:type="dcterms:W3CDTF">2019-11-08T07:13:21Z</dcterms:modified>
</cp:coreProperties>
</file>