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2" r:id="rId2"/>
    <p:sldId id="276" r:id="rId3"/>
    <p:sldId id="266" r:id="rId4"/>
    <p:sldId id="269" r:id="rId5"/>
    <p:sldId id="259" r:id="rId6"/>
    <p:sldId id="256" r:id="rId7"/>
    <p:sldId id="264" r:id="rId8"/>
    <p:sldId id="261" r:id="rId9"/>
    <p:sldId id="262" r:id="rId10"/>
    <p:sldId id="257" r:id="rId11"/>
    <p:sldId id="274" r:id="rId12"/>
    <p:sldId id="267" r:id="rId13"/>
    <p:sldId id="268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76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3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2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0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62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9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39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5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70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97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6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9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7oom.ru/powerpoint/abstraktnye-fony-dlya-prezentacii-volny-06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556792"/>
            <a:ext cx="7250360" cy="1600327"/>
          </a:xfrm>
        </p:spPr>
        <p:txBody>
          <a:bodyPr>
            <a:normAutofit fontScale="90000"/>
          </a:bodyPr>
          <a:lstStyle/>
          <a:p>
            <a:r>
              <a:rPr lang="ru-RU" dirty="0"/>
              <a:t>Мониторинг, диагностика и контроль психического развития детей младшего школьного возраста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005064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Бурова Татьяна Петровна,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педагог психолог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413402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«Средняя общеобразовательная школа №1 с. Александровское»</a:t>
            </a: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5651135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 Томск – 5 ноября 2019 года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7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dafala.narod.ru/img/foy/1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-15907"/>
            <a:ext cx="4752528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282352"/>
            <a:ext cx="4104456" cy="6315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240" lvl="0">
              <a:spcBef>
                <a:spcPts val="1490"/>
              </a:spcBef>
            </a:pPr>
            <a:r>
              <a:rPr lang="ru-RU" b="1" spc="-30" dirty="0">
                <a:solidFill>
                  <a:srgbClr val="C00000"/>
                </a:solidFill>
                <a:latin typeface="Times New Roman"/>
                <a:ea typeface="Times New Roman"/>
              </a:rPr>
              <a:t>5-я ступень: </a:t>
            </a:r>
            <a:endParaRPr lang="en-US" b="1" spc="-30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15240" lvl="0">
              <a:spcBef>
                <a:spcPts val="1490"/>
              </a:spcBef>
            </a:pPr>
            <a:r>
              <a:rPr lang="ru-RU" b="1" spc="-30" dirty="0" smtClean="0">
                <a:solidFill>
                  <a:srgbClr val="CC6600"/>
                </a:solidFill>
                <a:latin typeface="Times New Roman"/>
                <a:ea typeface="Times New Roman"/>
              </a:rPr>
              <a:t>«</a:t>
            </a:r>
            <a:r>
              <a:rPr lang="ru-RU" b="1" spc="-30" dirty="0">
                <a:solidFill>
                  <a:srgbClr val="CC6600"/>
                </a:solidFill>
                <a:latin typeface="Times New Roman"/>
                <a:ea typeface="Times New Roman"/>
              </a:rPr>
              <a:t>Горящий факел».</a:t>
            </a:r>
            <a:endParaRPr lang="ru-RU" sz="1100" b="1" dirty="0">
              <a:solidFill>
                <a:srgbClr val="CC6600"/>
              </a:solidFill>
              <a:latin typeface="Times New Roman"/>
              <a:ea typeface="Times New Roman"/>
            </a:endParaRPr>
          </a:p>
          <a:p>
            <a:pPr marL="15240" lvl="0">
              <a:lnSpc>
                <a:spcPts val="1560"/>
              </a:lnSpc>
              <a:spcBef>
                <a:spcPts val="1535"/>
              </a:spcBef>
            </a:pPr>
            <a:r>
              <a:rPr lang="ru-RU" b="1" spc="-30" dirty="0">
                <a:solidFill>
                  <a:srgbClr val="CC6600"/>
                </a:solidFill>
                <a:latin typeface="Times New Roman"/>
                <a:ea typeface="Times New Roman"/>
              </a:rPr>
              <a:t>Дружный, сплоченный коллектив, где ребята самостоятельно видят, когда они </a:t>
            </a:r>
            <a:r>
              <a:rPr lang="ru-RU" b="1" spc="-25" dirty="0">
                <a:solidFill>
                  <a:srgbClr val="CC6600"/>
                </a:solidFill>
                <a:latin typeface="Times New Roman"/>
                <a:ea typeface="Times New Roman"/>
              </a:rPr>
              <a:t>нужны и сами идут на помощь. В таком классе нет равнодушных, их девиз -</a:t>
            </a:r>
            <a:r>
              <a:rPr lang="ru-RU" b="1" spc="-30" dirty="0">
                <a:solidFill>
                  <a:srgbClr val="CC6600"/>
                </a:solidFill>
                <a:latin typeface="Times New Roman"/>
                <a:ea typeface="Times New Roman"/>
              </a:rPr>
              <a:t>«Всегда и во всем быть только первыми»!</a:t>
            </a:r>
            <a:endParaRPr lang="ru-RU" sz="1100" b="1" dirty="0">
              <a:solidFill>
                <a:srgbClr val="CC66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726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73463"/>
              </p:ext>
            </p:extLst>
          </p:nvPr>
        </p:nvGraphicFramePr>
        <p:xfrm>
          <a:off x="251520" y="188640"/>
          <a:ext cx="8712968" cy="6480720"/>
        </p:xfrm>
        <a:graphic>
          <a:graphicData uri="http://schemas.openxmlformats.org/drawingml/2006/table">
            <a:tbl>
              <a:tblPr firstRow="1" firstCol="1" bandRow="1"/>
              <a:tblGrid>
                <a:gridCol w="465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23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Фамилия имя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Фамилия имя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Фамилия имя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Фамилия имя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Фамилия имя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Фамилия имя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Фамилия имя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Фамилия имя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Фамилия имя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Фамилия имя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Фамилия имя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Фамилия имя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Фамилия имя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Фамилия имя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Фамилия имя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Фамилия имя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Фамилия имя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Фамилия имя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Фамилия имя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Фамилия имя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Фамилия имя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Фамилия имя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Фамилия имя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Фамилия имя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Фамилия имя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11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88640"/>
            <a:ext cx="7200800" cy="4680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Обработка социометрии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221030"/>
              </p:ext>
            </p:extLst>
          </p:nvPr>
        </p:nvGraphicFramePr>
        <p:xfrm>
          <a:off x="250825" y="765175"/>
          <a:ext cx="8382000" cy="539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Лист" r:id="rId3" imgW="8381910" imgH="5391113" progId="Excel.Sheet.8">
                  <p:embed/>
                </p:oleObj>
              </mc:Choice>
              <mc:Fallback>
                <p:oleObj name="Лист" r:id="rId3" imgW="8381910" imgH="539111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825" y="765175"/>
                        <a:ext cx="8382000" cy="539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8430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306216"/>
              </p:ext>
            </p:extLst>
          </p:nvPr>
        </p:nvGraphicFramePr>
        <p:xfrm>
          <a:off x="467544" y="836712"/>
          <a:ext cx="2817813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Лист" r:id="rId3" imgW="2285910" imgH="4029209" progId="Excel.Sheet.8">
                  <p:embed/>
                </p:oleObj>
              </mc:Choice>
              <mc:Fallback>
                <p:oleObj name="Лист" r:id="rId3" imgW="2285910" imgH="402920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836712"/>
                        <a:ext cx="2817813" cy="496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776307"/>
              </p:ext>
            </p:extLst>
          </p:nvPr>
        </p:nvGraphicFramePr>
        <p:xfrm>
          <a:off x="3707904" y="836712"/>
          <a:ext cx="5048250" cy="493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Лист" r:id="rId5" imgW="5048351" imgH="4934026" progId="Excel.Sheet.8">
                  <p:embed/>
                </p:oleObj>
              </mc:Choice>
              <mc:Fallback>
                <p:oleObj name="Лист" r:id="rId5" imgW="5048351" imgH="493402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07904" y="836712"/>
                        <a:ext cx="5048250" cy="493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547664" y="116632"/>
            <a:ext cx="669674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Обработка результатов «Какой у нас коллектив»  и «Удовлетворенность школьной жизнью»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7275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900igr.net/up/datas/156542/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1"/>
          <a:stretch/>
        </p:blipFill>
        <p:spPr bwMode="auto">
          <a:xfrm>
            <a:off x="0" y="0"/>
            <a:ext cx="91994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60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4.bp.blogspot.com/-eFp5x9wGSbY/WCvj65p3CtI/AAAAAAAAIdk/nPoHx5HV8qwszYG4wb0ySh-KbZHR7Q-vwCEw/s1600/615449-light-green-abstrac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5"/>
          <a:stretch/>
        </p:blipFill>
        <p:spPr bwMode="auto">
          <a:xfrm>
            <a:off x="4300" y="0"/>
            <a:ext cx="9139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764704"/>
            <a:ext cx="8856984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   </a:t>
            </a:r>
            <a:r>
              <a:rPr lang="ru-RU" sz="2400" b="1" dirty="0" smtClean="0">
                <a:solidFill>
                  <a:srgbClr val="C00000"/>
                </a:solidFill>
              </a:rPr>
              <a:t>Цель: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Повысить эффективность работы классного руководителя.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</a:p>
          <a:p>
            <a:pPr algn="ctr"/>
            <a:r>
              <a:rPr lang="ru-RU" sz="2000" b="1" dirty="0" smtClean="0"/>
              <a:t>             </a:t>
            </a:r>
            <a:r>
              <a:rPr lang="ru-RU" sz="2000" b="1" dirty="0" smtClean="0">
                <a:solidFill>
                  <a:srgbClr val="C00000"/>
                </a:solidFill>
              </a:rPr>
              <a:t>Задачи: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               1. Выявить проблемы межличностных отношений в классе.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           2. Определить уровень удовлетворённость обучающихся                             школьной жизнью.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                 3. Изучить психологический климат в классном коллективе.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65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490716"/>
              </p:ext>
            </p:extLst>
          </p:nvPr>
        </p:nvGraphicFramePr>
        <p:xfrm>
          <a:off x="323528" y="260648"/>
          <a:ext cx="8496943" cy="6254937"/>
        </p:xfrm>
        <a:graphic>
          <a:graphicData uri="http://schemas.openxmlformats.org/drawingml/2006/table">
            <a:tbl>
              <a:tblPr firstRow="1" firstCol="1" bandRow="1"/>
              <a:tblGrid>
                <a:gridCol w="448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5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5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Название методики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параметры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«Социометрия»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Дж. Морено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Межличностные взаимоотношения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Выявление статуса ребёнка в классе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2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«Удовлетворенность школьной жизнью»,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(разработана А.А. Андреевым)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Удовлетворенность обучающихся школьной жизнью.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пределение 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степени удовлетворенности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обучающихся 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школьной жизнью.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1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Методика А.Н. </a:t>
                      </a:r>
                      <a:r>
                        <a:rPr lang="ru-RU" sz="16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Лутошкина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«Какой у нас коллектив»,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Ступень развития классного коллектива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пределить 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степень удовлетворенности учащихся своим Коллективом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«Уровень воспитанности»,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Методика </a:t>
                      </a:r>
                      <a:r>
                        <a:rPr lang="ru-RU" sz="16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М.И.Рожкова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Самооценка 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воспитанности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Выявление степени воспитанности  обучающихся по различным критериям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2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 А. Карпова Н. Г. Санникова 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«Рейтинговая  карта классного руководителя».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Отношение обучающихся к деятельности классного руководителя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Рейтинг классного руководителя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677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86493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50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64096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450215" algn="just" hangingPunct="0">
              <a:spcAft>
                <a:spcPts val="0"/>
              </a:spcAft>
            </a:pP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</a:rPr>
              <a:t>Методика изучения удовлетворенности учащихся школьной жизнью:</a:t>
            </a:r>
            <a:endParaRPr lang="ru-RU" sz="16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450215" indent="450215" algn="just" hangingPunct="0">
              <a:spcAft>
                <a:spcPts val="0"/>
              </a:spcAft>
            </a:pPr>
            <a:r>
              <a:rPr lang="ru-RU" sz="1000" dirty="0">
                <a:solidFill>
                  <a:srgbClr val="C00000"/>
                </a:solidFill>
                <a:latin typeface="Times New Roman"/>
                <a:ea typeface="Times New Roman"/>
              </a:rPr>
              <a:t> </a:t>
            </a:r>
            <a:endParaRPr lang="ru-RU" sz="16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450215" indent="450215" algn="just" hangingPunct="0"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</a:rPr>
              <a:t>Прочитайте утверждения и оценить степень согласия с их содержанием, используя следующие баллы:</a:t>
            </a:r>
            <a:endParaRPr lang="ru-RU" sz="16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450215" indent="450215" algn="just" hangingPunct="0"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</a:rPr>
              <a:t> </a:t>
            </a:r>
            <a:endParaRPr lang="ru-RU" sz="16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450215" indent="450215" algn="just" hangingPunct="0"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</a:rPr>
              <a:t>0 - совершенно не согласен;</a:t>
            </a:r>
            <a:endParaRPr lang="ru-RU" sz="16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450215" indent="450215" algn="just" hangingPunct="0"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</a:rPr>
              <a:t>1 - не согласен;</a:t>
            </a:r>
            <a:endParaRPr lang="ru-RU" sz="16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450215" indent="450215" algn="just" hangingPunct="0"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</a:rPr>
              <a:t>2 - трудно сказать;</a:t>
            </a:r>
            <a:endParaRPr lang="ru-RU" sz="16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450215" indent="450215" algn="just" hangingPunct="0"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</a:rPr>
              <a:t>3 - почти согласен;</a:t>
            </a:r>
            <a:endParaRPr lang="ru-RU" sz="16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450215" indent="450215" algn="just" hangingPunct="0"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</a:rPr>
              <a:t>4 - совершенно  согласен.</a:t>
            </a:r>
            <a:endParaRPr lang="ru-RU" sz="16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450215" indent="450215" algn="just" hangingPunct="0"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</a:rPr>
              <a:t> </a:t>
            </a:r>
            <a:endParaRPr lang="ru-RU" sz="16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450215" indent="450215" algn="just" hangingPunct="0"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</a:rPr>
              <a:t>1. Я иду в школу с радостью.</a:t>
            </a:r>
            <a:endParaRPr lang="ru-RU" sz="16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450215" indent="450215" algn="just" hangingPunct="0"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</a:rPr>
              <a:t>2. В школе у меня обычно хорошее настроение.</a:t>
            </a:r>
            <a:endParaRPr lang="ru-RU" sz="16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450215" indent="450215" algn="just" hangingPunct="0"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</a:rPr>
              <a:t>3. В нашем классе хороший классный руководитель.</a:t>
            </a:r>
            <a:endParaRPr lang="ru-RU" sz="16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450215" indent="450215" algn="just" hangingPunct="0"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</a:rPr>
              <a:t>4. К нашим школьным учителям можно обратиться за советом и помощью в трудной жизненной ситуации.</a:t>
            </a:r>
            <a:endParaRPr lang="ru-RU" sz="16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450215" indent="450215" algn="just" hangingPunct="0"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</a:rPr>
              <a:t>5. У меня есть любимый учитель.</a:t>
            </a:r>
            <a:endParaRPr lang="ru-RU" sz="16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450215" indent="450215" algn="just" hangingPunct="0"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</a:rPr>
              <a:t>6. В классе я всегда могу высказать свободно свое мнение.</a:t>
            </a:r>
            <a:endParaRPr lang="ru-RU" sz="16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450215" indent="450215" algn="just" hangingPunct="0"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</a:rPr>
              <a:t>7. Я считаю, что в нашей школе созданы все условия для развития моих способностей.</a:t>
            </a:r>
            <a:endParaRPr lang="ru-RU" sz="16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450215" indent="450215" algn="just" hangingPunct="0"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</a:rPr>
              <a:t>8. У меня есть любимые школьные предметы.</a:t>
            </a:r>
            <a:endParaRPr lang="ru-RU" sz="16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450215" indent="450215" algn="just" hangingPunct="0"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</a:rPr>
              <a:t>9. Я считаю, что школа по-настоящему готовит меня к самостоятельности.</a:t>
            </a:r>
            <a:endParaRPr lang="ru-RU" sz="16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indent="450215" algn="just" hangingPunct="0">
              <a:spcAft>
                <a:spcPts val="0"/>
              </a:spcAft>
            </a:pPr>
            <a:r>
              <a:rPr lang="en-US" dirty="0" smtClean="0">
                <a:solidFill>
                  <a:srgbClr val="7030A0"/>
                </a:solidFill>
                <a:latin typeface="Times New Roman"/>
                <a:ea typeface="Times New Roman"/>
              </a:rPr>
              <a:t>        </a:t>
            </a:r>
            <a:r>
              <a:rPr lang="ru-RU" dirty="0" smtClean="0">
                <a:solidFill>
                  <a:srgbClr val="7030A0"/>
                </a:solidFill>
                <a:latin typeface="Times New Roman"/>
                <a:ea typeface="Times New Roman"/>
              </a:rPr>
              <a:t>10</a:t>
            </a: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</a:rPr>
              <a:t>. На летних каникулах я скучаю по школе.</a:t>
            </a:r>
            <a:endParaRPr lang="ru-RU" sz="16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indent="450215" algn="just" hangingPunct="0">
              <a:spcAft>
                <a:spcPts val="0"/>
              </a:spcAft>
            </a:pPr>
            <a:r>
              <a:rPr lang="ru-RU" sz="1600" dirty="0">
                <a:solidFill>
                  <a:srgbClr val="7030A0"/>
                </a:solidFill>
                <a:latin typeface="Times New Roman"/>
                <a:ea typeface="Times New Roman"/>
              </a:rPr>
              <a:t> </a:t>
            </a:r>
            <a:endParaRPr lang="ru-RU" sz="1600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254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15z338h2xlr9d.cloudfront.net/wp-content/uploads/2017/05/Natural-Exfolia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17" y="0"/>
            <a:ext cx="99880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1114" y="548680"/>
            <a:ext cx="5040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1-я ступень 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FFC000"/>
                </a:solidFill>
              </a:rPr>
              <a:t>« </a:t>
            </a:r>
            <a:r>
              <a:rPr lang="ru-RU" sz="2400" b="1" dirty="0">
                <a:solidFill>
                  <a:srgbClr val="FFC000"/>
                </a:solidFill>
              </a:rPr>
              <a:t>Песочная россыпь</a:t>
            </a:r>
            <a:r>
              <a:rPr lang="ru-RU" sz="2400" b="1" dirty="0" smtClean="0">
                <a:solidFill>
                  <a:srgbClr val="FFC000"/>
                </a:solidFill>
              </a:rPr>
              <a:t>».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endParaRPr lang="ru-RU" sz="2400" b="1" dirty="0">
              <a:solidFill>
                <a:srgbClr val="FFC000"/>
              </a:solidFill>
            </a:endParaRPr>
          </a:p>
          <a:p>
            <a:r>
              <a:rPr lang="ru-RU" sz="2400" b="1" dirty="0">
                <a:solidFill>
                  <a:srgbClr val="FFC000"/>
                </a:solidFill>
              </a:rPr>
              <a:t>Внешне все вместе, а в то же время каждый сам по себе. Нет авторитетного Центра для сплочения </a:t>
            </a:r>
            <a:r>
              <a:rPr lang="ru-RU" sz="2400" b="1" dirty="0" smtClean="0">
                <a:solidFill>
                  <a:srgbClr val="FFC000"/>
                </a:solidFill>
              </a:rPr>
              <a:t>, </a:t>
            </a:r>
            <a:r>
              <a:rPr lang="ru-RU" sz="2400" b="1" dirty="0">
                <a:solidFill>
                  <a:srgbClr val="FFC000"/>
                </a:solidFill>
              </a:rPr>
              <a:t>где бы каждый чувствовал, что он нужен другому и сам нуждается во внимании других.</a:t>
            </a:r>
          </a:p>
        </p:txBody>
      </p:sp>
    </p:spTree>
    <p:extLst>
      <p:ext uri="{BB962C8B-B14F-4D97-AF65-F5344CB8AC3E}">
        <p14:creationId xmlns:p14="http://schemas.microsoft.com/office/powerpoint/2010/main" val="17469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che3.youla.io/files/images/780_780/59/f4/59f4236b6c86cb50f903b1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3" r="28189"/>
          <a:stretch/>
        </p:blipFill>
        <p:spPr bwMode="auto">
          <a:xfrm>
            <a:off x="4572583" y="15009"/>
            <a:ext cx="4571417" cy="684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038" y="21499"/>
            <a:ext cx="4716016" cy="684299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1465"/>
              </a:spcBef>
            </a:pPr>
            <a:r>
              <a:rPr lang="ru-RU" sz="2400" b="1" dirty="0">
                <a:solidFill>
                  <a:srgbClr val="C00000"/>
                </a:solidFill>
              </a:rPr>
              <a:t>2-я ступень: 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lvl="0">
              <a:spcBef>
                <a:spcPts val="1465"/>
              </a:spcBef>
            </a:pPr>
            <a:r>
              <a:rPr lang="ru-RU" sz="2400" b="1" dirty="0" smtClean="0">
                <a:solidFill>
                  <a:srgbClr val="FFC000"/>
                </a:solidFill>
              </a:rPr>
              <a:t>« Мягкая глина».</a:t>
            </a:r>
            <a:endParaRPr lang="ru-RU" sz="2400" b="1" dirty="0">
              <a:solidFill>
                <a:srgbClr val="FFC000"/>
              </a:solidFill>
            </a:endParaRPr>
          </a:p>
          <a:p>
            <a:pPr lvl="0">
              <a:spcBef>
                <a:spcPts val="1465"/>
              </a:spcBef>
            </a:pPr>
            <a:r>
              <a:rPr lang="ru-RU" sz="2400" b="1" dirty="0">
                <a:solidFill>
                  <a:srgbClr val="FFC000"/>
                </a:solidFill>
              </a:rPr>
              <a:t>Отношения в основном доброжелательные, хотя ребята  не всегда бывают внимательны  друг к другу, не всегда готовы  </a:t>
            </a:r>
            <a:r>
              <a:rPr lang="ru-RU" sz="2400" b="1" dirty="0" err="1">
                <a:solidFill>
                  <a:srgbClr val="FFC000"/>
                </a:solidFill>
              </a:rPr>
              <a:t>придти</a:t>
            </a:r>
            <a:r>
              <a:rPr lang="ru-RU" sz="2400" b="1" dirty="0">
                <a:solidFill>
                  <a:srgbClr val="FFC000"/>
                </a:solidFill>
              </a:rPr>
              <a:t> на помощь. Здесь существуют   замкнутые приятельские  группировки, которые мало общаются между собой.</a:t>
            </a:r>
          </a:p>
        </p:txBody>
      </p:sp>
    </p:spTree>
    <p:extLst>
      <p:ext uri="{BB962C8B-B14F-4D97-AF65-F5344CB8AC3E}">
        <p14:creationId xmlns:p14="http://schemas.microsoft.com/office/powerpoint/2010/main" val="351657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chitalnya.ru/upload3/848/90a7005976433555a1045e5870f8017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0"/>
            <a:ext cx="53765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733" y="-11027"/>
            <a:ext cx="3691397" cy="6846124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75">
              <a:spcBef>
                <a:spcPts val="1490"/>
              </a:spcBef>
              <a:spcAft>
                <a:spcPts val="0"/>
              </a:spcAft>
            </a:pPr>
            <a:r>
              <a:rPr lang="ru-RU" sz="2000" b="1" spc="-30" dirty="0">
                <a:solidFill>
                  <a:srgbClr val="C00000"/>
                </a:solidFill>
                <a:latin typeface="Times New Roman"/>
                <a:ea typeface="Times New Roman"/>
              </a:rPr>
              <a:t>3-я ступень: </a:t>
            </a:r>
            <a:endParaRPr lang="en-US" sz="2000" b="1" spc="-30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3175">
              <a:spcBef>
                <a:spcPts val="1490"/>
              </a:spcBef>
              <a:spcAft>
                <a:spcPts val="0"/>
              </a:spcAft>
            </a:pPr>
            <a:r>
              <a:rPr lang="ru-RU" sz="2000" b="1" spc="-3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« </a:t>
            </a:r>
            <a:r>
              <a:rPr lang="ru-RU" sz="2000" b="1" spc="-3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Мерцающий маяк».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8890">
              <a:lnSpc>
                <a:spcPts val="1510"/>
              </a:lnSpc>
              <a:spcBef>
                <a:spcPts val="1535"/>
              </a:spcBef>
              <a:spcAft>
                <a:spcPts val="0"/>
              </a:spcAft>
            </a:pPr>
            <a:r>
              <a:rPr lang="ru-RU" sz="2000" b="1" spc="-5" dirty="0">
                <a:solidFill>
                  <a:srgbClr val="7030A0"/>
                </a:solidFill>
                <a:latin typeface="Times New Roman"/>
                <a:ea typeface="Times New Roman"/>
              </a:rPr>
              <a:t>В классе преобладает желание трудиться сообща, помогать друг другу, дружить. </a:t>
            </a:r>
            <a:r>
              <a:rPr lang="ru-RU" sz="2000" b="1" spc="5" dirty="0">
                <a:solidFill>
                  <a:srgbClr val="7030A0"/>
                </a:solidFill>
                <a:latin typeface="Times New Roman"/>
                <a:ea typeface="Times New Roman"/>
              </a:rPr>
              <a:t>Но это делают не все. Недостаточно проявляется инициатива, </a:t>
            </a:r>
            <a:r>
              <a:rPr lang="ru-RU" sz="2000" b="1" spc="-5" dirty="0">
                <a:solidFill>
                  <a:srgbClr val="7030A0"/>
                </a:solidFill>
                <a:latin typeface="Times New Roman"/>
                <a:ea typeface="Times New Roman"/>
              </a:rPr>
              <a:t>Редко вносятся предложения по улучшению дел в классе и школе.</a:t>
            </a:r>
            <a:endParaRPr lang="ru-RU" sz="2000" b="1" dirty="0"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235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laycast.ru/uploads/2013/05/22/541221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21094"/>
            <a:ext cx="648072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0032" y="21094"/>
            <a:ext cx="4176464" cy="6836905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4-я ступень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algn="ctr"/>
            <a:endParaRPr lang="en-US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« Алый парус</a:t>
            </a:r>
            <a:r>
              <a:rPr lang="ru-RU" sz="2000" b="1" dirty="0" smtClean="0">
                <a:solidFill>
                  <a:srgbClr val="0070C0"/>
                </a:solidFill>
              </a:rPr>
              <a:t>».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algn="ctr"/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В классе живут и действуют по принципу—« Один за всех и все за одного»! У большинства учащихся проявляется чувство гордости за коллектив, все переживают, когда кого-то постигает неудача, интересуются, как обстоят дела в соседних классах. Не всегда хватает мужества признать свои ошибки сразу.</a:t>
            </a:r>
          </a:p>
        </p:txBody>
      </p:sp>
    </p:spTree>
    <p:extLst>
      <p:ext uri="{BB962C8B-B14F-4D97-AF65-F5344CB8AC3E}">
        <p14:creationId xmlns:p14="http://schemas.microsoft.com/office/powerpoint/2010/main" val="303902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514</Words>
  <Application>Microsoft Office PowerPoint</Application>
  <PresentationFormat>Экран (4:3)</PresentationFormat>
  <Paragraphs>142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Лист</vt:lpstr>
      <vt:lpstr>Мониторинг, диагностика и контроль психического развития детей младшего 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Бурова Татьяна Петровна</dc:creator>
  <cp:lastModifiedBy>Мария Боровикова</cp:lastModifiedBy>
  <cp:revision>26</cp:revision>
  <dcterms:created xsi:type="dcterms:W3CDTF">2018-12-20T02:12:27Z</dcterms:created>
  <dcterms:modified xsi:type="dcterms:W3CDTF">2019-11-08T07:16:30Z</dcterms:modified>
</cp:coreProperties>
</file>