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3" r:id="rId6"/>
    <p:sldId id="260" r:id="rId7"/>
    <p:sldId id="261" r:id="rId8"/>
    <p:sldId id="264" r:id="rId9"/>
    <p:sldId id="265" r:id="rId10"/>
    <p:sldId id="266" r:id="rId11"/>
    <p:sldId id="270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02827-32D2-4F63-9917-390E1898D7C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7504-67ED-4D3F-9670-45D7D7D1E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7504-67ED-4D3F-9670-45D7D7D1E5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4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7504-67ED-4D3F-9670-45D7D7D1E5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4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7504-67ED-4D3F-9670-45D7D7D1E58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3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7504-67ED-4D3F-9670-45D7D7D1E58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5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7504-67ED-4D3F-9670-45D7D7D1E58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2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0FDF5F-84C5-4409-A7A7-06CB9702FA49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33B158-ED19-43B9-9C1F-380D64D4DCB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EC32A-86C0-48FE-B5E9-5346A86E6900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0BB-0813-4875-A349-8688173246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52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38FE3-DBE7-432F-BB1F-19057BB9D23E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61E3-76F6-477A-987D-56F38BE18F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52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48464-4B4C-47E1-8B92-54EAED6050CE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EFA-C6FE-47ED-9FC2-297A6E94BE9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94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4EBBC-7D1F-4C2D-BE45-E760305B2D3D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F38E-D14A-4ACA-B3D7-A72D7A69F15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7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910EA-BD1F-4002-9689-785B75897FAB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A68F-1249-4584-B9FD-143B59B8DF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582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EA2ED-D5A6-4457-90BB-48AB50F3FEFF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DA47-011D-4AA7-829E-D048436886F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745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71A53-B3F0-4353-9C5C-125799204883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740B-27F8-40E0-B82E-7359F5DB14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90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A27EE-6D54-4F7B-A990-F19113E93C24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161-E106-45FA-A5DA-8337DDD029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8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733FF-C1D7-4581-A5FA-77D467A4E37A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40E-EBF8-4BC5-9713-6E960945F0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66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8AB60-EA2C-4F57-8B33-64331FBDDD7D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91BA-0D11-4F9F-8DFB-7318B20FC2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61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F668F4-B1F7-48F6-81D3-6E2E619BD7BA}" type="datetimeFigureOut">
              <a:rPr lang="ru-RU" smtClean="0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AE81AF-FF34-4FDF-8C6D-84A1549FA88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.lescka@yandex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2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1640" y="1833488"/>
            <a:ext cx="6858000" cy="224358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okChampa" panose="020B0604020202020204" pitchFamily="34" charset="-34"/>
              </a:rPr>
              <a:t/>
            </a:r>
            <a:br>
              <a:rPr lang="ru-RU" sz="36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okChampa" panose="020B0604020202020204" pitchFamily="34" charset="-34"/>
              </a:rPr>
            </a:br>
            <a:r>
              <a:rPr lang="ru-RU" sz="36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okChampa" panose="020B0604020202020204" pitchFamily="34" charset="-34"/>
              </a:rPr>
              <a:t/>
            </a:r>
            <a:br>
              <a:rPr lang="ru-RU" sz="36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okChampa" panose="020B0604020202020204" pitchFamily="34" charset="-34"/>
              </a:rPr>
            </a:br>
            <a:r>
              <a:rPr lang="ru-RU" sz="2400" kern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okChampa" panose="020B0604020202020204" pitchFamily="34" charset="-34"/>
              </a:rPr>
              <a:t>«Психологический комфорт в школе –</a:t>
            </a:r>
            <a:br>
              <a:rPr lang="ru-RU" sz="2400" kern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okChampa" panose="020B0604020202020204" pitchFamily="34" charset="-34"/>
              </a:rPr>
            </a:br>
            <a:r>
              <a:rPr lang="ru-RU" sz="2400" kern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okChampa" panose="020B0604020202020204" pitchFamily="34" charset="-34"/>
              </a:rPr>
              <a:t> важное условие эффективности обучения и воспитания»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</a:br>
            <a:endParaRPr lang="ru-RU" altLang="ru-RU" sz="3600" dirty="0" smtClean="0">
              <a:solidFill>
                <a:schemeClr val="bg2">
                  <a:lumMod val="10000"/>
                </a:schemeClr>
              </a:solidFill>
              <a:cs typeface="DokChampa" panose="020B0604020202020204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6858000" cy="1655762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Кристина Станиславовна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«Шегарская СОШ №2»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580" y="468453"/>
            <a:ext cx="750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образовательное учреждение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«Шегарская средняя общеобразовательная школа № 2»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9696"/>
            <a:ext cx="7406640" cy="996320"/>
          </a:xfrm>
        </p:spPr>
        <p:txBody>
          <a:bodyPr/>
          <a:lstStyle/>
          <a:p>
            <a:pPr lvl="0" algn="ctr"/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Дети- инвалиды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5901" r="10768" b="20601"/>
          <a:stretch/>
        </p:blipFill>
        <p:spPr>
          <a:xfrm>
            <a:off x="3049074" y="1808191"/>
            <a:ext cx="1814346" cy="29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9013" r="16373" b="21963"/>
          <a:stretch/>
        </p:blipFill>
        <p:spPr>
          <a:xfrm>
            <a:off x="1169793" y="3404394"/>
            <a:ext cx="1944216" cy="305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63420" y="1196752"/>
            <a:ext cx="4032448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Для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успешной интеграции в социум составляется индивидуальная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(ИПРА-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реабилитации и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включены все основные направления деятельности психолога. 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Индивидуальная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психолого-педагогического сопровождения может решать следующие проблемы: </a:t>
            </a:r>
            <a:endParaRPr lang="ru-RU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07000"/>
              </a:lnSpc>
              <a:spcAft>
                <a:spcPts val="1000"/>
              </a:spcAft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разрешении трудностей в обучении, </a:t>
            </a:r>
            <a:endParaRPr lang="ru-RU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профессиональной подготовке и ориентации, </a:t>
            </a:r>
            <a:endParaRPr lang="ru-RU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во взаимоотношениях с окружающими (учителями, сверстниками, родителями); </a:t>
            </a:r>
            <a:endParaRPr lang="ru-RU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коррекция нарушений психических процессов и эмоционально-волевой сферы, в этой работе особое место занимает коррекция мышления и эмоционального состояния ученика.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21977" b="29000"/>
          <a:stretch/>
        </p:blipFill>
        <p:spPr>
          <a:xfrm>
            <a:off x="323528" y="764704"/>
            <a:ext cx="2249880" cy="263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6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9696"/>
            <a:ext cx="7406640" cy="9963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бщие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и правила при работе с детьми с ОВЗ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1124744"/>
            <a:ext cx="4824536" cy="5229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соблюдать: </a:t>
            </a:r>
            <a:endParaRPr lang="ru-RU" sz="12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 к каждому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ученику.</a:t>
            </a:r>
            <a:endParaRPr lang="ru-RU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Предотвращение наступления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переутомления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разнообразные средства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материала, и средств наглядности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Использование методов, активизирующих познавательную деятельность учащихся (игровые ситуации; дидактические игры, которые связаны с поиском видовых и родовых признаков предметов; игровые тренинги, способствующие развитию умения общаться с другими;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релаксация, позволяющие снять мышечные спазмы и зажимы, особенно в области лица и кистей рук), развивающих их устную и письменную речь и формирующих необходимые учебные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навыки.</a:t>
            </a:r>
            <a:endParaRPr lang="ru-RU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Проявление педагогического такта.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Поощрение за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малейшие успехи, своевременная и тактическая помощь каждому ребёнку, развитие в нём веры в собственные силы и возможности.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2401" r="23225" b="-400"/>
          <a:stretch/>
        </p:blipFill>
        <p:spPr>
          <a:xfrm>
            <a:off x="467544" y="1772816"/>
            <a:ext cx="354279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91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9" b="12852"/>
          <a:stretch/>
        </p:blipFill>
        <p:spPr>
          <a:xfrm>
            <a:off x="323528" y="620688"/>
            <a:ext cx="3528392" cy="408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33199" r="10626" b="5201"/>
          <a:stretch/>
        </p:blipFill>
        <p:spPr>
          <a:xfrm>
            <a:off x="3851920" y="4149080"/>
            <a:ext cx="4968552" cy="235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26375"/>
          <a:stretch/>
        </p:blipFill>
        <p:spPr>
          <a:xfrm>
            <a:off x="4211960" y="620688"/>
            <a:ext cx="3937108" cy="33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7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3"/>
          <a:stretch/>
        </p:blipFill>
        <p:spPr>
          <a:xfrm>
            <a:off x="1146528" y="4293096"/>
            <a:ext cx="7056784" cy="233295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06640" cy="9963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«Советы родителям»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92782"/>
            <a:ext cx="856895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считайте обращение к специалисту (неврологу, психиатру или психологу) «клеймом на всю жизнь», не настраивайтесь негативно, если такую консультацию вам предложат воспитатели или учителя. Невозможно помочь детям,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понимая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причина их проблем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Обеспечьте ребенку как можно больше впечатлений, систематически знакомьте его с окружающим миром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ругайте детей, если они неловки, недостаточно сообразительны.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критика только снижает и без того невысокую самооценку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фиксируйте внимание ребенка на оценке и тем более не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наказывайте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то, что «педагог жалуется». Постарайтесь наладить контакт с учителем, расскажите ему об особенностях сына (дочери), попытайтесь разработать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совместную стратегию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оценивайте неудачи ребенка как проявление лени или «плохого» характера, не стремитесь к тому, чтобы он соответствовал «нормальным», на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 взгляд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критериям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относитесь к жалобам детей на головную боль,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усталость,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самочувствие, ведь в большинстве случаев это объективные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затруднений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испытываемых ребенком в процессе обучения.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7262624" cy="16561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Власова Кристина Станиславовна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 психолог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«Шегарская СОШ №2»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Kristina</a:t>
            </a:r>
            <a:r>
              <a:rPr lang="ru-RU" sz="31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3100" u="sng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lescka</a:t>
            </a:r>
            <a:r>
              <a:rPr lang="ru-RU" sz="31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3100" u="sng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yandex</a:t>
            </a:r>
            <a:r>
              <a:rPr lang="ru-RU" sz="31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3100" u="sng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3100" u="sng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76" y="3068960"/>
            <a:ext cx="4776337" cy="338437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7"/>
            <a:ext cx="4320480" cy="3421354"/>
          </a:xfrm>
        </p:spPr>
      </p:pic>
    </p:spTree>
    <p:extLst>
      <p:ext uri="{BB962C8B-B14F-4D97-AF65-F5344CB8AC3E}">
        <p14:creationId xmlns:p14="http://schemas.microsoft.com/office/powerpoint/2010/main" val="41428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/>
          <a:stretch/>
        </p:blipFill>
        <p:spPr>
          <a:xfrm>
            <a:off x="4514814" y="503677"/>
            <a:ext cx="4301880" cy="220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6" y="3897520"/>
            <a:ext cx="3915720" cy="220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b="18500"/>
          <a:stretch/>
        </p:blipFill>
        <p:spPr>
          <a:xfrm>
            <a:off x="395536" y="503677"/>
            <a:ext cx="385445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6601" r="16139" b="6601"/>
          <a:stretch/>
        </p:blipFill>
        <p:spPr>
          <a:xfrm>
            <a:off x="4531057" y="3147785"/>
            <a:ext cx="42856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0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00808"/>
            <a:ext cx="8041967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69269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взаимодействия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476672"/>
            <a:ext cx="7406640" cy="13563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реализации программы сопровождения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2492896"/>
            <a:ext cx="7404653" cy="36031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эмоционального самочувствия всех участников образовательного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51" y="476672"/>
            <a:ext cx="7404653" cy="5976664"/>
          </a:xfrm>
        </p:spPr>
        <p:txBody>
          <a:bodyPr>
            <a:normAutofit/>
          </a:bodyPr>
          <a:lstStyle/>
          <a:p>
            <a:pPr marL="3429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сопровождения: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условий, способствующих эмоциональному благополучию ребенка, и оказание социально-педагогической помощи его родителям.</a:t>
            </a:r>
          </a:p>
          <a:p>
            <a:pPr marL="3429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3адачи сопровождения: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особенности детей с ОВ3(социально-эмоциональное развитие, межличностные отношения, нарушения нравственного развития и др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теоретические и технологические основы процесса социально- психолого-педагогического сопровождения детей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ОВ3;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овершенствовать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формы поведения и навыки адекватного общения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родителей навыки самоанализа, преодоления психологических барьеров, формирования позитивной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бучать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социально-психолого-педагогическим основам развития и воспитания ребенка с ОВ3.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51" y="332656"/>
            <a:ext cx="7406640" cy="13563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Направления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организации социально-психолого-педагогического сопровождения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51" y="2057400"/>
            <a:ext cx="4002781" cy="4035896"/>
          </a:xfrm>
        </p:spPr>
        <p:txBody>
          <a:bodyPr>
            <a:normAutofit/>
          </a:bodyPr>
          <a:lstStyle/>
          <a:p>
            <a:pPr marL="571500" lvl="0" indent="-571500" defTabSz="457200">
              <a:lnSpc>
                <a:spcPct val="100000"/>
              </a:lnSpc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Диагностическое;</a:t>
            </a:r>
          </a:p>
          <a:p>
            <a:pPr marL="571500" lvl="0" indent="-571500" defTabSz="457200">
              <a:lnSpc>
                <a:spcPct val="100000"/>
              </a:lnSpc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 групповая коррекционно-развивающая работа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defTabSz="457200">
              <a:lnSpc>
                <a:spcPct val="100000"/>
              </a:lnSpc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работа;</a:t>
            </a:r>
          </a:p>
          <a:p>
            <a:pPr marL="571500" lvl="0" indent="-571500" defTabSz="457200">
              <a:lnSpc>
                <a:spcPct val="100000"/>
              </a:lnSpc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работа </a:t>
            </a:r>
          </a:p>
          <a:p>
            <a:pPr marL="34290" indent="0">
              <a:buNone/>
            </a:pP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30050"/>
          <a:stretch/>
        </p:blipFill>
        <p:spPr>
          <a:xfrm>
            <a:off x="4860032" y="1965960"/>
            <a:ext cx="385445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7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06640" cy="80317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Этапы сопровождения ребенка с 0ВЗ: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135832"/>
            <a:ext cx="8136903" cy="4885456"/>
          </a:xfrm>
        </p:spPr>
        <p:txBody>
          <a:bodyPr>
            <a:normAutofit fontScale="62500" lnSpcReduction="20000"/>
          </a:bodyPr>
          <a:lstStyle/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sz="2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Диагностическое сопровождение ребенка и его семьи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контакта со всеми участниками сопровождения ребенка.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диагностика особенностей развития ребенка, профилактика отклонений психического развития.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модели воспитания, используемой родителями, и диагностика их личностных характеристик (составление социально- психологической карты семьи).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Реализация индивидуальной программы и групповых занятий.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необходимой помощи родителям ребенка с ограниченными возможностями (консультирование, беседы, обсуждения).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Просвещение и консультирование педагогов, работающих с ребенком.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Психологические занятия, включающие в себя комплексы на развитие внимания, памяти, мышления, эмоционально-волевой сферы.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совместных мероприятий с родителями и детьми («Праздник семьи», «Новый год», «8 марта», «Дни рождения», «День матери», «Осенний праздник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25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рекомендаций, определение оптимальной индивидуальной нагрузки с учетом психофизических особенностей.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процесса и 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результа-</a:t>
            </a:r>
          </a:p>
          <a:p>
            <a:pPr marL="3429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 сопровождения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81" y="4797152"/>
            <a:ext cx="3074100" cy="18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77552"/>
            <a:ext cx="7406640" cy="80317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 ЗПР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980728"/>
            <a:ext cx="4104456" cy="29523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Психодиагностическая работа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выявление уровня развития познавательных процессов.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Используемые методики: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«10 слов» (исследование памяти)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«Запомни картинки» (исследование памяти)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«Разрезные картинки» (исследование восприятия)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событий» (исследование восприятия)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«4 лишний» (исследование мышления)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«Классификация» (исследование мышления)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«Простые аналогии» (исследование мышления)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«Таблицы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Шульте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(исследование внимания)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980728"/>
            <a:ext cx="4608512" cy="29523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838325" algn="l"/>
              </a:tabLst>
            </a:pP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Психокоррекционная работа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коррекция познавательных психических процессов.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развитие процессов мышления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коррекция памяти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коррекция внимания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коррекция восприятия.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упражнений: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«Запомни нужные слова».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предложенных фраз (рассказов) ребенок запоминает только те слова, которые обозначают: погодные условия, транспорт, растения и т. п.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«Пиктограмма».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Ребенку читается текст. Для того чтобы его запомнить, он должен каждый смысловой фрагмент как-то изобразить (зарисовать). Затем ребенка просят по его зарисовкам воспроизвести рассказ.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49742" y="3933056"/>
            <a:ext cx="4212468" cy="2232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Консультативная работа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Проведение индивидуальных консультаций.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Аналитическая работа.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Осуществление анализа полученных результатов, формулирование выводов.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396</TotalTime>
  <Words>861</Words>
  <Application>Microsoft Office PowerPoint</Application>
  <PresentationFormat>Экран (4:3)</PresentationFormat>
  <Paragraphs>90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DokChampa</vt:lpstr>
      <vt:lpstr>Georgia</vt:lpstr>
      <vt:lpstr>Times New Roman</vt:lpstr>
      <vt:lpstr>Базис</vt:lpstr>
      <vt:lpstr>  «Психологический комфорт в школе –  важное условие эффективности обучения и воспитания» </vt:lpstr>
      <vt:lpstr>Презентация PowerPoint</vt:lpstr>
      <vt:lpstr>Презентация PowerPoint</vt:lpstr>
      <vt:lpstr>Презентация PowerPoint</vt:lpstr>
      <vt:lpstr>Основные принципы реализации программы сопровождения </vt:lpstr>
      <vt:lpstr>Презентация PowerPoint</vt:lpstr>
      <vt:lpstr>Направления для организации социально-психолого-педагогического сопровождения </vt:lpstr>
      <vt:lpstr>Этапы сопровождения ребенка с 0ВЗ:</vt:lpstr>
      <vt:lpstr>Дети с ЗПР </vt:lpstr>
      <vt:lpstr> Дети- инвалиды</vt:lpstr>
      <vt:lpstr> Общие принципы и правила при работе с детьми с ОВЗ</vt:lpstr>
      <vt:lpstr>Презентация PowerPoint</vt:lpstr>
      <vt:lpstr> Памятка «Советы родителям» </vt:lpstr>
      <vt:lpstr> Власова Кристина Станиславовна педагог- психолог  МКОУ «Шегарская СОШ №2» Kristina.lescka@yandex.ru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</dc:creator>
  <cp:lastModifiedBy>ks</cp:lastModifiedBy>
  <cp:revision>22</cp:revision>
  <dcterms:created xsi:type="dcterms:W3CDTF">2018-11-19T05:55:01Z</dcterms:created>
  <dcterms:modified xsi:type="dcterms:W3CDTF">2019-12-02T04:29:06Z</dcterms:modified>
</cp:coreProperties>
</file>