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  <p:sldId id="263" r:id="rId9"/>
    <p:sldId id="273" r:id="rId10"/>
    <p:sldId id="271" r:id="rId11"/>
    <p:sldId id="269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13B0D-889B-45FB-B2AE-719D61A4591B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498F1-F6A4-48B0-BB65-14A14A1F6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352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498F1-F6A4-48B0-BB65-14A14A1F66A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89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71612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Применение </a:t>
            </a:r>
            <a:r>
              <a:rPr lang="ru-RU" b="1" dirty="0" err="1" smtClean="0"/>
              <a:t>здоровьесберегающих</a:t>
            </a:r>
            <a:r>
              <a:rPr lang="ru-RU" b="1" dirty="0" smtClean="0"/>
              <a:t> технологий  в образовательном процессе с детьми с ОВЗ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78632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 Учитель-логопед </a:t>
            </a:r>
          </a:p>
          <a:p>
            <a:pPr algn="r"/>
            <a:r>
              <a:rPr lang="ru-RU" dirty="0" smtClean="0"/>
              <a:t>"</a:t>
            </a:r>
            <a:r>
              <a:rPr lang="ru-RU" dirty="0" err="1" smtClean="0"/>
              <a:t>Парбигской</a:t>
            </a:r>
            <a:r>
              <a:rPr lang="ru-RU" dirty="0" smtClean="0"/>
              <a:t> СОШ им.М.Т. Калашникова" </a:t>
            </a:r>
          </a:p>
          <a:p>
            <a:pPr algn="r"/>
            <a:r>
              <a:rPr lang="ru-RU" dirty="0" smtClean="0"/>
              <a:t>Кедровская А.А.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43042" y="428604"/>
            <a:ext cx="53543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Дыхательная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гимнастика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5" descr="C:\Documents and Settings\Учитель\Рабочий стол\Фото\QOrApu0JDTc.jpg"/>
          <p:cNvPicPr>
            <a:picLocks noChangeAspect="1" noChangeArrowheads="1"/>
          </p:cNvPicPr>
          <p:nvPr/>
        </p:nvPicPr>
        <p:blipFill>
          <a:blip r:embed="rId2"/>
          <a:srcRect b="5769"/>
          <a:stretch>
            <a:fillRect/>
          </a:stretch>
        </p:blipFill>
        <p:spPr bwMode="auto">
          <a:xfrm>
            <a:off x="0" y="754648"/>
            <a:ext cx="4857752" cy="6103352"/>
          </a:xfrm>
          <a:prstGeom prst="rect">
            <a:avLst/>
          </a:prstGeom>
          <a:noFill/>
        </p:spPr>
      </p:pic>
      <p:pic>
        <p:nvPicPr>
          <p:cNvPr id="9" name="Picture 3" descr="C:\Documents and Settings\Учитель\Рабочий стол\Фото\Uc13YBJQeGE.jpg"/>
          <p:cNvPicPr>
            <a:picLocks noChangeAspect="1" noChangeArrowheads="1"/>
          </p:cNvPicPr>
          <p:nvPr/>
        </p:nvPicPr>
        <p:blipFill>
          <a:blip r:embed="rId3"/>
          <a:srcRect b="6734"/>
          <a:stretch>
            <a:fillRect/>
          </a:stretch>
        </p:blipFill>
        <p:spPr bwMode="auto">
          <a:xfrm>
            <a:off x="4778063" y="1428736"/>
            <a:ext cx="4365938" cy="5429264"/>
          </a:xfrm>
          <a:prstGeom prst="rect">
            <a:avLst/>
          </a:prstGeom>
          <a:noFill/>
        </p:spPr>
      </p:pic>
      <p:pic>
        <p:nvPicPr>
          <p:cNvPr id="3074" name="Picture 2" descr="C:\Documents and Settings\Учитель\Рабочий стол\BjZ9-6VTpE4.jpg"/>
          <p:cNvPicPr>
            <a:picLocks noChangeAspect="1" noChangeArrowheads="1"/>
          </p:cNvPicPr>
          <p:nvPr/>
        </p:nvPicPr>
        <p:blipFill>
          <a:blip r:embed="rId4"/>
          <a:srcRect t="23813" r="10702" b="10702"/>
          <a:stretch>
            <a:fillRect/>
          </a:stretch>
        </p:blipFill>
        <p:spPr bwMode="auto">
          <a:xfrm>
            <a:off x="-1" y="0"/>
            <a:ext cx="9092065" cy="5000636"/>
          </a:xfrm>
          <a:prstGeom prst="rect">
            <a:avLst/>
          </a:prstGeom>
          <a:noFill/>
        </p:spPr>
      </p:pic>
      <p:pic>
        <p:nvPicPr>
          <p:cNvPr id="11" name="Picture 2" descr="C:\Documents and Settings\Учитель\Рабочий стол\-2OqQziHUw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Documents and Settings\Учитель\Рабочий стол\-DDdrVxdqnQ.jpg"/>
          <p:cNvPicPr>
            <a:picLocks noChangeAspect="1" noChangeArrowheads="1"/>
          </p:cNvPicPr>
          <p:nvPr/>
        </p:nvPicPr>
        <p:blipFill>
          <a:blip r:embed="rId6"/>
          <a:srcRect b="12688"/>
          <a:stretch>
            <a:fillRect/>
          </a:stretch>
        </p:blipFill>
        <p:spPr bwMode="auto">
          <a:xfrm>
            <a:off x="-1" y="0"/>
            <a:ext cx="5890935" cy="6858000"/>
          </a:xfrm>
          <a:prstGeom prst="rect">
            <a:avLst/>
          </a:prstGeom>
          <a:noFill/>
        </p:spPr>
      </p:pic>
      <p:pic>
        <p:nvPicPr>
          <p:cNvPr id="3076" name="Picture 4" descr="C:\Documents and Settings\Учитель\Рабочий стол\snOKNGCo4eg.jpg"/>
          <p:cNvPicPr>
            <a:picLocks noChangeAspect="1" noChangeArrowheads="1"/>
          </p:cNvPicPr>
          <p:nvPr/>
        </p:nvPicPr>
        <p:blipFill>
          <a:blip r:embed="rId7"/>
          <a:srcRect r="3758" b="7396"/>
          <a:stretch>
            <a:fillRect/>
          </a:stretch>
        </p:blipFill>
        <p:spPr bwMode="auto">
          <a:xfrm>
            <a:off x="-1" y="0"/>
            <a:ext cx="9107293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7" descr="C:\Documents and Settings\Учитель\Рабочий стол\Фото\1xeqoOokhx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Технологии обучения здоровому образу жизни</a:t>
            </a:r>
            <a:br>
              <a:rPr lang="ru-RU" b="1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715008" y="2285992"/>
            <a:ext cx="32146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Утренняя гимнастика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Физкультурные занятия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Самомассаж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Активный отдых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506" name="Picture 2" descr="C:\Documents and Settings\Учитель\Рабочий стол\Фото\dvlKenwpTCc.jpg"/>
          <p:cNvPicPr>
            <a:picLocks noChangeAspect="1" noChangeArrowheads="1"/>
          </p:cNvPicPr>
          <p:nvPr/>
        </p:nvPicPr>
        <p:blipFill>
          <a:blip r:embed="rId2"/>
          <a:srcRect b="5952"/>
          <a:stretch>
            <a:fillRect/>
          </a:stretch>
        </p:blipFill>
        <p:spPr bwMode="auto">
          <a:xfrm>
            <a:off x="2285984" y="1931092"/>
            <a:ext cx="3929058" cy="4926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Коррекционные технологии</a:t>
            </a:r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286380" y="5257562"/>
            <a:ext cx="38576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err="1" smtClean="0">
                <a:solidFill>
                  <a:srgbClr val="333333"/>
                </a:solidFill>
                <a:ea typeface="Times New Roman" pitchFamily="18" charset="0"/>
              </a:rPr>
              <a:t>арттерапия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</a:rPr>
              <a:t>, технологии  музыкального воздействия, </a:t>
            </a:r>
            <a:r>
              <a:rPr lang="ru-RU" sz="1400" dirty="0" err="1" smtClean="0">
                <a:solidFill>
                  <a:srgbClr val="333333"/>
                </a:solidFill>
                <a:ea typeface="Times New Roman" pitchFamily="18" charset="0"/>
              </a:rPr>
              <a:t>сказкотерапия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</a:rPr>
              <a:t>, технологии воздействия цветом, технологии коррекции поведения, </a:t>
            </a:r>
            <a:r>
              <a:rPr lang="ru-RU" sz="1400" dirty="0" err="1" smtClean="0">
                <a:solidFill>
                  <a:srgbClr val="333333"/>
                </a:solidFill>
                <a:ea typeface="Times New Roman" pitchFamily="18" charset="0"/>
              </a:rPr>
              <a:t>психогимнастика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</a:rPr>
              <a:t>, фонетическая и логопедическая ритмика.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22530" name="Picture 2" descr="C:\Documents and Settings\Учитель\Рабочий стол\Фото\LQPg8iWBbkg.jpg"/>
          <p:cNvPicPr>
            <a:picLocks noChangeAspect="1" noChangeArrowheads="1"/>
          </p:cNvPicPr>
          <p:nvPr/>
        </p:nvPicPr>
        <p:blipFill>
          <a:blip r:embed="rId2" cstate="print"/>
          <a:srcRect l="13228" t="9922" r="7396" b="18640"/>
          <a:stretch>
            <a:fillRect/>
          </a:stretch>
        </p:blipFill>
        <p:spPr bwMode="auto">
          <a:xfrm>
            <a:off x="3428992" y="3143248"/>
            <a:ext cx="2143140" cy="2571768"/>
          </a:xfrm>
          <a:prstGeom prst="rect">
            <a:avLst/>
          </a:prstGeom>
          <a:noFill/>
        </p:spPr>
      </p:pic>
      <p:pic>
        <p:nvPicPr>
          <p:cNvPr id="22531" name="Picture 3" descr="C:\Documents and Settings\Учитель\Рабочий стол\Фото\8a-AsQ4TI1o.jpg"/>
          <p:cNvPicPr>
            <a:picLocks noChangeAspect="1" noChangeArrowheads="1"/>
          </p:cNvPicPr>
          <p:nvPr/>
        </p:nvPicPr>
        <p:blipFill>
          <a:blip r:embed="rId3" cstate="print"/>
          <a:srcRect l="15875" b="10702"/>
          <a:stretch>
            <a:fillRect/>
          </a:stretch>
        </p:blipFill>
        <p:spPr bwMode="auto">
          <a:xfrm>
            <a:off x="500034" y="2071678"/>
            <a:ext cx="2271372" cy="3214710"/>
          </a:xfrm>
          <a:prstGeom prst="rect">
            <a:avLst/>
          </a:prstGeom>
          <a:noFill/>
        </p:spPr>
      </p:pic>
      <p:pic>
        <p:nvPicPr>
          <p:cNvPr id="22532" name="Picture 4" descr="C:\Documents and Settings\Учитель\Рабочий стол\Фото\NEWikApbkho.jpg"/>
          <p:cNvPicPr>
            <a:picLocks noChangeAspect="1" noChangeArrowheads="1"/>
          </p:cNvPicPr>
          <p:nvPr/>
        </p:nvPicPr>
        <p:blipFill>
          <a:blip r:embed="rId4" cstate="print"/>
          <a:srcRect l="10582" t="7937" b="6735"/>
          <a:stretch>
            <a:fillRect/>
          </a:stretch>
        </p:blipFill>
        <p:spPr bwMode="auto">
          <a:xfrm>
            <a:off x="6143636" y="2071678"/>
            <a:ext cx="2414275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Технологии </a:t>
            </a:r>
            <a:r>
              <a:rPr lang="ru-RU" b="1" dirty="0" err="1" smtClean="0"/>
              <a:t>валеологического</a:t>
            </a:r>
            <a:r>
              <a:rPr lang="ru-RU" b="1" dirty="0" smtClean="0"/>
              <a:t> просвещения родителей</a:t>
            </a:r>
            <a:endParaRPr lang="ru-RU" dirty="0"/>
          </a:p>
        </p:txBody>
      </p:sp>
      <p:pic>
        <p:nvPicPr>
          <p:cNvPr id="2051" name="Picture 3" descr="C:\Documents and Settings\Учитель\Рабочий стол\Фото\mtEqJLMZE9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357430"/>
            <a:ext cx="6072230" cy="4046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572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Положительные результаты: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снижение уровня заболеваемости;</a:t>
            </a:r>
          </a:p>
          <a:p>
            <a:r>
              <a:rPr lang="ru-RU" dirty="0" smtClean="0"/>
              <a:t>повышение работоспособности, выносливости;</a:t>
            </a:r>
          </a:p>
          <a:p>
            <a:r>
              <a:rPr lang="ru-RU" dirty="0" smtClean="0"/>
              <a:t>развитие психических процессов;</a:t>
            </a:r>
          </a:p>
          <a:p>
            <a:r>
              <a:rPr lang="ru-RU" dirty="0" smtClean="0"/>
              <a:t>улучшение зрения;</a:t>
            </a:r>
          </a:p>
          <a:p>
            <a:r>
              <a:rPr lang="ru-RU" dirty="0" smtClean="0"/>
              <a:t>формирование двигательных умений и навыков, правильной осанки;</a:t>
            </a:r>
          </a:p>
          <a:p>
            <a:r>
              <a:rPr lang="ru-RU" dirty="0" smtClean="0"/>
              <a:t>развитие общей и мелкой моторики;</a:t>
            </a:r>
          </a:p>
          <a:p>
            <a:r>
              <a:rPr lang="ru-RU" dirty="0" smtClean="0"/>
              <a:t>повышение речевой активности;</a:t>
            </a:r>
          </a:p>
          <a:p>
            <a:r>
              <a:rPr lang="ru-RU" dirty="0" smtClean="0"/>
              <a:t>увеличение уровня социальной адаптации.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4000512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/>
              <a:t>Здоровье</a:t>
            </a:r>
            <a:r>
              <a:rPr lang="ru-RU" dirty="0" smtClean="0"/>
              <a:t> – это главное жизненное благо. Только здоровый человек может быть свободным, радостным, счастливым.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8586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9A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dirty="0" smtClean="0">
                <a:solidFill>
                  <a:srgbClr val="002776"/>
                </a:solidFill>
                <a:latin typeface="Comic Sans MS" pitchFamily="66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002776"/>
                </a:solidFill>
                <a:latin typeface="Comic Sans MS" pitchFamily="66" charset="0"/>
              </a:rPr>
              <a:t>Взрослым кажется, что дети не заботятся о своём здоровье… Нет. Детям совершенно так же, как и взрослым, хочется быть здоровыми, сильными, только дети не знают, что для этого надо делать. Объясни им и они будут беречься</a:t>
            </a:r>
            <a:r>
              <a:rPr lang="ru-RU" sz="2800" b="1" dirty="0" smtClean="0">
                <a:solidFill>
                  <a:srgbClr val="002776"/>
                </a:solidFill>
                <a:latin typeface="Comic Sans MS" pitchFamily="66" charset="0"/>
                <a:cs typeface="Times New Roman" pitchFamily="18" charset="0"/>
              </a:rPr>
              <a:t>». </a:t>
            </a:r>
          </a:p>
          <a:p>
            <a:pPr algn="ctr"/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4500570"/>
            <a:ext cx="2146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002776"/>
                </a:solidFill>
                <a:latin typeface="Comic Sans MS" pitchFamily="66" charset="0"/>
                <a:cs typeface="Times New Roman" pitchFamily="18" charset="0"/>
              </a:rPr>
              <a:t>Януш</a:t>
            </a:r>
            <a:r>
              <a:rPr lang="ru-RU" sz="2400" dirty="0">
                <a:solidFill>
                  <a:srgbClr val="002776"/>
                </a:solidFill>
                <a:latin typeface="Comic Sans MS" pitchFamily="66" charset="0"/>
                <a:cs typeface="Times New Roman" pitchFamily="18" charset="0"/>
              </a:rPr>
              <a:t> Корчак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776"/>
                </a:solidFill>
                <a:latin typeface="Comic Sans MS" pitchFamily="66" charset="0"/>
                <a:cs typeface="Times New Roman" pitchFamily="18" charset="0"/>
              </a:rPr>
              <a:t>Согласно Уставу Всемирной организации здравоохранения (ВОЗ),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002776"/>
                </a:solidFill>
                <a:latin typeface="Comic Sans MS" pitchFamily="66" charset="0"/>
                <a:cs typeface="Times New Roman" pitchFamily="18" charset="0"/>
              </a:rPr>
              <a:t>здоровье</a:t>
            </a:r>
            <a:r>
              <a:rPr lang="ru-RU" b="1" dirty="0" smtClean="0">
                <a:solidFill>
                  <a:srgbClr val="002776"/>
                </a:solidFill>
                <a:latin typeface="Comic Sans MS" pitchFamily="66" charset="0"/>
                <a:cs typeface="Times New Roman" pitchFamily="18" charset="0"/>
              </a:rPr>
              <a:t> - состояние полного физического, душевного и социального благополучия, а не только отсутствие болезней (1946).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325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776"/>
                </a:solidFill>
                <a:latin typeface="Comic Sans MS" pitchFamily="66" charset="0"/>
              </a:rPr>
              <a:t>В соответствии с Законом «Об образовании»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776"/>
                </a:solidFill>
                <a:latin typeface="Comic Sans MS" pitchFamily="66" charset="0"/>
              </a:rPr>
              <a:t>здоровье детей относится к приоритетным направлениям государственной политики в сфере образования. </a:t>
            </a:r>
          </a:p>
          <a:p>
            <a:endParaRPr lang="ru-RU" dirty="0"/>
          </a:p>
        </p:txBody>
      </p:sp>
      <p:pic>
        <p:nvPicPr>
          <p:cNvPr id="4" name="Picture 2" descr="G: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643182"/>
            <a:ext cx="3975179" cy="16430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4357694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>
                <a:latin typeface="Comic Sans MS" pitchFamily="66" charset="0"/>
              </a:rPr>
              <a:t>1.6. Стандарт направлен на решение    </a:t>
            </a:r>
          </a:p>
          <a:p>
            <a:pPr algn="ctr">
              <a:buNone/>
            </a:pPr>
            <a:r>
              <a:rPr lang="ru-RU" sz="2400" dirty="0" smtClean="0">
                <a:latin typeface="Comic Sans MS" pitchFamily="66" charset="0"/>
              </a:rPr>
              <a:t>      следующих задач: </a:t>
            </a:r>
          </a:p>
          <a:p>
            <a:pPr algn="ctr">
              <a:buNone/>
            </a:pPr>
            <a:r>
              <a:rPr lang="ru-RU" sz="2400" dirty="0" smtClean="0">
                <a:latin typeface="Comic Sans MS" pitchFamily="66" charset="0"/>
              </a:rPr>
              <a:t>охраны и укрепления физического и </a:t>
            </a:r>
          </a:p>
          <a:p>
            <a:pPr algn="ctr">
              <a:buNone/>
            </a:pPr>
            <a:r>
              <a:rPr lang="ru-RU" sz="2400" dirty="0" smtClean="0">
                <a:latin typeface="Comic Sans MS" pitchFamily="66" charset="0"/>
              </a:rPr>
              <a:t>психического здоровья детей, в том </a:t>
            </a:r>
          </a:p>
          <a:p>
            <a:pPr algn="ctr">
              <a:buNone/>
            </a:pPr>
            <a:r>
              <a:rPr lang="ru-RU" sz="2400" dirty="0" smtClean="0">
                <a:latin typeface="Comic Sans MS" pitchFamily="66" charset="0"/>
              </a:rPr>
              <a:t>числе их эмоционального </a:t>
            </a:r>
          </a:p>
          <a:p>
            <a:pPr algn="ctr">
              <a:buNone/>
            </a:pPr>
            <a:r>
              <a:rPr lang="ru-RU" sz="2400" dirty="0" smtClean="0">
                <a:latin typeface="Comic Sans MS" pitchFamily="66" charset="0"/>
              </a:rPr>
              <a:t>благополучия…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030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776"/>
                </a:solidFill>
                <a:latin typeface="Comic Sans MS" pitchFamily="66" charset="0"/>
              </a:rPr>
              <a:t>Негативные факторы, влияющие на здоровье детей:</a:t>
            </a:r>
          </a:p>
          <a:p>
            <a:r>
              <a:rPr lang="ru-RU" dirty="0" smtClean="0">
                <a:solidFill>
                  <a:srgbClr val="002776"/>
                </a:solidFill>
                <a:latin typeface="Comic Sans MS" pitchFamily="66" charset="0"/>
              </a:rPr>
              <a:t>стрессовая педагогическая тактика;</a:t>
            </a:r>
          </a:p>
          <a:p>
            <a:r>
              <a:rPr lang="ru-RU" dirty="0" smtClean="0">
                <a:solidFill>
                  <a:srgbClr val="002776"/>
                </a:solidFill>
                <a:latin typeface="Comic Sans MS" pitchFamily="66" charset="0"/>
              </a:rPr>
              <a:t>интенсификация учебного процесса;</a:t>
            </a:r>
          </a:p>
          <a:p>
            <a:r>
              <a:rPr lang="ru-RU" dirty="0" smtClean="0">
                <a:solidFill>
                  <a:srgbClr val="002776"/>
                </a:solidFill>
                <a:latin typeface="Comic Sans MS" pitchFamily="66" charset="0"/>
              </a:rPr>
              <a:t>несоответствие методик и технологий обучения  возрастным и индивидуальным особенностям детей;</a:t>
            </a:r>
          </a:p>
          <a:p>
            <a:r>
              <a:rPr lang="ru-RU" dirty="0" smtClean="0">
                <a:solidFill>
                  <a:srgbClr val="002776"/>
                </a:solidFill>
                <a:latin typeface="Comic Sans MS" pitchFamily="66" charset="0"/>
              </a:rPr>
              <a:t>нерациональная  организация учебной деятельности (в том числе физкультурно-оздоровительная работа);</a:t>
            </a:r>
          </a:p>
          <a:p>
            <a:r>
              <a:rPr lang="ru-RU" dirty="0" smtClean="0">
                <a:solidFill>
                  <a:srgbClr val="002776"/>
                </a:solidFill>
                <a:latin typeface="Comic Sans MS" pitchFamily="66" charset="0"/>
              </a:rPr>
              <a:t>низкая  информированность педагогов и родителей по вопросам охраны и укрепления здоровья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776"/>
                </a:solidFill>
                <a:latin typeface="Comic Sans MS" pitchFamily="66" charset="0"/>
              </a:rPr>
              <a:t>технологии, направленные на решение задач сохранения, поддержания и обогащения здоровья субъектов педагогического процесса в образовательном учреждении: детей, педагогов и родителей.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714356"/>
            <a:ext cx="8229600" cy="1069848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Здоровьесберегающие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технологии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2776"/>
                </a:solidFill>
                <a:latin typeface="Comic Sans MS" pitchFamily="66" charset="0"/>
              </a:rPr>
              <a:t>Здоровьесберегающие</a:t>
            </a:r>
            <a:r>
              <a:rPr lang="ru-RU" dirty="0" smtClean="0">
                <a:solidFill>
                  <a:srgbClr val="002776"/>
                </a:solidFill>
                <a:latin typeface="Comic Sans MS" pitchFamily="66" charset="0"/>
              </a:rPr>
              <a:t> технологии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0173" y="1967379"/>
            <a:ext cx="2928958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Технологии сохранения и стимулирования </a:t>
            </a:r>
            <a:r>
              <a:rPr lang="ru-RU" b="1" dirty="0" smtClean="0">
                <a:latin typeface="Comic Sans MS" pitchFamily="66" charset="0"/>
              </a:rPr>
              <a:t>здоровья 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80192" y="1973870"/>
            <a:ext cx="2857520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Технологии обучения здоровому образу </a:t>
            </a:r>
            <a:r>
              <a:rPr lang="ru-RU" b="1" dirty="0" smtClean="0">
                <a:latin typeface="Comic Sans MS" pitchFamily="66" charset="0"/>
              </a:rPr>
              <a:t>жизни 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4" y="1973870"/>
            <a:ext cx="278608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Коррекционные технологии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Технологии сохранения и стимулирования здоровья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86446" y="2143116"/>
            <a:ext cx="3357554" cy="1815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Times New Roman" pitchFamily="18" charset="0"/>
              </a:rPr>
              <a:t>Ритмопластика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Times New Roman" pitchFamily="18" charset="0"/>
              </a:rPr>
              <a:t>Динамические паузы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Times New Roman" pitchFamily="18" charset="0"/>
              </a:rPr>
              <a:t>Подвижные и спортивные игры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Times New Roman" pitchFamily="18" charset="0"/>
              </a:rPr>
              <a:t>Релаксация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ea typeface="Times New Roman" pitchFamily="18" charset="0"/>
                <a:cs typeface="Times New Roman" pitchFamily="18" charset="0"/>
              </a:rPr>
              <a:t>Пальчиковая гимнастика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Гимнастика для глаз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Дыхательная гимнастика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бодрящая гимнастика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C:\Documents and Settings\Учитель\Рабочий стол\Фото\asnKcpgLSVg.jpg"/>
          <p:cNvPicPr>
            <a:picLocks noChangeAspect="1" noChangeArrowheads="1"/>
          </p:cNvPicPr>
          <p:nvPr/>
        </p:nvPicPr>
        <p:blipFill>
          <a:blip r:embed="rId3"/>
          <a:srcRect l="19348" t="21828" r="19632" b="10703"/>
          <a:stretch>
            <a:fillRect/>
          </a:stretch>
        </p:blipFill>
        <p:spPr bwMode="auto">
          <a:xfrm>
            <a:off x="0" y="1785926"/>
            <a:ext cx="3286116" cy="2725072"/>
          </a:xfrm>
          <a:prstGeom prst="rect">
            <a:avLst/>
          </a:prstGeom>
          <a:noFill/>
        </p:spPr>
      </p:pic>
      <p:pic>
        <p:nvPicPr>
          <p:cNvPr id="1027" name="Picture 3" descr="C:\Documents and Settings\Учитель\Рабочий стол\Фото\o18NgsettEI.jpg"/>
          <p:cNvPicPr>
            <a:picLocks noChangeAspect="1" noChangeArrowheads="1"/>
          </p:cNvPicPr>
          <p:nvPr/>
        </p:nvPicPr>
        <p:blipFill>
          <a:blip r:embed="rId4" cstate="print"/>
          <a:srcRect l="7441" t="21828" r="13679" b="18640"/>
          <a:stretch>
            <a:fillRect/>
          </a:stretch>
        </p:blipFill>
        <p:spPr bwMode="auto">
          <a:xfrm>
            <a:off x="2247884" y="2928934"/>
            <a:ext cx="4038628" cy="2286016"/>
          </a:xfrm>
          <a:prstGeom prst="rect">
            <a:avLst/>
          </a:prstGeom>
          <a:noFill/>
        </p:spPr>
      </p:pic>
      <p:pic>
        <p:nvPicPr>
          <p:cNvPr id="1028" name="Picture 4" descr="C:\Documents and Settings\Учитель\Рабочий стол\Фото\Z9TUgN8ptqE.jpg"/>
          <p:cNvPicPr>
            <a:picLocks noChangeAspect="1" noChangeArrowheads="1"/>
          </p:cNvPicPr>
          <p:nvPr/>
        </p:nvPicPr>
        <p:blipFill>
          <a:blip r:embed="rId5"/>
          <a:srcRect l="18355" t="23812" r="19137" b="24594"/>
          <a:stretch>
            <a:fillRect/>
          </a:stretch>
        </p:blipFill>
        <p:spPr bwMode="auto">
          <a:xfrm>
            <a:off x="5220445" y="4429132"/>
            <a:ext cx="3923556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57222" y="571480"/>
            <a:ext cx="97898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Пальчиковая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гимнастика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C:\Documents and Settings\Учитель\Рабочий стол\Фото\a868Rkcr2pc.jpg"/>
          <p:cNvPicPr>
            <a:picLocks noChangeAspect="1" noChangeArrowheads="1"/>
          </p:cNvPicPr>
          <p:nvPr/>
        </p:nvPicPr>
        <p:blipFill>
          <a:blip r:embed="rId2"/>
          <a:srcRect r="5556" b="5209"/>
          <a:stretch>
            <a:fillRect/>
          </a:stretch>
        </p:blipFill>
        <p:spPr bwMode="auto">
          <a:xfrm>
            <a:off x="0" y="357166"/>
            <a:ext cx="4857752" cy="6500834"/>
          </a:xfrm>
          <a:prstGeom prst="rect">
            <a:avLst/>
          </a:prstGeom>
          <a:noFill/>
        </p:spPr>
      </p:pic>
      <p:pic>
        <p:nvPicPr>
          <p:cNvPr id="5" name="Picture 6" descr="C:\Documents and Settings\Учитель\Рабочий стол\Фото\4Mpg4v6yLrQ.jpg"/>
          <p:cNvPicPr>
            <a:picLocks noChangeAspect="1" noChangeArrowheads="1"/>
          </p:cNvPicPr>
          <p:nvPr/>
        </p:nvPicPr>
        <p:blipFill>
          <a:blip r:embed="rId3"/>
          <a:srcRect b="5597"/>
          <a:stretch>
            <a:fillRect/>
          </a:stretch>
        </p:blipFill>
        <p:spPr bwMode="auto">
          <a:xfrm>
            <a:off x="4456494" y="957785"/>
            <a:ext cx="4687506" cy="5900215"/>
          </a:xfrm>
          <a:prstGeom prst="rect">
            <a:avLst/>
          </a:prstGeom>
          <a:noFill/>
        </p:spPr>
      </p:pic>
      <p:pic>
        <p:nvPicPr>
          <p:cNvPr id="2050" name="Picture 2" descr="C:\Documents and Settings\Учитель\Рабочий стол\7DpI2kn9k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2051" name="Picture 3" descr="C:\Documents and Settings\Учитель\Рабочий стол\eSG_doys2CE.jpg"/>
          <p:cNvPicPr>
            <a:picLocks noChangeAspect="1" noChangeArrowheads="1"/>
          </p:cNvPicPr>
          <p:nvPr/>
        </p:nvPicPr>
        <p:blipFill>
          <a:blip r:embed="rId5"/>
          <a:srcRect b="6735"/>
          <a:stretch>
            <a:fillRect/>
          </a:stretch>
        </p:blipFill>
        <p:spPr bwMode="auto">
          <a:xfrm>
            <a:off x="3629086" y="0"/>
            <a:ext cx="55149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100</TotalTime>
  <Words>360</Words>
  <Application>Microsoft Office PowerPoint</Application>
  <PresentationFormat>Экран (4:3)</PresentationFormat>
  <Paragraphs>61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Comic Sans MS</vt:lpstr>
      <vt:lpstr>Georgia</vt:lpstr>
      <vt:lpstr>Times New Roman</vt:lpstr>
      <vt:lpstr>Trebuchet MS</vt:lpstr>
      <vt:lpstr>Wingdings 2</vt:lpstr>
      <vt:lpstr>Городская</vt:lpstr>
      <vt:lpstr>Применение здоровьесберегающих технологий  в образовательном процессе с детьми с ОВЗ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Здоровьесберегающие технологии</vt:lpstr>
      <vt:lpstr>Технологии сохранения и стимулирования здоровья</vt:lpstr>
      <vt:lpstr>Презентация PowerPoint</vt:lpstr>
      <vt:lpstr>Презентация PowerPoint</vt:lpstr>
      <vt:lpstr>Презентация PowerPoint</vt:lpstr>
      <vt:lpstr>Технологии обучения здоровому образу жизни </vt:lpstr>
      <vt:lpstr>Коррекционные технологии</vt:lpstr>
      <vt:lpstr>Технологии валеологического просвещения родителей</vt:lpstr>
      <vt:lpstr>Положительные результаты: </vt:lpstr>
      <vt:lpstr>Здоровье – это главное жизненное благо. Только здоровый человек может быть свободным, радостным, счастливым.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здоровьесберегающих технологий  в образовательном процессе с детьми с ОВЗ</dc:title>
  <cp:lastModifiedBy>Специалист</cp:lastModifiedBy>
  <cp:revision>16</cp:revision>
  <dcterms:modified xsi:type="dcterms:W3CDTF">2019-11-12T07:14:32Z</dcterms:modified>
</cp:coreProperties>
</file>