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4" r:id="rId4"/>
    <p:sldId id="270" r:id="rId5"/>
    <p:sldId id="289" r:id="rId6"/>
    <p:sldId id="290" r:id="rId7"/>
    <p:sldId id="267" r:id="rId8"/>
    <p:sldId id="271" r:id="rId9"/>
    <p:sldId id="284" r:id="rId10"/>
    <p:sldId id="285" r:id="rId11"/>
    <p:sldId id="292" r:id="rId12"/>
    <p:sldId id="263" r:id="rId13"/>
    <p:sldId id="294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  <a:srgbClr val="740000"/>
    <a:srgbClr val="000036"/>
    <a:srgbClr val="000066"/>
    <a:srgbClr val="002611"/>
    <a:srgbClr val="A3A3A3"/>
    <a:srgbClr val="A9EDE3"/>
    <a:srgbClr val="FEECAC"/>
    <a:srgbClr val="B9DE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1" d="100"/>
          <a:sy n="71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D0F233-11B8-457B-80A8-4386BBCFFE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289889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7F9BEE-C2EB-42B3-B9B8-09A6AFEE27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03005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9BEE-C2EB-42B3-B9B8-09A6AFEE27E4}" type="slidenum">
              <a:rPr lang="en-US" altLang="ru-RU" smtClean="0"/>
              <a:pPr/>
              <a:t>11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1EA209B0-A753-421C-9BDB-2C24771DD7A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44464-BA20-4024-BAD7-2446B68841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75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3116C-0FAB-4150-BE5E-8E54AE86BD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4524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336314-68AE-4BC7-A5EA-64FD3563FE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5985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24AAFC-67ED-43E8-8C8F-5E5F015B49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2814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FD484-B585-4EB1-A236-1E08A2555B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62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3E12E-92F5-4364-B8E6-AEE10531B2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865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BB65-F749-4607-83D0-49644FB73E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0321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E2F1-9089-4BC4-96FA-30780704DC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250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FE68-907B-4220-BE1A-439339DC8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042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5764F-C3D3-4B35-9BD0-EED158732E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1534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043BE-42D6-4AB8-B40F-560BCFAA23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2044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7AE3-0305-4C06-B936-B9B55C7453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967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B671-D673-4ED3-94A4-5A72DEC013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428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34E2D2-D0B5-4C4D-B4EB-1CC113EC4895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9586" y="214290"/>
            <a:ext cx="1071570" cy="428628"/>
          </a:xfrm>
          <a:prstGeom prst="rect">
            <a:avLst/>
          </a:prstGeom>
          <a:solidFill>
            <a:srgbClr val="E3E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3116"/>
            <a:ext cx="8686800" cy="86360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и поддержка родителей детей с ограниченными возможностями здоровья, находящихся в различных образовательных условиях</a:t>
            </a:r>
            <a:endParaRPr lang="en-US" altLang="ru-RU" sz="28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6400800" cy="3429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МАОУ «Моряковская СОШ» </a:t>
            </a:r>
            <a:endParaRPr lang="ru-RU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Томского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района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000636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r>
              <a:rPr lang="ru-RU" sz="2000" dirty="0" err="1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Суярова</a:t>
            </a:r>
            <a:r>
              <a:rPr lang="ru-RU" sz="20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 С.М., заместитель директора по воспитательной работе и дополнительному образованию</a:t>
            </a:r>
          </a:p>
          <a:p>
            <a:r>
              <a:rPr lang="ru-RU" sz="20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Колесниченко О.А., педагог-психолог</a:t>
            </a:r>
            <a:endParaRPr lang="ru-RU" sz="20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cxnSp>
        <p:nvCxnSpPr>
          <p:cNvPr id="30" name="AutoShape 15"/>
          <p:cNvCxnSpPr>
            <a:cxnSpLocks noChangeShapeType="1"/>
          </p:cNvCxnSpPr>
          <p:nvPr/>
        </p:nvCxnSpPr>
        <p:spPr bwMode="gray">
          <a:xfrm>
            <a:off x="2214546" y="1571612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8" name="AutoShape 30"/>
          <p:cNvSpPr>
            <a:spLocks noChangeArrowheads="1"/>
          </p:cNvSpPr>
          <p:nvPr/>
        </p:nvSpPr>
        <p:spPr bwMode="gray">
          <a:xfrm>
            <a:off x="285720" y="1071546"/>
            <a:ext cx="8534400" cy="5286412"/>
          </a:xfrm>
          <a:prstGeom prst="roundRect">
            <a:avLst>
              <a:gd name="adj" fmla="val 4657"/>
            </a:avLst>
          </a:prstGeom>
          <a:solidFill>
            <a:schemeClr val="bg1">
              <a:alpha val="50000"/>
            </a:schemeClr>
          </a:solidFill>
          <a:ln w="3175">
            <a:solidFill>
              <a:srgbClr val="000000">
                <a:alpha val="30000"/>
              </a:srgbClr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Задачи</a:t>
            </a:r>
            <a:r>
              <a:rPr lang="ru-RU" altLang="ru-RU" dirty="0" smtClean="0"/>
              <a:t> </a:t>
            </a:r>
            <a:endParaRPr lang="en-US" altLang="ru-RU" dirty="0"/>
          </a:p>
        </p:txBody>
      </p:sp>
      <p:sp>
        <p:nvSpPr>
          <p:cNvPr id="37892" name="Freeform 4"/>
          <p:cNvSpPr>
            <a:spLocks/>
          </p:cNvSpPr>
          <p:nvPr/>
        </p:nvSpPr>
        <p:spPr bwMode="gray">
          <a:xfrm>
            <a:off x="642910" y="2428868"/>
            <a:ext cx="1520825" cy="204788"/>
          </a:xfrm>
          <a:custGeom>
            <a:avLst/>
            <a:gdLst>
              <a:gd name="T0" fmla="*/ 1120 w 1120"/>
              <a:gd name="T1" fmla="*/ 252 h 252"/>
              <a:gd name="T2" fmla="*/ 1116 w 1120"/>
              <a:gd name="T3" fmla="*/ 250 h 252"/>
              <a:gd name="T4" fmla="*/ 1100 w 1120"/>
              <a:gd name="T5" fmla="*/ 246 h 252"/>
              <a:gd name="T6" fmla="*/ 1074 w 1120"/>
              <a:gd name="T7" fmla="*/ 240 h 252"/>
              <a:gd name="T8" fmla="*/ 1038 w 1120"/>
              <a:gd name="T9" fmla="*/ 232 h 252"/>
              <a:gd name="T10" fmla="*/ 992 w 1120"/>
              <a:gd name="T11" fmla="*/ 222 h 252"/>
              <a:gd name="T12" fmla="*/ 938 w 1120"/>
              <a:gd name="T13" fmla="*/ 212 h 252"/>
              <a:gd name="T14" fmla="*/ 876 w 1120"/>
              <a:gd name="T15" fmla="*/ 204 h 252"/>
              <a:gd name="T16" fmla="*/ 806 w 1120"/>
              <a:gd name="T17" fmla="*/ 196 h 252"/>
              <a:gd name="T18" fmla="*/ 730 w 1120"/>
              <a:gd name="T19" fmla="*/ 190 h 252"/>
              <a:gd name="T20" fmla="*/ 646 w 1120"/>
              <a:gd name="T21" fmla="*/ 184 h 252"/>
              <a:gd name="T22" fmla="*/ 556 w 1120"/>
              <a:gd name="T23" fmla="*/ 184 h 252"/>
              <a:gd name="T24" fmla="*/ 466 w 1120"/>
              <a:gd name="T25" fmla="*/ 184 h 252"/>
              <a:gd name="T26" fmla="*/ 384 w 1120"/>
              <a:gd name="T27" fmla="*/ 190 h 252"/>
              <a:gd name="T28" fmla="*/ 308 w 1120"/>
              <a:gd name="T29" fmla="*/ 196 h 252"/>
              <a:gd name="T30" fmla="*/ 238 w 1120"/>
              <a:gd name="T31" fmla="*/ 204 h 252"/>
              <a:gd name="T32" fmla="*/ 178 w 1120"/>
              <a:gd name="T33" fmla="*/ 212 h 252"/>
              <a:gd name="T34" fmla="*/ 126 w 1120"/>
              <a:gd name="T35" fmla="*/ 222 h 252"/>
              <a:gd name="T36" fmla="*/ 82 w 1120"/>
              <a:gd name="T37" fmla="*/ 232 h 252"/>
              <a:gd name="T38" fmla="*/ 46 w 1120"/>
              <a:gd name="T39" fmla="*/ 240 h 252"/>
              <a:gd name="T40" fmla="*/ 20 w 1120"/>
              <a:gd name="T41" fmla="*/ 246 h 252"/>
              <a:gd name="T42" fmla="*/ 6 w 1120"/>
              <a:gd name="T43" fmla="*/ 250 h 252"/>
              <a:gd name="T44" fmla="*/ 0 w 1120"/>
              <a:gd name="T45" fmla="*/ 252 h 252"/>
              <a:gd name="T46" fmla="*/ 0 w 1120"/>
              <a:gd name="T47" fmla="*/ 62 h 252"/>
              <a:gd name="T48" fmla="*/ 560 w 1120"/>
              <a:gd name="T49" fmla="*/ 0 h 252"/>
              <a:gd name="T50" fmla="*/ 1120 w 1120"/>
              <a:gd name="T51" fmla="*/ 62 h 252"/>
              <a:gd name="T52" fmla="*/ 1120 w 1120"/>
              <a:gd name="T53" fmla="*/ 252 h 252"/>
              <a:gd name="T54" fmla="*/ 1120 w 1120"/>
              <a:gd name="T55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F5908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gray">
          <a:xfrm>
            <a:off x="500034" y="2143116"/>
            <a:ext cx="1724025" cy="4238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571472" y="3143248"/>
            <a:ext cx="1724025" cy="482600"/>
            <a:chOff x="816" y="2304"/>
            <a:chExt cx="1440" cy="448"/>
          </a:xfrm>
        </p:grpSpPr>
        <p:sp>
          <p:nvSpPr>
            <p:cNvPr id="37895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571472" y="4143380"/>
            <a:ext cx="1724025" cy="482600"/>
            <a:chOff x="816" y="2304"/>
            <a:chExt cx="1440" cy="448"/>
          </a:xfrm>
        </p:grpSpPr>
        <p:sp>
          <p:nvSpPr>
            <p:cNvPr id="37898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7901" name="Freeform 13"/>
          <p:cNvSpPr>
            <a:spLocks/>
          </p:cNvSpPr>
          <p:nvPr/>
        </p:nvSpPr>
        <p:spPr bwMode="gray">
          <a:xfrm>
            <a:off x="642910" y="5572140"/>
            <a:ext cx="1520825" cy="204788"/>
          </a:xfrm>
          <a:custGeom>
            <a:avLst/>
            <a:gdLst>
              <a:gd name="T0" fmla="*/ 1120 w 1120"/>
              <a:gd name="T1" fmla="*/ 252 h 252"/>
              <a:gd name="T2" fmla="*/ 1116 w 1120"/>
              <a:gd name="T3" fmla="*/ 250 h 252"/>
              <a:gd name="T4" fmla="*/ 1100 w 1120"/>
              <a:gd name="T5" fmla="*/ 246 h 252"/>
              <a:gd name="T6" fmla="*/ 1074 w 1120"/>
              <a:gd name="T7" fmla="*/ 240 h 252"/>
              <a:gd name="T8" fmla="*/ 1038 w 1120"/>
              <a:gd name="T9" fmla="*/ 232 h 252"/>
              <a:gd name="T10" fmla="*/ 992 w 1120"/>
              <a:gd name="T11" fmla="*/ 222 h 252"/>
              <a:gd name="T12" fmla="*/ 938 w 1120"/>
              <a:gd name="T13" fmla="*/ 212 h 252"/>
              <a:gd name="T14" fmla="*/ 876 w 1120"/>
              <a:gd name="T15" fmla="*/ 204 h 252"/>
              <a:gd name="T16" fmla="*/ 806 w 1120"/>
              <a:gd name="T17" fmla="*/ 196 h 252"/>
              <a:gd name="T18" fmla="*/ 730 w 1120"/>
              <a:gd name="T19" fmla="*/ 190 h 252"/>
              <a:gd name="T20" fmla="*/ 646 w 1120"/>
              <a:gd name="T21" fmla="*/ 184 h 252"/>
              <a:gd name="T22" fmla="*/ 556 w 1120"/>
              <a:gd name="T23" fmla="*/ 184 h 252"/>
              <a:gd name="T24" fmla="*/ 466 w 1120"/>
              <a:gd name="T25" fmla="*/ 184 h 252"/>
              <a:gd name="T26" fmla="*/ 384 w 1120"/>
              <a:gd name="T27" fmla="*/ 190 h 252"/>
              <a:gd name="T28" fmla="*/ 308 w 1120"/>
              <a:gd name="T29" fmla="*/ 196 h 252"/>
              <a:gd name="T30" fmla="*/ 238 w 1120"/>
              <a:gd name="T31" fmla="*/ 204 h 252"/>
              <a:gd name="T32" fmla="*/ 178 w 1120"/>
              <a:gd name="T33" fmla="*/ 212 h 252"/>
              <a:gd name="T34" fmla="*/ 126 w 1120"/>
              <a:gd name="T35" fmla="*/ 222 h 252"/>
              <a:gd name="T36" fmla="*/ 82 w 1120"/>
              <a:gd name="T37" fmla="*/ 232 h 252"/>
              <a:gd name="T38" fmla="*/ 46 w 1120"/>
              <a:gd name="T39" fmla="*/ 240 h 252"/>
              <a:gd name="T40" fmla="*/ 20 w 1120"/>
              <a:gd name="T41" fmla="*/ 246 h 252"/>
              <a:gd name="T42" fmla="*/ 6 w 1120"/>
              <a:gd name="T43" fmla="*/ 250 h 252"/>
              <a:gd name="T44" fmla="*/ 0 w 1120"/>
              <a:gd name="T45" fmla="*/ 252 h 252"/>
              <a:gd name="T46" fmla="*/ 0 w 1120"/>
              <a:gd name="T47" fmla="*/ 62 h 252"/>
              <a:gd name="T48" fmla="*/ 560 w 1120"/>
              <a:gd name="T49" fmla="*/ 0 h 252"/>
              <a:gd name="T50" fmla="*/ 1120 w 1120"/>
              <a:gd name="T51" fmla="*/ 62 h 252"/>
              <a:gd name="T52" fmla="*/ 1120 w 1120"/>
              <a:gd name="T53" fmla="*/ 252 h 252"/>
              <a:gd name="T54" fmla="*/ 1120 w 1120"/>
              <a:gd name="T55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F5908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gray">
          <a:xfrm>
            <a:off x="642910" y="5286388"/>
            <a:ext cx="1724025" cy="42386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255838" y="28384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255838" y="40830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2255838" y="520065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71736" y="1142984"/>
            <a:ext cx="59293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возрастными особенностями детей</a:t>
            </a:r>
            <a:endParaRPr lang="en-US" altLang="ru-RU" sz="24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428860" y="3000372"/>
            <a:ext cx="64294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Создать условия для осознания родителями своей роли в воспитании и обучении ребенка</a:t>
            </a:r>
            <a:endParaRPr lang="en-US" altLang="ru-RU" sz="24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571736" y="4214818"/>
            <a:ext cx="54499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Отработать навыки конструктивного взаимодействия с ребенком</a:t>
            </a:r>
            <a:endParaRPr lang="en-US" altLang="ru-RU" sz="24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500298" y="5357826"/>
            <a:ext cx="6500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Вырабатывать более адекватные представления о детских возможностях и потребностях</a:t>
            </a:r>
            <a:endParaRPr lang="en-US" altLang="ru-RU" sz="24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gray">
          <a:xfrm>
            <a:off x="500034" y="1285860"/>
            <a:ext cx="1724025" cy="42386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214546" y="1928802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500298" y="2000240"/>
            <a:ext cx="57864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Устранить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sz="2400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 и конфликтность в детско-родительских отношениях</a:t>
            </a:r>
            <a:endParaRPr lang="en-US" altLang="ru-RU" sz="2400" dirty="0">
              <a:solidFill>
                <a:srgbClr val="00003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1288"/>
            <a:ext cx="9128997" cy="6869288"/>
          </a:xfrm>
          <a:prstGeom prst="rect">
            <a:avLst/>
          </a:prstGeom>
          <a:noFill/>
        </p:spPr>
      </p:pic>
      <p:sp>
        <p:nvSpPr>
          <p:cNvPr id="49154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Занятия с родителями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91562" name="Rectangle 42"/>
          <p:cNvSpPr>
            <a:spLocks noChangeArrowheads="1"/>
          </p:cNvSpPr>
          <p:nvPr/>
        </p:nvSpPr>
        <p:spPr bwMode="gray">
          <a:xfrm flipH="1">
            <a:off x="5410200" y="5473700"/>
            <a:ext cx="2514600" cy="8064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3" name="Line 43"/>
          <p:cNvSpPr>
            <a:spLocks noChangeShapeType="1"/>
          </p:cNvSpPr>
          <p:nvPr/>
        </p:nvSpPr>
        <p:spPr bwMode="gray">
          <a:xfrm>
            <a:off x="5410200" y="6275388"/>
            <a:ext cx="185420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4" name="Line 44"/>
          <p:cNvSpPr>
            <a:spLocks noChangeShapeType="1"/>
          </p:cNvSpPr>
          <p:nvPr/>
        </p:nvSpPr>
        <p:spPr bwMode="gray">
          <a:xfrm>
            <a:off x="5410200" y="5464175"/>
            <a:ext cx="239236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5" name="Rectangle 45"/>
          <p:cNvSpPr>
            <a:spLocks noChangeArrowheads="1"/>
          </p:cNvSpPr>
          <p:nvPr/>
        </p:nvSpPr>
        <p:spPr bwMode="gray">
          <a:xfrm>
            <a:off x="1190625" y="2249488"/>
            <a:ext cx="4191000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6" name="Rectangle 46"/>
          <p:cNvSpPr>
            <a:spLocks noChangeArrowheads="1"/>
          </p:cNvSpPr>
          <p:nvPr/>
        </p:nvSpPr>
        <p:spPr bwMode="gray">
          <a:xfrm>
            <a:off x="1190625" y="2967038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7" name="Rectangle 47"/>
          <p:cNvSpPr>
            <a:spLocks noChangeArrowheads="1"/>
          </p:cNvSpPr>
          <p:nvPr/>
        </p:nvSpPr>
        <p:spPr bwMode="gray">
          <a:xfrm>
            <a:off x="1190625" y="3795713"/>
            <a:ext cx="3810000" cy="81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8" name="Rectangle 48"/>
          <p:cNvSpPr>
            <a:spLocks noChangeArrowheads="1"/>
          </p:cNvSpPr>
          <p:nvPr/>
        </p:nvSpPr>
        <p:spPr bwMode="gray">
          <a:xfrm>
            <a:off x="1190625" y="4635500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9" name="Rectangle 49"/>
          <p:cNvSpPr>
            <a:spLocks noChangeArrowheads="1"/>
          </p:cNvSpPr>
          <p:nvPr/>
        </p:nvSpPr>
        <p:spPr bwMode="gray">
          <a:xfrm>
            <a:off x="1190625" y="5473700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0" name="Line 50"/>
          <p:cNvSpPr>
            <a:spLocks noChangeShapeType="1"/>
          </p:cNvSpPr>
          <p:nvPr/>
        </p:nvSpPr>
        <p:spPr bwMode="gray">
          <a:xfrm flipH="1">
            <a:off x="1190625" y="6275388"/>
            <a:ext cx="185420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1" name="Line 51"/>
          <p:cNvSpPr>
            <a:spLocks noChangeShapeType="1"/>
          </p:cNvSpPr>
          <p:nvPr/>
        </p:nvSpPr>
        <p:spPr bwMode="gray">
          <a:xfrm flipH="1">
            <a:off x="1190625" y="5464175"/>
            <a:ext cx="239236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2" name="Line 52"/>
          <p:cNvSpPr>
            <a:spLocks noChangeShapeType="1"/>
          </p:cNvSpPr>
          <p:nvPr/>
        </p:nvSpPr>
        <p:spPr bwMode="gray">
          <a:xfrm flipH="1">
            <a:off x="1190625" y="4622800"/>
            <a:ext cx="2809875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3" name="Line 53"/>
          <p:cNvSpPr>
            <a:spLocks noChangeShapeType="1"/>
          </p:cNvSpPr>
          <p:nvPr/>
        </p:nvSpPr>
        <p:spPr bwMode="gray">
          <a:xfrm flipH="1">
            <a:off x="1190625" y="3794125"/>
            <a:ext cx="328771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4" name="Line 54"/>
          <p:cNvSpPr>
            <a:spLocks noChangeShapeType="1"/>
          </p:cNvSpPr>
          <p:nvPr/>
        </p:nvSpPr>
        <p:spPr bwMode="gray">
          <a:xfrm flipH="1">
            <a:off x="1190625" y="2960688"/>
            <a:ext cx="376555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5" name="Line 55"/>
          <p:cNvSpPr>
            <a:spLocks noChangeShapeType="1"/>
          </p:cNvSpPr>
          <p:nvPr/>
        </p:nvSpPr>
        <p:spPr bwMode="gray">
          <a:xfrm flipH="1">
            <a:off x="1190625" y="2249488"/>
            <a:ext cx="418465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81" name="Text Box 61"/>
          <p:cNvSpPr txBox="1">
            <a:spLocks noChangeArrowheads="1"/>
          </p:cNvSpPr>
          <p:nvPr/>
        </p:nvSpPr>
        <p:spPr bwMode="auto">
          <a:xfrm>
            <a:off x="1500166" y="2214554"/>
            <a:ext cx="3494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Родительское</a:t>
            </a:r>
            <a:r>
              <a:rPr lang="en-US" sz="2400" b="1" dirty="0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endParaRPr lang="en-US" sz="2400" b="1" dirty="0">
              <a:solidFill>
                <a:srgbClr val="0026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2" name="Text Box 62"/>
          <p:cNvSpPr txBox="1">
            <a:spLocks noChangeArrowheads="1"/>
          </p:cNvSpPr>
          <p:nvPr/>
        </p:nvSpPr>
        <p:spPr bwMode="auto">
          <a:xfrm>
            <a:off x="1285852" y="3000372"/>
            <a:ext cx="3263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endParaRPr lang="ru-RU" sz="2400" b="1" dirty="0" smtClean="0">
              <a:solidFill>
                <a:srgbClr val="0026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уверенность</a:t>
            </a:r>
            <a:r>
              <a:rPr lang="en-US" sz="2400" b="1" dirty="0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endParaRPr lang="en-US" sz="2400" b="1" dirty="0">
              <a:solidFill>
                <a:srgbClr val="0026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5" name="Text Box 65"/>
          <p:cNvSpPr txBox="1">
            <a:spLocks noChangeArrowheads="1"/>
          </p:cNvSpPr>
          <p:nvPr/>
        </p:nvSpPr>
        <p:spPr bwMode="auto">
          <a:xfrm>
            <a:off x="500034" y="5572140"/>
            <a:ext cx="2486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Вводное</a:t>
            </a:r>
            <a:r>
              <a:rPr lang="en-US" sz="2400" b="1" dirty="0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endParaRPr lang="en-US" sz="2400" b="1" dirty="0">
              <a:solidFill>
                <a:srgbClr val="0026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073400" y="2249488"/>
            <a:ext cx="5080000" cy="4030662"/>
            <a:chOff x="1702" y="1253"/>
            <a:chExt cx="3855" cy="2825"/>
          </a:xfrm>
        </p:grpSpPr>
        <p:sp>
          <p:nvSpPr>
            <p:cNvPr id="491587" name="Freeform 67"/>
            <p:cNvSpPr>
              <a:spLocks/>
            </p:cNvSpPr>
            <p:nvPr/>
          </p:nvSpPr>
          <p:spPr bwMode="gray">
            <a:xfrm>
              <a:off x="4877" y="3211"/>
              <a:ext cx="680" cy="866"/>
            </a:xfrm>
            <a:custGeom>
              <a:avLst/>
              <a:gdLst/>
              <a:ahLst/>
              <a:cxnLst>
                <a:cxn ang="0">
                  <a:pos x="399" y="1078"/>
                </a:cxn>
                <a:cxn ang="0">
                  <a:pos x="0" y="459"/>
                </a:cxn>
                <a:cxn ang="0">
                  <a:pos x="374" y="0"/>
                </a:cxn>
                <a:cxn ang="0">
                  <a:pos x="846" y="536"/>
                </a:cxn>
                <a:cxn ang="0">
                  <a:pos x="399" y="1078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88" name="Freeform 68"/>
            <p:cNvSpPr>
              <a:spLocks/>
            </p:cNvSpPr>
            <p:nvPr/>
          </p:nvSpPr>
          <p:spPr bwMode="gray">
            <a:xfrm>
              <a:off x="2010" y="3211"/>
              <a:ext cx="3168" cy="369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573" y="459"/>
                </a:cxn>
                <a:cxn ang="0">
                  <a:pos x="3946" y="0"/>
                </a:cxn>
                <a:cxn ang="0">
                  <a:pos x="505" y="0"/>
                </a:cxn>
                <a:cxn ang="0">
                  <a:pos x="0" y="45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89" name="Freeform 69"/>
            <p:cNvSpPr>
              <a:spLocks/>
            </p:cNvSpPr>
            <p:nvPr/>
          </p:nvSpPr>
          <p:spPr bwMode="gray">
            <a:xfrm>
              <a:off x="1702" y="3578"/>
              <a:ext cx="3497" cy="500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954" y="0"/>
                </a:cxn>
                <a:cxn ang="0">
                  <a:pos x="4356" y="622"/>
                </a:cxn>
                <a:cxn ang="0">
                  <a:pos x="0" y="622"/>
                </a:cxn>
                <a:cxn ang="0">
                  <a:pos x="383" y="0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solidFill>
              <a:schemeClr val="hlink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0" name="Freeform 70"/>
            <p:cNvSpPr>
              <a:spLocks/>
            </p:cNvSpPr>
            <p:nvPr/>
          </p:nvSpPr>
          <p:spPr bwMode="gray">
            <a:xfrm>
              <a:off x="4522" y="2721"/>
              <a:ext cx="601" cy="784"/>
            </a:xfrm>
            <a:custGeom>
              <a:avLst/>
              <a:gdLst/>
              <a:ahLst/>
              <a:cxnLst>
                <a:cxn ang="0">
                  <a:pos x="382" y="976"/>
                </a:cxn>
                <a:cxn ang="0">
                  <a:pos x="0" y="342"/>
                </a:cxn>
                <a:cxn ang="0">
                  <a:pos x="280" y="0"/>
                </a:cxn>
                <a:cxn ang="0">
                  <a:pos x="748" y="538"/>
                </a:cxn>
                <a:cxn ang="0">
                  <a:pos x="382" y="976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294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1" name="Freeform 71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2684" y="343"/>
                </a:cxn>
                <a:cxn ang="0">
                  <a:pos x="2963" y="0"/>
                </a:cxn>
                <a:cxn ang="0">
                  <a:pos x="531" y="1"/>
                </a:cxn>
                <a:cxn ang="0">
                  <a:pos x="0" y="343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4314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2" name="Freeform 72"/>
            <p:cNvSpPr>
              <a:spLocks/>
            </p:cNvSpPr>
            <p:nvPr/>
          </p:nvSpPr>
          <p:spPr bwMode="gray">
            <a:xfrm>
              <a:off x="2069" y="2996"/>
              <a:ext cx="2763" cy="509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3442" y="633"/>
                </a:cxn>
                <a:cxn ang="0">
                  <a:pos x="3060" y="0"/>
                </a:cxn>
                <a:cxn ang="0">
                  <a:pos x="377" y="0"/>
                </a:cxn>
                <a:cxn ang="0">
                  <a:pos x="0" y="633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solidFill>
              <a:schemeClr val="accent2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3" name="Freeform 73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387" y="848"/>
                </a:cxn>
                <a:cxn ang="0">
                  <a:pos x="654" y="531"/>
                </a:cxn>
                <a:cxn ang="0">
                  <a:pos x="188" y="0"/>
                </a:cxn>
                <a:cxn ang="0">
                  <a:pos x="0" y="230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7294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4" name="Freeform 74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1791" y="228"/>
                </a:cxn>
                <a:cxn ang="0">
                  <a:pos x="1979" y="0"/>
                </a:cxn>
                <a:cxn ang="0">
                  <a:pos x="500" y="0"/>
                </a:cxn>
                <a:cxn ang="0">
                  <a:pos x="0" y="228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7451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5" name="Freeform 75"/>
            <p:cNvSpPr>
              <a:spLocks/>
            </p:cNvSpPr>
            <p:nvPr/>
          </p:nvSpPr>
          <p:spPr bwMode="gray">
            <a:xfrm>
              <a:off x="2422" y="2419"/>
              <a:ext cx="2056" cy="498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2560" y="620"/>
                </a:cxn>
                <a:cxn ang="0">
                  <a:pos x="2172" y="0"/>
                </a:cxn>
                <a:cxn ang="0">
                  <a:pos x="382" y="0"/>
                </a:cxn>
                <a:cxn ang="0">
                  <a:pos x="0" y="620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chemeClr val="hlink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6" name="Freeform 76"/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/>
              <a:ahLst/>
              <a:cxnLst>
                <a:cxn ang="0">
                  <a:pos x="385" y="737"/>
                </a:cxn>
                <a:cxn ang="0">
                  <a:pos x="563" y="527"/>
                </a:cxn>
                <a:cxn ang="0">
                  <a:pos x="97" y="0"/>
                </a:cxn>
                <a:cxn ang="0">
                  <a:pos x="0" y="111"/>
                </a:cxn>
                <a:cxn ang="0">
                  <a:pos x="385" y="737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7" name="Freeform 77"/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889" y="109"/>
                </a:cxn>
                <a:cxn ang="0">
                  <a:pos x="986" y="0"/>
                </a:cxn>
                <a:cxn ang="0">
                  <a:pos x="308" y="0"/>
                </a:cxn>
                <a:cxn ang="0">
                  <a:pos x="0" y="10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0980"/>
                    <a:invGamma/>
                  </a:schemeClr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8" name="Freeform 78"/>
            <p:cNvSpPr>
              <a:spLocks/>
            </p:cNvSpPr>
            <p:nvPr/>
          </p:nvSpPr>
          <p:spPr bwMode="gray">
            <a:xfrm>
              <a:off x="2780" y="1832"/>
              <a:ext cx="1339" cy="505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1668" y="628"/>
                </a:cxn>
                <a:cxn ang="0">
                  <a:pos x="1281" y="0"/>
                </a:cxn>
                <a:cxn ang="0">
                  <a:pos x="388" y="0"/>
                </a:cxn>
                <a:cxn ang="0">
                  <a:pos x="0" y="628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solidFill>
              <a:schemeClr val="accent2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99" name="Freeform 79"/>
            <p:cNvSpPr>
              <a:spLocks/>
            </p:cNvSpPr>
            <p:nvPr/>
          </p:nvSpPr>
          <p:spPr bwMode="gray">
            <a:xfrm>
              <a:off x="3446" y="1253"/>
              <a:ext cx="383" cy="502"/>
            </a:xfrm>
            <a:custGeom>
              <a:avLst/>
              <a:gdLst/>
              <a:ahLst/>
              <a:cxnLst>
                <a:cxn ang="0">
                  <a:pos x="387" y="624"/>
                </a:cxn>
                <a:cxn ang="0">
                  <a:pos x="476" y="527"/>
                </a:cxn>
                <a:cxn ang="0">
                  <a:pos x="0" y="0"/>
                </a:cxn>
                <a:cxn ang="0">
                  <a:pos x="387" y="624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00" name="Freeform 80"/>
            <p:cNvSpPr>
              <a:spLocks/>
            </p:cNvSpPr>
            <p:nvPr/>
          </p:nvSpPr>
          <p:spPr bwMode="gray">
            <a:xfrm>
              <a:off x="3136" y="1253"/>
              <a:ext cx="621" cy="502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772" y="624"/>
                </a:cxn>
                <a:cxn ang="0">
                  <a:pos x="387" y="0"/>
                </a:cxn>
                <a:cxn ang="0">
                  <a:pos x="0" y="624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chemeClr val="hlink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601" name="Text Box 81"/>
            <p:cNvSpPr txBox="1">
              <a:spLocks noChangeArrowheads="1"/>
            </p:cNvSpPr>
            <p:nvPr/>
          </p:nvSpPr>
          <p:spPr bwMode="gray">
            <a:xfrm>
              <a:off x="3327" y="1479"/>
              <a:ext cx="227" cy="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rgbClr val="FFFFFF"/>
                  </a:solidFill>
                </a:rPr>
                <a:t>5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491602" name="Text Box 82"/>
            <p:cNvSpPr txBox="1">
              <a:spLocks noChangeArrowheads="1"/>
            </p:cNvSpPr>
            <p:nvPr/>
          </p:nvSpPr>
          <p:spPr bwMode="gray">
            <a:xfrm>
              <a:off x="3327" y="2030"/>
              <a:ext cx="227" cy="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rgbClr val="FFFFFF"/>
                  </a:solidFill>
                </a:rPr>
                <a:t>4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491603" name="Text Box 83"/>
            <p:cNvSpPr txBox="1">
              <a:spLocks noChangeArrowheads="1"/>
            </p:cNvSpPr>
            <p:nvPr/>
          </p:nvSpPr>
          <p:spPr bwMode="gray">
            <a:xfrm>
              <a:off x="3327" y="2580"/>
              <a:ext cx="237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FFFFFF"/>
                  </a:solidFill>
                </a:rPr>
                <a:t>3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491604" name="Text Box 84"/>
            <p:cNvSpPr txBox="1">
              <a:spLocks noChangeArrowheads="1"/>
            </p:cNvSpPr>
            <p:nvPr/>
          </p:nvSpPr>
          <p:spPr bwMode="gray">
            <a:xfrm>
              <a:off x="3327" y="3181"/>
              <a:ext cx="248" cy="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FFFFFF"/>
                  </a:solidFill>
                </a:rPr>
                <a:t>2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491605" name="Text Box 85"/>
            <p:cNvSpPr txBox="1">
              <a:spLocks noChangeArrowheads="1"/>
            </p:cNvSpPr>
            <p:nvPr/>
          </p:nvSpPr>
          <p:spPr bwMode="gray">
            <a:xfrm>
              <a:off x="3327" y="3682"/>
              <a:ext cx="270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8" name="Rectangle 14"/>
          <p:cNvSpPr>
            <a:spLocks noChangeArrowheads="1"/>
          </p:cNvSpPr>
          <p:nvPr/>
        </p:nvSpPr>
        <p:spPr bwMode="gray">
          <a:xfrm>
            <a:off x="928662" y="3786190"/>
            <a:ext cx="35004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Основы эффективного общения с ребенком</a:t>
            </a:r>
            <a:endParaRPr lang="en-US" b="1" dirty="0">
              <a:solidFill>
                <a:srgbClr val="002611"/>
              </a:solidFill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gray">
          <a:xfrm>
            <a:off x="500034" y="4643446"/>
            <a:ext cx="29289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61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</a:t>
            </a:r>
            <a:endParaRPr lang="en-US" sz="2400" b="1" dirty="0">
              <a:solidFill>
                <a:srgbClr val="0026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315200" cy="94456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На занятиях</a:t>
            </a:r>
            <a:endParaRPr lang="en-US" altLang="ru-RU" dirty="0">
              <a:solidFill>
                <a:srgbClr val="000066"/>
              </a:solidFill>
            </a:endParaRPr>
          </a:p>
        </p:txBody>
      </p:sp>
      <p:pic>
        <p:nvPicPr>
          <p:cNvPr id="1026" name="Picture 2" descr="H:\родит тренининг\IMG_20190411_182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7691"/>
            <a:ext cx="6215074" cy="4720309"/>
          </a:xfrm>
          <a:prstGeom prst="rect">
            <a:avLst/>
          </a:prstGeom>
          <a:noFill/>
        </p:spPr>
      </p:pic>
      <p:pic>
        <p:nvPicPr>
          <p:cNvPr id="1027" name="Picture 3" descr="H:\родит тренининг\IMG_20190411_182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13886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4304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142852"/>
            <a:ext cx="7315200" cy="857256"/>
          </a:xfrm>
          <a:noFill/>
          <a:ln/>
        </p:spPr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Сотрудничество</a:t>
            </a:r>
            <a:endParaRPr lang="en-US" altLang="ru-RU" dirty="0">
              <a:solidFill>
                <a:srgbClr val="000066"/>
              </a:solidFill>
            </a:endParaRPr>
          </a:p>
        </p:txBody>
      </p:sp>
      <p:pic>
        <p:nvPicPr>
          <p:cNvPr id="4098" name="Picture 2" descr="H:\выст на вебинар\IMG_20191120_173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500726" cy="4082570"/>
          </a:xfrm>
          <a:prstGeom prst="rect">
            <a:avLst/>
          </a:prstGeom>
          <a:noFill/>
        </p:spPr>
      </p:pic>
      <p:pic>
        <p:nvPicPr>
          <p:cNvPr id="5" name="Picture 4" descr="C:\Users\Завуч\Pictures\Мои сканированные изображения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888" y="3519915"/>
            <a:ext cx="4718112" cy="3338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pic>
        <p:nvPicPr>
          <p:cNvPr id="2050" name="Picture 2" descr="H:\выст на вебина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53437" cy="2927345"/>
          </a:xfrm>
          <a:prstGeom prst="rect">
            <a:avLst/>
          </a:prstGeom>
          <a:noFill/>
        </p:spPr>
      </p:pic>
      <p:pic>
        <p:nvPicPr>
          <p:cNvPr id="2051" name="Picture 3" descr="H:\выст на вебинар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6000760" cy="2927138"/>
          </a:xfrm>
          <a:prstGeom prst="rect">
            <a:avLst/>
          </a:prstGeom>
          <a:noFill/>
        </p:spPr>
      </p:pic>
      <p:sp>
        <p:nvSpPr>
          <p:cNvPr id="4304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8934"/>
            <a:ext cx="3429024" cy="741345"/>
          </a:xfrm>
          <a:noFill/>
          <a:ln/>
        </p:spPr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Отзывы </a:t>
            </a:r>
            <a:r>
              <a:rPr lang="ru-RU" altLang="ru-RU" dirty="0" smtClean="0">
                <a:solidFill>
                  <a:srgbClr val="000066"/>
                </a:solidFill>
              </a:rPr>
              <a:t/>
            </a:r>
            <a:br>
              <a:rPr lang="ru-RU" altLang="ru-RU" dirty="0" smtClean="0">
                <a:solidFill>
                  <a:srgbClr val="000066"/>
                </a:solidFill>
              </a:rPr>
            </a:br>
            <a:r>
              <a:rPr lang="ru-RU" altLang="ru-RU" dirty="0" smtClean="0">
                <a:solidFill>
                  <a:srgbClr val="000066"/>
                </a:solidFill>
              </a:rPr>
              <a:t>родителей</a:t>
            </a:r>
            <a:endParaRPr lang="en-US" altLang="ru-RU" dirty="0">
              <a:solidFill>
                <a:srgbClr val="000066"/>
              </a:solidFill>
            </a:endParaRPr>
          </a:p>
        </p:txBody>
      </p:sp>
      <p:pic>
        <p:nvPicPr>
          <p:cNvPr id="6" name="Picture 2" descr="H:\выст на вебинар\сканирование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8475"/>
            <a:ext cx="5686412" cy="2729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285860"/>
            <a:ext cx="7500990" cy="4572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accent5">
                    <a:lumMod val="25000"/>
                  </a:schemeClr>
                </a:solidFill>
              </a:rPr>
              <a:t>Родители…</a:t>
            </a:r>
            <a:endParaRPr lang="en-US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285860"/>
            <a:ext cx="7500990" cy="4714907"/>
          </a:xfrm>
          <a:solidFill>
            <a:srgbClr val="FFFFE7"/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ребенок живет с чувством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безопасности, </a:t>
            </a:r>
          </a:p>
          <a:p>
            <a:pPr marL="0" indent="533400"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учится доверять себе.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ребенка принимают, </a:t>
            </a:r>
            <a:endParaRPr lang="ru-RU" sz="2400" dirty="0" smtClean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533400"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учится любить.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ребенка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признают, </a:t>
            </a:r>
          </a:p>
          <a:p>
            <a:pPr marL="0" indent="533400"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учится ставить перед собой цели.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ребенка одобряют, </a:t>
            </a:r>
            <a:endParaRPr lang="ru-RU" sz="2400" dirty="0" smtClean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533400"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учится любить себя.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ребенок живет с дружелюбием,</a:t>
            </a:r>
          </a:p>
          <a:p>
            <a:pPr marL="0" indent="533400"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 узнает, что мир хорошее место для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жизни!</a:t>
            </a:r>
          </a:p>
          <a:p>
            <a:pPr marL="4125913" indent="0"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25913" indent="0"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                  </a:t>
            </a:r>
            <a:r>
              <a:rPr lang="ru-RU" sz="2000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200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i="1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Джинот</a:t>
            </a:r>
            <a:endParaRPr lang="ru-RU" sz="2000" i="1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Font typeface="Arial" charset="0"/>
              <a:buChar char="●"/>
            </a:pPr>
            <a:endParaRPr lang="en-US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1288"/>
            <a:ext cx="9128997" cy="6869288"/>
          </a:xfrm>
          <a:prstGeom prst="rect">
            <a:avLst/>
          </a:prstGeom>
          <a:noFill/>
        </p:spPr>
      </p:pic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3282950" y="2500306"/>
            <a:ext cx="2587625" cy="3929089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6046788" y="2571744"/>
            <a:ext cx="2587625" cy="385765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186488" y="1285861"/>
            <a:ext cx="2355850" cy="1357322"/>
            <a:chOff x="3964" y="2071"/>
            <a:chExt cx="1484" cy="330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3" name="Rectangle 7"/>
          <p:cNvSpPr>
            <a:spLocks noChangeArrowheads="1"/>
          </p:cNvSpPr>
          <p:nvPr/>
        </p:nvSpPr>
        <p:spPr bwMode="black">
          <a:xfrm>
            <a:off x="6215074" y="1285860"/>
            <a:ext cx="23574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эмоционального состояния ребёнка в школе</a:t>
            </a:r>
            <a:endParaRPr lang="en-US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394075" y="1285861"/>
            <a:ext cx="2355850" cy="1357322"/>
            <a:chOff x="2140" y="2071"/>
            <a:chExt cx="1484" cy="330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7" name="Rectangle 11"/>
          <p:cNvSpPr>
            <a:spLocks noChangeArrowheads="1"/>
          </p:cNvSpPr>
          <p:nvPr/>
        </p:nvSpPr>
        <p:spPr bwMode="black">
          <a:xfrm>
            <a:off x="3428992" y="1285860"/>
            <a:ext cx="22860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внутрисемейных отношений ребенка</a:t>
            </a:r>
            <a:endParaRPr lang="en-US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520700" y="2500306"/>
            <a:ext cx="2587625" cy="3929089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Исследование</a:t>
            </a:r>
            <a:endParaRPr lang="en-US" altLang="ru-RU" dirty="0">
              <a:solidFill>
                <a:srgbClr val="000066"/>
              </a:solidFill>
            </a:endParaRP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571472" y="1357299"/>
            <a:ext cx="2403503" cy="1285884"/>
            <a:chOff x="301" y="2071"/>
            <a:chExt cx="1484" cy="330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lt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6FCBAF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lt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3" name="Rectangle 17"/>
          <p:cNvSpPr>
            <a:spLocks noChangeArrowheads="1"/>
          </p:cNvSpPr>
          <p:nvPr/>
        </p:nvSpPr>
        <p:spPr bwMode="black">
          <a:xfrm>
            <a:off x="571472" y="1357298"/>
            <a:ext cx="24288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Изучение родительского отношения к ребенку</a:t>
            </a:r>
            <a:endParaRPr lang="en-US" alt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gray">
          <a:xfrm>
            <a:off x="571472" y="2786058"/>
            <a:ext cx="257176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«Шкала эмоционального отклика»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Меграбян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Н. Эпштейн)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«Анализ семейных взаимоотношений»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Эйдемиллер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Э.Г.,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Юстицкис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 В.),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родительского отношения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(А.Я.Варга,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В.В.Столин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gray">
          <a:xfrm>
            <a:off x="3354388" y="2857497"/>
            <a:ext cx="250666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«Кинетический рисунок семьи» (КРС) Р.Бернса и С.Кауфмана,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Проективная методика Рене Жиля</a:t>
            </a:r>
            <a:endParaRPr lang="en-US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gray">
          <a:xfrm>
            <a:off x="6096000" y="3946525"/>
            <a:ext cx="2506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«Краски»</a:t>
            </a:r>
            <a:endParaRPr lang="en-US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Полученные результаты</a:t>
            </a:r>
            <a:endParaRPr lang="en-US" altLang="ru-RU" dirty="0">
              <a:solidFill>
                <a:srgbClr val="000066"/>
              </a:solidFill>
            </a:endParaRPr>
          </a:p>
        </p:txBody>
      </p:sp>
      <p:sp>
        <p:nvSpPr>
          <p:cNvPr id="20483" name="Freeform 3"/>
          <p:cNvSpPr>
            <a:spLocks/>
          </p:cNvSpPr>
          <p:nvPr/>
        </p:nvSpPr>
        <p:spPr bwMode="gray">
          <a:xfrm>
            <a:off x="1643042" y="3643314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gray">
          <a:xfrm>
            <a:off x="4214810" y="34290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gray">
          <a:xfrm flipH="1">
            <a:off x="5143504" y="3571876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285720" y="1930579"/>
            <a:ext cx="2571768" cy="1787727"/>
            <a:chOff x="4320" y="1052"/>
            <a:chExt cx="414" cy="503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gray">
            <a:xfrm>
              <a:off x="4320" y="1052"/>
              <a:ext cx="414" cy="503"/>
            </a:xfrm>
            <a:prstGeom prst="roundRect">
              <a:avLst>
                <a:gd name="adj" fmla="val 11921"/>
              </a:avLst>
            </a:prstGeom>
            <a:solidFill>
              <a:srgbClr val="B9DEFD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285720" y="1857364"/>
            <a:ext cx="26432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допускают либо полное отсутствие контроля над ребенком</a:t>
            </a:r>
            <a:endParaRPr lang="en-US" altLang="ru-RU" sz="2400" b="1" dirty="0">
              <a:ln>
                <a:solidFill>
                  <a:srgbClr val="FFFFCC"/>
                </a:solidFill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071802" y="1285860"/>
            <a:ext cx="2500330" cy="2571768"/>
            <a:chOff x="4320" y="1152"/>
            <a:chExt cx="414" cy="402"/>
          </a:xfrm>
        </p:grpSpPr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EECAC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5786446" y="1928802"/>
            <a:ext cx="2357454" cy="1785950"/>
            <a:chOff x="4320" y="1152"/>
            <a:chExt cx="414" cy="402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A9EDE3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6" name="Rectangle 16"/>
          <p:cNvSpPr>
            <a:spLocks noChangeArrowheads="1"/>
          </p:cNvSpPr>
          <p:nvPr/>
        </p:nvSpPr>
        <p:spPr bwMode="gray">
          <a:xfrm>
            <a:off x="3071802" y="1214422"/>
            <a:ext cx="2500330" cy="27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отчетливо просматривается авторитаризм, родители игнорируют потребности своего ребенка</a:t>
            </a:r>
            <a:endParaRPr lang="en-US" alt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5643570" y="2071678"/>
            <a:ext cx="25336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любое желание ребенка для родителей – «закон»</a:t>
            </a:r>
            <a:endParaRPr lang="en-US" alt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357290" y="5143512"/>
            <a:ext cx="62151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 испытывают значительные трудности в школьном пространстве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dirty="0" smtClean="0">
                <a:solidFill>
                  <a:srgbClr val="000066"/>
                </a:solidFill>
              </a:rPr>
              <a:t>Полученные результаты</a:t>
            </a:r>
            <a:endParaRPr lang="en-US" altLang="ru-RU" b="0" dirty="0">
              <a:solidFill>
                <a:srgbClr val="000066"/>
              </a:solidFill>
            </a:endParaRPr>
          </a:p>
        </p:txBody>
      </p:sp>
      <p:sp>
        <p:nvSpPr>
          <p:cNvPr id="20483" name="Freeform 3"/>
          <p:cNvSpPr>
            <a:spLocks/>
          </p:cNvSpPr>
          <p:nvPr/>
        </p:nvSpPr>
        <p:spPr bwMode="gray">
          <a:xfrm flipV="1">
            <a:off x="1357290" y="2643182"/>
            <a:ext cx="1900238" cy="128588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gray">
          <a:xfrm rot="10800000">
            <a:off x="4286248" y="2571744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gray">
          <a:xfrm flipH="1" flipV="1">
            <a:off x="5786446" y="2643182"/>
            <a:ext cx="1900237" cy="128588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7158" y="3857628"/>
            <a:ext cx="2571768" cy="2500330"/>
            <a:chOff x="4320" y="1052"/>
            <a:chExt cx="414" cy="503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gray">
            <a:xfrm>
              <a:off x="4320" y="1052"/>
              <a:ext cx="414" cy="503"/>
            </a:xfrm>
            <a:prstGeom prst="roundRect">
              <a:avLst>
                <a:gd name="adj" fmla="val 11921"/>
              </a:avLst>
            </a:prstGeom>
            <a:solidFill>
              <a:srgbClr val="B9DEFD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357158" y="4143380"/>
            <a:ext cx="26432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отношения с ребенком строятся на взаимном доверии, уважении</a:t>
            </a:r>
            <a:endParaRPr lang="en-US" altLang="ru-RU" sz="2400" b="1" dirty="0">
              <a:ln>
                <a:solidFill>
                  <a:srgbClr val="FFFFCC"/>
                </a:solidFill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00364" y="3857628"/>
            <a:ext cx="2857520" cy="2500330"/>
            <a:chOff x="4320" y="1152"/>
            <a:chExt cx="414" cy="402"/>
          </a:xfrm>
        </p:grpSpPr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EECAC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00760" y="3857628"/>
            <a:ext cx="2857520" cy="2500330"/>
            <a:chOff x="4320" y="1152"/>
            <a:chExt cx="414" cy="402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A9EDE3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6" name="Rectangle 16"/>
          <p:cNvSpPr>
            <a:spLocks noChangeArrowheads="1"/>
          </p:cNvSpPr>
          <p:nvPr/>
        </p:nvSpPr>
        <p:spPr bwMode="gray">
          <a:xfrm>
            <a:off x="2928926" y="4143380"/>
            <a:ext cx="30003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благоприятные условия для развития нравственных качеств, личностного роста ребенка</a:t>
            </a:r>
            <a:endParaRPr lang="en-US" alt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6000760" y="4000504"/>
            <a:ext cx="278608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благоприятные условия для позитивного отношения ребенка к окружающим его людям</a:t>
            </a:r>
            <a:endParaRPr lang="en-US" alt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ltGray">
          <a:xfrm>
            <a:off x="1071538" y="1357298"/>
            <a:ext cx="6643734" cy="12144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142976" y="1357298"/>
            <a:ext cx="65722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ребенок, попадая в образовательное пространство школы, быстро и легко проходит социальную адаптацию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1" name="Picture 2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9"/>
          <a:stretch>
            <a:fillRect/>
          </a:stretch>
        </p:blipFill>
        <p:spPr bwMode="auto">
          <a:xfrm>
            <a:off x="7358082" y="571480"/>
            <a:ext cx="1525588" cy="3635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Вывод</a:t>
            </a:r>
            <a:endParaRPr lang="en-US" altLang="ru-RU" dirty="0">
              <a:solidFill>
                <a:srgbClr val="000066"/>
              </a:solidFill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gray">
          <a:xfrm>
            <a:off x="285720" y="1357298"/>
            <a:ext cx="7662889" cy="428628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black">
          <a:xfrm>
            <a:off x="428596" y="3643314"/>
            <a:ext cx="7715304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тем быстрее происходит социальная адаптация ребенка в образовательном пространстве</a:t>
            </a:r>
            <a:endParaRPr lang="en-US" altLang="ru-RU" sz="2800" b="1" u="sng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ru-RU" sz="1000" b="1" dirty="0">
              <a:solidFill>
                <a:srgbClr val="FF99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ru-RU" sz="1400" dirty="0">
              <a:solidFill>
                <a:srgbClr val="000000"/>
              </a:solidFill>
            </a:endParaRPr>
          </a:p>
        </p:txBody>
      </p:sp>
      <p:pic>
        <p:nvPicPr>
          <p:cNvPr id="13340" name="Picture 2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auto">
          <a:xfrm>
            <a:off x="7348538" y="4121150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8"/>
          <p:cNvGrpSpPr>
            <a:grpSpLocks/>
          </p:cNvGrpSpPr>
          <p:nvPr/>
        </p:nvGrpSpPr>
        <p:grpSpPr bwMode="auto">
          <a:xfrm rot="5400000">
            <a:off x="3173793" y="-1030708"/>
            <a:ext cx="1827213" cy="7317606"/>
            <a:chOff x="4397" y="1430"/>
            <a:chExt cx="1005" cy="96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solidFill>
              <a:srgbClr val="FFFFCC"/>
            </a:soli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71472" y="1714488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чем благоприятнее и позитивнее детско-родительские отношения и, как следствие, благоприятная обстановка в семье, 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Актуально</a:t>
            </a:r>
            <a:endParaRPr lang="en-US" altLang="ru-RU" dirty="0">
              <a:solidFill>
                <a:srgbClr val="00206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2508250" y="2014538"/>
            <a:ext cx="3830638" cy="389731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rgbClr val="000066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857488" y="2357430"/>
            <a:ext cx="3162300" cy="3232150"/>
            <a:chOff x="1632" y="1333"/>
            <a:chExt cx="2501" cy="2555"/>
          </a:xfrm>
        </p:grpSpPr>
        <p:sp>
          <p:nvSpPr>
            <p:cNvPr id="17413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895725" y="1577975"/>
            <a:ext cx="1074738" cy="1050925"/>
            <a:chOff x="480" y="1200"/>
            <a:chExt cx="1042" cy="1019"/>
          </a:xfrm>
        </p:grpSpPr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17" name="Picture 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18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19" name="Picture 11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0" name="Text Box 12"/>
          <p:cNvSpPr txBox="1">
            <a:spLocks noChangeArrowheads="1"/>
          </p:cNvSpPr>
          <p:nvPr/>
        </p:nvSpPr>
        <p:spPr bwMode="white">
          <a:xfrm>
            <a:off x="3954463" y="1852613"/>
            <a:ext cx="952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8F8F8"/>
                </a:solidFill>
              </a:rPr>
              <a:t>1</a:t>
            </a:r>
            <a:endParaRPr lang="en-US" altLang="ru-RU" sz="1600" b="1" dirty="0">
              <a:solidFill>
                <a:srgbClr val="F8F8F8"/>
              </a:solidFill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117725" y="3416300"/>
            <a:ext cx="1074738" cy="1050925"/>
            <a:chOff x="480" y="1200"/>
            <a:chExt cx="1042" cy="1019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3" name="Picture 1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24" name="Oval 1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25" name="Picture 1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6" name="Text Box 18"/>
          <p:cNvSpPr txBox="1">
            <a:spLocks noChangeArrowheads="1"/>
          </p:cNvSpPr>
          <p:nvPr/>
        </p:nvSpPr>
        <p:spPr bwMode="white">
          <a:xfrm>
            <a:off x="2185988" y="3690938"/>
            <a:ext cx="952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8F8F8"/>
                </a:solidFill>
              </a:rPr>
              <a:t>4</a:t>
            </a:r>
            <a:endParaRPr lang="en-US" altLang="ru-RU" sz="1600" b="1" dirty="0">
              <a:solidFill>
                <a:srgbClr val="F8F8F8"/>
              </a:solidFill>
            </a:endParaRP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5654675" y="3406775"/>
            <a:ext cx="1074738" cy="1050925"/>
            <a:chOff x="480" y="1200"/>
            <a:chExt cx="1042" cy="1019"/>
          </a:xfrm>
        </p:grpSpPr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29" name="Picture 2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0" name="Oval 2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31" name="Picture 23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2" name="Text Box 24"/>
          <p:cNvSpPr txBox="1">
            <a:spLocks noChangeArrowheads="1"/>
          </p:cNvSpPr>
          <p:nvPr/>
        </p:nvSpPr>
        <p:spPr bwMode="white">
          <a:xfrm>
            <a:off x="5713413" y="3681413"/>
            <a:ext cx="9509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8F8F8"/>
                </a:solidFill>
              </a:rPr>
              <a:t>2</a:t>
            </a:r>
            <a:endParaRPr lang="en-US" altLang="ru-RU" sz="1600" b="1" dirty="0">
              <a:solidFill>
                <a:srgbClr val="F8F8F8"/>
              </a:solidFill>
            </a:endParaRP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3895725" y="5229225"/>
            <a:ext cx="1074738" cy="1050925"/>
            <a:chOff x="480" y="1200"/>
            <a:chExt cx="1042" cy="1019"/>
          </a:xfrm>
        </p:grpSpPr>
        <p:grpSp>
          <p:nvGrpSpPr>
            <p:cNvPr id="17434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35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6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7437" name="Picture 2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8" name="Text Box 30"/>
          <p:cNvSpPr txBox="1">
            <a:spLocks noChangeArrowheads="1"/>
          </p:cNvSpPr>
          <p:nvPr/>
        </p:nvSpPr>
        <p:spPr bwMode="white">
          <a:xfrm>
            <a:off x="3954463" y="5503863"/>
            <a:ext cx="952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8F8F8"/>
                </a:solidFill>
              </a:rPr>
              <a:t>3</a:t>
            </a:r>
            <a:endParaRPr lang="en-US" altLang="ru-RU" sz="1600" b="1" dirty="0">
              <a:solidFill>
                <a:srgbClr val="F8F8F8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black">
          <a:xfrm>
            <a:off x="3357554" y="3286124"/>
            <a:ext cx="22145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en-US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black">
          <a:xfrm>
            <a:off x="3321050" y="2857500"/>
            <a:ext cx="2197100" cy="20288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70944"/>
              </a:avLst>
            </a:prstTxWarp>
          </a:bodyPr>
          <a:lstStyle/>
          <a:p>
            <a:pPr algn="ctr"/>
            <a:endParaRPr lang="ru-RU" sz="2800" b="1" kern="1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1" name="WordArt 33"/>
          <p:cNvSpPr>
            <a:spLocks noChangeArrowheads="1" noChangeShapeType="1" noTextEdit="1"/>
          </p:cNvSpPr>
          <p:nvPr/>
        </p:nvSpPr>
        <p:spPr bwMode="black">
          <a:xfrm>
            <a:off x="3328988" y="2994025"/>
            <a:ext cx="2197100" cy="20288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835312"/>
              </a:avLst>
            </a:prstTxWarp>
          </a:bodyPr>
          <a:lstStyle/>
          <a:p>
            <a:pPr algn="ctr"/>
            <a:endParaRPr lang="ru-RU" sz="2800" b="1" kern="1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42844" y="1357298"/>
            <a:ext cx="32861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Испытывают большое количество страхов, тревог и переносят их на отношения с детьми</a:t>
            </a: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000760" y="1357298"/>
            <a:ext cx="27146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умеют устанавливать и поддерживать с ребенком контакт</a:t>
            </a: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0" y="4929198"/>
            <a:ext cx="30003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дисфункциональные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методы воспитания</a:t>
            </a: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86446" y="4857760"/>
            <a:ext cx="3216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умеют выразить позитивно чувства свои и принять чувства своего дитя</a:t>
            </a: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Необходимость</a:t>
            </a:r>
            <a:endParaRPr lang="en-US" altLang="ru-RU" dirty="0">
              <a:solidFill>
                <a:srgbClr val="000066"/>
              </a:solidFill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gray">
          <a:xfrm>
            <a:off x="2424113" y="21383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gray">
          <a:xfrm>
            <a:off x="2641600" y="2344738"/>
            <a:ext cx="3490913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gray">
          <a:xfrm>
            <a:off x="2857500" y="2671763"/>
            <a:ext cx="2973388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gray">
          <a:xfrm rot="30644363">
            <a:off x="2100263" y="3970338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gray">
          <a:xfrm rot="16200000">
            <a:off x="3400427" y="1754185"/>
            <a:ext cx="1871663" cy="1900242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 rot="23388254">
            <a:off x="4646613" y="3983038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3428992" y="3500438"/>
            <a:ext cx="1855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семьи</a:t>
            </a:r>
            <a:endParaRPr lang="en-US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3656013" y="2316163"/>
            <a:ext cx="1504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dirty="0" smtClean="0">
                <a:solidFill>
                  <a:srgbClr val="FFFBFC"/>
                </a:solidFill>
              </a:rPr>
              <a:t>1</a:t>
            </a:r>
            <a:endParaRPr lang="en-US" altLang="ru-RU" dirty="0">
              <a:solidFill>
                <a:srgbClr val="FFFBFC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309813" y="4694238"/>
            <a:ext cx="1160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dirty="0" smtClean="0">
                <a:solidFill>
                  <a:srgbClr val="FFFBFC"/>
                </a:solidFill>
              </a:rPr>
              <a:t>3</a:t>
            </a:r>
            <a:endParaRPr lang="en-US" altLang="ru-RU" dirty="0">
              <a:solidFill>
                <a:srgbClr val="FFFBFC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5170488" y="4683125"/>
            <a:ext cx="1160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dirty="0" smtClean="0">
                <a:solidFill>
                  <a:srgbClr val="FFFBFC"/>
                </a:solidFill>
              </a:rPr>
              <a:t>2</a:t>
            </a:r>
            <a:endParaRPr lang="en-US" altLang="ru-RU" dirty="0">
              <a:solidFill>
                <a:srgbClr val="FFFBFC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black">
          <a:xfrm>
            <a:off x="5500694" y="928670"/>
            <a:ext cx="351634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53975" algn="ctr"/>
            <a:r>
              <a:rPr lang="en-US" altLang="ru-RU" sz="1600" b="1" dirty="0">
                <a:solidFill>
                  <a:schemeClr val="folHlink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детей </a:t>
            </a:r>
          </a:p>
          <a:p>
            <a:pPr lvl="0" indent="53975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физическими нарушениями развития (слуха, зрения, речи) и инвалиды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black">
          <a:xfrm>
            <a:off x="285720" y="2143116"/>
            <a:ext cx="266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975" algn="ctr" eaLnBrk="0" hangingPunct="0">
              <a:buFont typeface="Wingdings" pitchFamily="2" charset="2"/>
              <a:buNone/>
            </a:pPr>
            <a:r>
              <a:rPr lang="en-US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детей</a:t>
            </a:r>
          </a:p>
          <a:p>
            <a:pPr indent="53975" algn="ctr" eaLnBrk="0" hangingPunct="0">
              <a:buFont typeface="Wingding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нарушением поведения и общения</a:t>
            </a: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black">
          <a:xfrm>
            <a:off x="6286512" y="5000636"/>
            <a:ext cx="26495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975" algn="ctr" eaLnBrk="0" hangingPunct="0">
              <a:buFont typeface="Wingdings" pitchFamily="2" charset="2"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детей с задержкой психического развития</a:t>
            </a: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0" name="Picture 1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39" r="6607" b="16216"/>
          <a:stretch>
            <a:fillRect/>
          </a:stretch>
        </p:blipFill>
        <p:spPr bwMode="auto">
          <a:xfrm>
            <a:off x="0" y="4267200"/>
            <a:ext cx="15494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выст на вебинар\92894-clip-58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88"/>
            <a:ext cx="9144000" cy="688057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</a:rPr>
              <a:t>Цель</a:t>
            </a:r>
            <a:endParaRPr lang="en-US" altLang="ru-RU" dirty="0">
              <a:solidFill>
                <a:srgbClr val="000066"/>
              </a:solidFill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ltGray">
          <a:xfrm rot="11054801" flipH="1">
            <a:off x="315169" y="3830735"/>
            <a:ext cx="8837946" cy="3052496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gray">
          <a:xfrm>
            <a:off x="346075" y="1643050"/>
            <a:ext cx="6154751" cy="2677656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родительской позиции адекватной в отношении к ребенку, способствующей успешной адаптации школьников с ограниченными возможностями здоровья в образовательном пространстве.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auto">
          <a:xfrm>
            <a:off x="7281863" y="1571612"/>
            <a:ext cx="186213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</Template>
  <TotalTime>305</TotalTime>
  <Words>455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594TGp_family_light</vt:lpstr>
      <vt:lpstr>Психологическое сопровождение и поддержка родителей детей с ограниченными возможностями здоровья, находящихся в различных образовательных условиях</vt:lpstr>
      <vt:lpstr>Родители…</vt:lpstr>
      <vt:lpstr>Исследование</vt:lpstr>
      <vt:lpstr>Полученные результаты</vt:lpstr>
      <vt:lpstr>Полученные результаты</vt:lpstr>
      <vt:lpstr>Вывод</vt:lpstr>
      <vt:lpstr>Актуально</vt:lpstr>
      <vt:lpstr>Необходимость</vt:lpstr>
      <vt:lpstr>Цель</vt:lpstr>
      <vt:lpstr>Задачи </vt:lpstr>
      <vt:lpstr>Занятия с родителями</vt:lpstr>
      <vt:lpstr>На занятиях</vt:lpstr>
      <vt:lpstr>Сотрудничество</vt:lpstr>
      <vt:lpstr>Отзывы 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Психологическаое сопровождение и поддержка родителей детей с ограниченными возможностями здоровья, находящихся в различных образовательных условиях</dc:title>
  <dc:creator>User</dc:creator>
  <cp:lastModifiedBy>Завуч</cp:lastModifiedBy>
  <cp:revision>34</cp:revision>
  <dcterms:created xsi:type="dcterms:W3CDTF">2019-11-24T17:47:16Z</dcterms:created>
  <dcterms:modified xsi:type="dcterms:W3CDTF">2019-12-01T15:28:23Z</dcterms:modified>
</cp:coreProperties>
</file>