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46" r:id="rId3"/>
    <p:sldId id="345" r:id="rId4"/>
    <p:sldId id="260" r:id="rId5"/>
    <p:sldId id="259" r:id="rId6"/>
    <p:sldId id="264" r:id="rId7"/>
    <p:sldId id="336" r:id="rId8"/>
    <p:sldId id="265" r:id="rId9"/>
    <p:sldId id="266" r:id="rId10"/>
    <p:sldId id="258" r:id="rId11"/>
    <p:sldId id="267" r:id="rId12"/>
    <p:sldId id="268" r:id="rId13"/>
    <p:sldId id="328" r:id="rId14"/>
    <p:sldId id="347" r:id="rId15"/>
    <p:sldId id="348" r:id="rId16"/>
    <p:sldId id="274" r:id="rId17"/>
    <p:sldId id="275" r:id="rId18"/>
    <p:sldId id="276" r:id="rId19"/>
    <p:sldId id="277" r:id="rId20"/>
    <p:sldId id="335" r:id="rId21"/>
    <p:sldId id="349" r:id="rId22"/>
    <p:sldId id="340" r:id="rId23"/>
    <p:sldId id="272" r:id="rId24"/>
    <p:sldId id="350" r:id="rId25"/>
    <p:sldId id="273" r:id="rId26"/>
    <p:sldId id="338" r:id="rId27"/>
    <p:sldId id="343" r:id="rId28"/>
    <p:sldId id="280" r:id="rId29"/>
    <p:sldId id="279" r:id="rId30"/>
    <p:sldId id="344" r:id="rId31"/>
    <p:sldId id="281" r:id="rId32"/>
    <p:sldId id="283" r:id="rId33"/>
    <p:sldId id="282" r:id="rId34"/>
    <p:sldId id="284" r:id="rId35"/>
    <p:sldId id="287" r:id="rId36"/>
    <p:sldId id="288" r:id="rId37"/>
    <p:sldId id="289" r:id="rId38"/>
    <p:sldId id="331" r:id="rId39"/>
    <p:sldId id="332" r:id="rId40"/>
    <p:sldId id="292" r:id="rId41"/>
    <p:sldId id="293" r:id="rId42"/>
    <p:sldId id="294" r:id="rId43"/>
    <p:sldId id="295" r:id="rId44"/>
    <p:sldId id="296" r:id="rId45"/>
    <p:sldId id="299" r:id="rId46"/>
    <p:sldId id="301" r:id="rId47"/>
    <p:sldId id="304" r:id="rId48"/>
    <p:sldId id="300" r:id="rId49"/>
    <p:sldId id="302" r:id="rId50"/>
    <p:sldId id="310" r:id="rId51"/>
    <p:sldId id="311" r:id="rId52"/>
    <p:sldId id="312" r:id="rId53"/>
    <p:sldId id="313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34" r:id="rId63"/>
    <p:sldId id="325" r:id="rId64"/>
    <p:sldId id="326" r:id="rId65"/>
    <p:sldId id="327" r:id="rId66"/>
    <p:sldId id="333" r:id="rId67"/>
    <p:sldId id="314" r:id="rId68"/>
    <p:sldId id="323" r:id="rId6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39DE3-6A56-4B23-B8A6-44315BC0CDF9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D774D3-0552-4481-8A9F-6DB63BB8FF3E}">
      <dgm:prSet phldrT="[Текст]"/>
      <dgm:spPr/>
      <dgm:t>
        <a:bodyPr/>
        <a:lstStyle/>
        <a:p>
          <a:r>
            <a:rPr lang="ru-RU" dirty="0" smtClean="0"/>
            <a:t>Учитель</a:t>
          </a:r>
          <a:endParaRPr lang="ru-RU" dirty="0"/>
        </a:p>
      </dgm:t>
    </dgm:pt>
    <dgm:pt modelId="{2C8B2A37-3957-4F94-811F-9AD2F78135BA}" type="parTrans" cxnId="{C07A15C8-03B9-44A5-A037-EE4A27494A17}">
      <dgm:prSet/>
      <dgm:spPr/>
      <dgm:t>
        <a:bodyPr/>
        <a:lstStyle/>
        <a:p>
          <a:endParaRPr lang="ru-RU"/>
        </a:p>
      </dgm:t>
    </dgm:pt>
    <dgm:pt modelId="{985C7431-15BF-4FE8-84E4-1C942455EF5A}" type="sibTrans" cxnId="{C07A15C8-03B9-44A5-A037-EE4A27494A17}">
      <dgm:prSet/>
      <dgm:spPr/>
      <dgm:t>
        <a:bodyPr/>
        <a:lstStyle/>
        <a:p>
          <a:endParaRPr lang="ru-RU"/>
        </a:p>
      </dgm:t>
    </dgm:pt>
    <dgm:pt modelId="{DE7E65C4-2607-4953-AEFA-5FAFAF84BF2B}">
      <dgm:prSet phldrT="[Текст]"/>
      <dgm:spPr/>
      <dgm:t>
        <a:bodyPr/>
        <a:lstStyle/>
        <a:p>
          <a:r>
            <a:rPr lang="ru-RU" dirty="0" smtClean="0"/>
            <a:t>Родитель</a:t>
          </a:r>
          <a:endParaRPr lang="ru-RU" dirty="0"/>
        </a:p>
      </dgm:t>
    </dgm:pt>
    <dgm:pt modelId="{EF3924DC-1BB0-4BB0-88D1-D6A5C9ABA0FD}" type="parTrans" cxnId="{19B3581F-3B97-45EB-9ED2-B3D65932A7B3}">
      <dgm:prSet/>
      <dgm:spPr/>
      <dgm:t>
        <a:bodyPr/>
        <a:lstStyle/>
        <a:p>
          <a:endParaRPr lang="ru-RU"/>
        </a:p>
      </dgm:t>
    </dgm:pt>
    <dgm:pt modelId="{DFFC835F-2E14-4F03-B65E-0A57ECC885E4}" type="sibTrans" cxnId="{19B3581F-3B97-45EB-9ED2-B3D65932A7B3}">
      <dgm:prSet/>
      <dgm:spPr/>
      <dgm:t>
        <a:bodyPr/>
        <a:lstStyle/>
        <a:p>
          <a:endParaRPr lang="ru-RU"/>
        </a:p>
      </dgm:t>
    </dgm:pt>
    <dgm:pt modelId="{D4DF7E44-457B-4491-BECE-A3EAAFED5B24}">
      <dgm:prSet phldrT="[Текст]"/>
      <dgm:spPr/>
      <dgm:t>
        <a:bodyPr/>
        <a:lstStyle/>
        <a:p>
          <a:r>
            <a:rPr lang="ru-RU" dirty="0" smtClean="0"/>
            <a:t>Ученик</a:t>
          </a:r>
          <a:endParaRPr lang="ru-RU" dirty="0"/>
        </a:p>
      </dgm:t>
    </dgm:pt>
    <dgm:pt modelId="{939043D2-8C83-4015-B26E-2EEB6806AF57}" type="parTrans" cxnId="{B60BEDE5-9507-4EEF-8461-CDC97307EEC7}">
      <dgm:prSet/>
      <dgm:spPr/>
      <dgm:t>
        <a:bodyPr/>
        <a:lstStyle/>
        <a:p>
          <a:endParaRPr lang="ru-RU"/>
        </a:p>
      </dgm:t>
    </dgm:pt>
    <dgm:pt modelId="{236C6D76-51D5-4201-AA76-6D6697DA07D8}" type="sibTrans" cxnId="{B60BEDE5-9507-4EEF-8461-CDC97307EEC7}">
      <dgm:prSet/>
      <dgm:spPr/>
      <dgm:t>
        <a:bodyPr/>
        <a:lstStyle/>
        <a:p>
          <a:endParaRPr lang="ru-RU"/>
        </a:p>
      </dgm:t>
    </dgm:pt>
    <dgm:pt modelId="{B81E8C9D-96B7-45F7-8126-D74C64FDF4F9}" type="pres">
      <dgm:prSet presAssocID="{55C39DE3-6A56-4B23-B8A6-44315BC0CD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50120F-D9B6-4EFF-9F31-18B564FB909E}" type="pres">
      <dgm:prSet presAssocID="{29D774D3-0552-4481-8A9F-6DB63BB8FF3E}" presName="node" presStyleLbl="node1" presStyleIdx="0" presStyleCnt="3" custScaleX="173061" custScaleY="160690" custRadScaleRad="100131" custRadScaleInc="-3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48532-1F86-47D9-AEBE-9FEEC8C1E06D}" type="pres">
      <dgm:prSet presAssocID="{985C7431-15BF-4FE8-84E4-1C942455EF5A}" presName="sibTrans" presStyleLbl="sibTrans2D1" presStyleIdx="0" presStyleCnt="3" custScaleX="133768"/>
      <dgm:spPr/>
      <dgm:t>
        <a:bodyPr/>
        <a:lstStyle/>
        <a:p>
          <a:endParaRPr lang="ru-RU"/>
        </a:p>
      </dgm:t>
    </dgm:pt>
    <dgm:pt modelId="{971DF9C7-A19E-4257-A534-2312D83FAF79}" type="pres">
      <dgm:prSet presAssocID="{985C7431-15BF-4FE8-84E4-1C942455EF5A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D59E2DA2-EA2F-4269-A55B-70D8249EB674}" type="pres">
      <dgm:prSet presAssocID="{DE7E65C4-2607-4953-AEFA-5FAFAF84BF2B}" presName="node" presStyleLbl="node1" presStyleIdx="1" presStyleCnt="3" custScaleX="143581" custScaleY="157518" custRadScaleRad="105350" custRadScaleInc="-4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4FADF-996A-4629-84F0-66CF02EEF92D}" type="pres">
      <dgm:prSet presAssocID="{DFFC835F-2E14-4F03-B65E-0A57ECC885E4}" presName="sibTrans" presStyleLbl="sibTrans2D1" presStyleIdx="1" presStyleCnt="3" custScaleX="107910"/>
      <dgm:spPr/>
      <dgm:t>
        <a:bodyPr/>
        <a:lstStyle/>
        <a:p>
          <a:endParaRPr lang="ru-RU"/>
        </a:p>
      </dgm:t>
    </dgm:pt>
    <dgm:pt modelId="{9793CE2E-4ABB-487C-84A5-9F1929897477}" type="pres">
      <dgm:prSet presAssocID="{DFFC835F-2E14-4F03-B65E-0A57ECC885E4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F8D0E2A-3568-46FD-A5AB-4294E0822655}" type="pres">
      <dgm:prSet presAssocID="{D4DF7E44-457B-4491-BECE-A3EAAFED5B24}" presName="node" presStyleLbl="node1" presStyleIdx="2" presStyleCnt="3" custScaleX="124178" custScaleY="150903" custRadScaleRad="110879" custRadScaleInc="6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2E6A3-C1AF-4423-820D-28F5B310C192}" type="pres">
      <dgm:prSet presAssocID="{236C6D76-51D5-4201-AA76-6D6697DA07D8}" presName="sibTrans" presStyleLbl="sibTrans2D1" presStyleIdx="2" presStyleCnt="3" custScaleX="132957"/>
      <dgm:spPr/>
      <dgm:t>
        <a:bodyPr/>
        <a:lstStyle/>
        <a:p>
          <a:endParaRPr lang="ru-RU"/>
        </a:p>
      </dgm:t>
    </dgm:pt>
    <dgm:pt modelId="{921995CF-F704-4C24-BA75-D94FCE606CED}" type="pres">
      <dgm:prSet presAssocID="{236C6D76-51D5-4201-AA76-6D6697DA07D8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3C048327-44A0-4B14-AB00-7BB5EC7D17DD}" type="presOf" srcId="{DFFC835F-2E14-4F03-B65E-0A57ECC885E4}" destId="{9793CE2E-4ABB-487C-84A5-9F1929897477}" srcOrd="1" destOrd="0" presId="urn:microsoft.com/office/officeart/2005/8/layout/cycle7"/>
    <dgm:cxn modelId="{4CB4DCCD-838C-4101-A05C-9014E49FC689}" type="presOf" srcId="{D4DF7E44-457B-4491-BECE-A3EAAFED5B24}" destId="{BF8D0E2A-3568-46FD-A5AB-4294E0822655}" srcOrd="0" destOrd="0" presId="urn:microsoft.com/office/officeart/2005/8/layout/cycle7"/>
    <dgm:cxn modelId="{792FC6C2-669F-445E-B773-D95EE84594A2}" type="presOf" srcId="{29D774D3-0552-4481-8A9F-6DB63BB8FF3E}" destId="{0150120F-D9B6-4EFF-9F31-18B564FB909E}" srcOrd="0" destOrd="0" presId="urn:microsoft.com/office/officeart/2005/8/layout/cycle7"/>
    <dgm:cxn modelId="{C07A15C8-03B9-44A5-A037-EE4A27494A17}" srcId="{55C39DE3-6A56-4B23-B8A6-44315BC0CDF9}" destId="{29D774D3-0552-4481-8A9F-6DB63BB8FF3E}" srcOrd="0" destOrd="0" parTransId="{2C8B2A37-3957-4F94-811F-9AD2F78135BA}" sibTransId="{985C7431-15BF-4FE8-84E4-1C942455EF5A}"/>
    <dgm:cxn modelId="{BC212E11-75B5-45AD-A724-D16559E4218E}" type="presOf" srcId="{DE7E65C4-2607-4953-AEFA-5FAFAF84BF2B}" destId="{D59E2DA2-EA2F-4269-A55B-70D8249EB674}" srcOrd="0" destOrd="0" presId="urn:microsoft.com/office/officeart/2005/8/layout/cycle7"/>
    <dgm:cxn modelId="{45FC760B-A712-4F05-8987-F9AFA8E22084}" type="presOf" srcId="{985C7431-15BF-4FE8-84E4-1C942455EF5A}" destId="{971DF9C7-A19E-4257-A534-2312D83FAF79}" srcOrd="1" destOrd="0" presId="urn:microsoft.com/office/officeart/2005/8/layout/cycle7"/>
    <dgm:cxn modelId="{B60BEDE5-9507-4EEF-8461-CDC97307EEC7}" srcId="{55C39DE3-6A56-4B23-B8A6-44315BC0CDF9}" destId="{D4DF7E44-457B-4491-BECE-A3EAAFED5B24}" srcOrd="2" destOrd="0" parTransId="{939043D2-8C83-4015-B26E-2EEB6806AF57}" sibTransId="{236C6D76-51D5-4201-AA76-6D6697DA07D8}"/>
    <dgm:cxn modelId="{21BCBF81-971D-4499-AF47-A011ECE1AF1C}" type="presOf" srcId="{985C7431-15BF-4FE8-84E4-1C942455EF5A}" destId="{B2148532-1F86-47D9-AEBE-9FEEC8C1E06D}" srcOrd="0" destOrd="0" presId="urn:microsoft.com/office/officeart/2005/8/layout/cycle7"/>
    <dgm:cxn modelId="{19B3581F-3B97-45EB-9ED2-B3D65932A7B3}" srcId="{55C39DE3-6A56-4B23-B8A6-44315BC0CDF9}" destId="{DE7E65C4-2607-4953-AEFA-5FAFAF84BF2B}" srcOrd="1" destOrd="0" parTransId="{EF3924DC-1BB0-4BB0-88D1-D6A5C9ABA0FD}" sibTransId="{DFFC835F-2E14-4F03-B65E-0A57ECC885E4}"/>
    <dgm:cxn modelId="{2832E709-92BB-4632-B3BA-AD32A499C735}" type="presOf" srcId="{DFFC835F-2E14-4F03-B65E-0A57ECC885E4}" destId="{ED04FADF-996A-4629-84F0-66CF02EEF92D}" srcOrd="0" destOrd="0" presId="urn:microsoft.com/office/officeart/2005/8/layout/cycle7"/>
    <dgm:cxn modelId="{5573964D-C0EF-4DD0-93F6-0076108790BC}" type="presOf" srcId="{236C6D76-51D5-4201-AA76-6D6697DA07D8}" destId="{1552E6A3-C1AF-4423-820D-28F5B310C192}" srcOrd="0" destOrd="0" presId="urn:microsoft.com/office/officeart/2005/8/layout/cycle7"/>
    <dgm:cxn modelId="{62A52793-2A31-4187-94FF-F4BCEDE7C031}" type="presOf" srcId="{55C39DE3-6A56-4B23-B8A6-44315BC0CDF9}" destId="{B81E8C9D-96B7-45F7-8126-D74C64FDF4F9}" srcOrd="0" destOrd="0" presId="urn:microsoft.com/office/officeart/2005/8/layout/cycle7"/>
    <dgm:cxn modelId="{515DF1EA-FB8B-499D-9ADF-4FAA9A1D52EB}" type="presOf" srcId="{236C6D76-51D5-4201-AA76-6D6697DA07D8}" destId="{921995CF-F704-4C24-BA75-D94FCE606CED}" srcOrd="1" destOrd="0" presId="urn:microsoft.com/office/officeart/2005/8/layout/cycle7"/>
    <dgm:cxn modelId="{C6A6526C-339E-4F80-953A-E03C935C66FC}" type="presParOf" srcId="{B81E8C9D-96B7-45F7-8126-D74C64FDF4F9}" destId="{0150120F-D9B6-4EFF-9F31-18B564FB909E}" srcOrd="0" destOrd="0" presId="urn:microsoft.com/office/officeart/2005/8/layout/cycle7"/>
    <dgm:cxn modelId="{AA2ED006-644E-4925-B065-FE27DAB16666}" type="presParOf" srcId="{B81E8C9D-96B7-45F7-8126-D74C64FDF4F9}" destId="{B2148532-1F86-47D9-AEBE-9FEEC8C1E06D}" srcOrd="1" destOrd="0" presId="urn:microsoft.com/office/officeart/2005/8/layout/cycle7"/>
    <dgm:cxn modelId="{B08F79B5-E021-424E-B75A-B24BE53F2D8C}" type="presParOf" srcId="{B2148532-1F86-47D9-AEBE-9FEEC8C1E06D}" destId="{971DF9C7-A19E-4257-A534-2312D83FAF79}" srcOrd="0" destOrd="0" presId="urn:microsoft.com/office/officeart/2005/8/layout/cycle7"/>
    <dgm:cxn modelId="{2F02BC1F-3A8B-4D23-8E95-7ACFFA2C5782}" type="presParOf" srcId="{B81E8C9D-96B7-45F7-8126-D74C64FDF4F9}" destId="{D59E2DA2-EA2F-4269-A55B-70D8249EB674}" srcOrd="2" destOrd="0" presId="urn:microsoft.com/office/officeart/2005/8/layout/cycle7"/>
    <dgm:cxn modelId="{B46D658A-B293-4507-9DC6-343A25500BBF}" type="presParOf" srcId="{B81E8C9D-96B7-45F7-8126-D74C64FDF4F9}" destId="{ED04FADF-996A-4629-84F0-66CF02EEF92D}" srcOrd="3" destOrd="0" presId="urn:microsoft.com/office/officeart/2005/8/layout/cycle7"/>
    <dgm:cxn modelId="{378FFB7F-7EF2-439F-9B4A-759D577AE5A3}" type="presParOf" srcId="{ED04FADF-996A-4629-84F0-66CF02EEF92D}" destId="{9793CE2E-4ABB-487C-84A5-9F1929897477}" srcOrd="0" destOrd="0" presId="urn:microsoft.com/office/officeart/2005/8/layout/cycle7"/>
    <dgm:cxn modelId="{A02741BD-4800-459B-B072-0F9AD0D157D5}" type="presParOf" srcId="{B81E8C9D-96B7-45F7-8126-D74C64FDF4F9}" destId="{BF8D0E2A-3568-46FD-A5AB-4294E0822655}" srcOrd="4" destOrd="0" presId="urn:microsoft.com/office/officeart/2005/8/layout/cycle7"/>
    <dgm:cxn modelId="{1B9CCB27-05B9-4ADD-ACE3-E85F010BBBE5}" type="presParOf" srcId="{B81E8C9D-96B7-45F7-8126-D74C64FDF4F9}" destId="{1552E6A3-C1AF-4423-820D-28F5B310C192}" srcOrd="5" destOrd="0" presId="urn:microsoft.com/office/officeart/2005/8/layout/cycle7"/>
    <dgm:cxn modelId="{1036C30E-2972-4880-9F08-6CF9C5BBAA33}" type="presParOf" srcId="{1552E6A3-C1AF-4423-820D-28F5B310C192}" destId="{921995CF-F704-4C24-BA75-D94FCE606CE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0120F-D9B6-4EFF-9F31-18B564FB909E}">
      <dsp:nvSpPr>
        <dsp:cNvPr id="0" name=""/>
        <dsp:cNvSpPr/>
      </dsp:nvSpPr>
      <dsp:spPr>
        <a:xfrm>
          <a:off x="2036618" y="-175462"/>
          <a:ext cx="2064225" cy="958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Учитель</a:t>
          </a:r>
          <a:endParaRPr lang="ru-RU" sz="2800" kern="1200" dirty="0"/>
        </a:p>
      </dsp:txBody>
      <dsp:txXfrm>
        <a:off x="2064687" y="-147393"/>
        <a:ext cx="2008087" cy="902195"/>
      </dsp:txXfrm>
    </dsp:sp>
    <dsp:sp modelId="{B2148532-1F86-47D9-AEBE-9FEEC8C1E06D}">
      <dsp:nvSpPr>
        <dsp:cNvPr id="0" name=""/>
        <dsp:cNvSpPr/>
      </dsp:nvSpPr>
      <dsp:spPr>
        <a:xfrm rot="3411848">
          <a:off x="3304112" y="1049923"/>
          <a:ext cx="639737" cy="20873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366733" y="1091670"/>
        <a:ext cx="514496" cy="125241"/>
      </dsp:txXfrm>
    </dsp:sp>
    <dsp:sp modelId="{D59E2DA2-EA2F-4269-A55B-70D8249EB674}">
      <dsp:nvSpPr>
        <dsp:cNvPr id="0" name=""/>
        <dsp:cNvSpPr/>
      </dsp:nvSpPr>
      <dsp:spPr>
        <a:xfrm>
          <a:off x="3316758" y="1525711"/>
          <a:ext cx="1712595" cy="9394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Родитель</a:t>
          </a:r>
          <a:endParaRPr lang="ru-RU" sz="2800" kern="1200" dirty="0"/>
        </a:p>
      </dsp:txBody>
      <dsp:txXfrm>
        <a:off x="3344273" y="1553226"/>
        <a:ext cx="1657565" cy="884386"/>
      </dsp:txXfrm>
    </dsp:sp>
    <dsp:sp modelId="{ED04FADF-996A-4629-84F0-66CF02EEF92D}">
      <dsp:nvSpPr>
        <dsp:cNvPr id="0" name=""/>
        <dsp:cNvSpPr/>
      </dsp:nvSpPr>
      <dsp:spPr>
        <a:xfrm rot="10797118">
          <a:off x="2759819" y="1892020"/>
          <a:ext cx="516073" cy="20873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2822439" y="1933767"/>
        <a:ext cx="390832" cy="125241"/>
      </dsp:txXfrm>
    </dsp:sp>
    <dsp:sp modelId="{BF8D0E2A-3568-46FD-A5AB-4294E0822655}">
      <dsp:nvSpPr>
        <dsp:cNvPr id="0" name=""/>
        <dsp:cNvSpPr/>
      </dsp:nvSpPr>
      <dsp:spPr>
        <a:xfrm>
          <a:off x="1237791" y="1547276"/>
          <a:ext cx="1481161" cy="8999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Ученик</a:t>
          </a:r>
          <a:endParaRPr lang="ru-RU" sz="2800" kern="1200" dirty="0"/>
        </a:p>
      </dsp:txBody>
      <dsp:txXfrm>
        <a:off x="1264150" y="1573635"/>
        <a:ext cx="1428443" cy="847247"/>
      </dsp:txXfrm>
    </dsp:sp>
    <dsp:sp modelId="{1552E6A3-C1AF-4423-820D-28F5B310C192}">
      <dsp:nvSpPr>
        <dsp:cNvPr id="0" name=""/>
        <dsp:cNvSpPr/>
      </dsp:nvSpPr>
      <dsp:spPr>
        <a:xfrm rot="18166475">
          <a:off x="2196227" y="1060706"/>
          <a:ext cx="635859" cy="20873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258848" y="1102453"/>
        <a:ext cx="510618" cy="125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/>
        </p:nvSpPr>
        <p:spPr>
          <a:xfrm>
            <a:off x="714348" y="285728"/>
            <a:ext cx="8215370" cy="6357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642556"/>
            <a:ext cx="15001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solidFill>
                  <a:prstClr val="white">
                    <a:lumMod val="85000"/>
                  </a:prstClr>
                </a:solidFill>
                <a:latin typeface="Times New Roman" pitchFamily="18" charset="0"/>
                <a:cs typeface="Times New Roman" pitchFamily="18" charset="0"/>
              </a:rPr>
              <a:t>© Фокина Лидия Петровна </a:t>
            </a:r>
            <a:endParaRPr lang="ru-RU" sz="800" dirty="0">
              <a:solidFill>
                <a:prstClr val="white">
                  <a:lumMod val="8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7"/>
          <p:cNvGrpSpPr/>
          <p:nvPr/>
        </p:nvGrpSpPr>
        <p:grpSpPr>
          <a:xfrm rot="10800000">
            <a:off x="357158" y="6147194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9" name="Овал 8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Группа 13"/>
          <p:cNvGrpSpPr/>
          <p:nvPr/>
        </p:nvGrpSpPr>
        <p:grpSpPr>
          <a:xfrm rot="10800000">
            <a:off x="357158" y="5436391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15" name="Овал 14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Группа 86"/>
          <p:cNvGrpSpPr/>
          <p:nvPr/>
        </p:nvGrpSpPr>
        <p:grpSpPr>
          <a:xfrm rot="10800000">
            <a:off x="357158" y="4725588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88" name="Овал 8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9" name="Овал 8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0" name="Овал 8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1" name="Овал 9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Группа 92"/>
          <p:cNvGrpSpPr/>
          <p:nvPr/>
        </p:nvGrpSpPr>
        <p:grpSpPr>
          <a:xfrm rot="10800000">
            <a:off x="357158" y="4014785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94" name="Овал 9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5" name="Овал 9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6" name="Овал 9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Группа 98"/>
          <p:cNvGrpSpPr/>
          <p:nvPr/>
        </p:nvGrpSpPr>
        <p:grpSpPr>
          <a:xfrm rot="10800000">
            <a:off x="357158" y="3303982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100" name="Овал 99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Группа 104"/>
          <p:cNvGrpSpPr/>
          <p:nvPr/>
        </p:nvGrpSpPr>
        <p:grpSpPr>
          <a:xfrm rot="10800000">
            <a:off x="357158" y="2593179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106" name="Овал 105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Группа 110"/>
          <p:cNvGrpSpPr/>
          <p:nvPr/>
        </p:nvGrpSpPr>
        <p:grpSpPr>
          <a:xfrm rot="10800000">
            <a:off x="357158" y="1882376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112" name="Овал 111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Группа 116"/>
          <p:cNvGrpSpPr/>
          <p:nvPr/>
        </p:nvGrpSpPr>
        <p:grpSpPr>
          <a:xfrm rot="10800000">
            <a:off x="357158" y="1171573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118" name="Овал 11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2" name="Скругленный прямоугольник 12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Группа 122"/>
          <p:cNvGrpSpPr/>
          <p:nvPr/>
        </p:nvGrpSpPr>
        <p:grpSpPr>
          <a:xfrm rot="10800000">
            <a:off x="357158" y="460770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124" name="Овал 12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8" name="Скругленный прямоугольник 12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988424" cy="252028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Реализация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Модели психологически безопасной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и комфортной образовательной среды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в условиях современной школы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013176"/>
            <a:ext cx="7632848" cy="158417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Педагоги-психологи МАОУ СОШ №44 г. Томска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Т. А. Карнаухова, А. В. </a:t>
            </a:r>
            <a:r>
              <a:rPr lang="ru-RU" sz="2800" b="1" dirty="0" err="1" smtClean="0">
                <a:solidFill>
                  <a:srgbClr val="002060"/>
                </a:solidFill>
              </a:rPr>
              <a:t>Загирная</a:t>
            </a:r>
            <a:r>
              <a:rPr lang="ru-RU" sz="2800" b="1" dirty="0" smtClean="0">
                <a:solidFill>
                  <a:srgbClr val="002060"/>
                </a:solidFill>
              </a:rPr>
              <a:t>, И. Н. </a:t>
            </a:r>
            <a:r>
              <a:rPr lang="ru-RU" sz="2800" b="1" dirty="0" err="1" smtClean="0">
                <a:solidFill>
                  <a:srgbClr val="002060"/>
                </a:solidFill>
              </a:rPr>
              <a:t>Миханько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Томск - 2019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564904"/>
            <a:ext cx="3910943" cy="24594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«Профессионально умелый педагог»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636912"/>
            <a:ext cx="8208912" cy="3816424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</a:rPr>
              <a:t>С Ю. Степанов отмечает, </a:t>
            </a:r>
            <a:r>
              <a:rPr lang="ru-RU" sz="2000" u="sng" dirty="0" smtClean="0">
                <a:solidFill>
                  <a:srgbClr val="002060"/>
                </a:solidFill>
              </a:rPr>
              <a:t>что учитель играет фундаментальную роль в развитии личности учеников, влияет не только на их академическую успеваемость, но также на состояние их психического и физического здоровья.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1763688" y="4005064"/>
          <a:ext cx="6336704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5616" y="980728"/>
            <a:ext cx="7704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В рамках данного направления работы мы создаем в школе пространство и условия для повышения психолого-педагогической компетентности педагогов, самореализации и саморазвития в профессиональной деятельности, профилактики эмоционального выгорания и повышения </a:t>
            </a:r>
            <a:r>
              <a:rPr lang="ru-RU" sz="2000" dirty="0" err="1" smtClean="0">
                <a:solidFill>
                  <a:srgbClr val="002060"/>
                </a:solidFill>
              </a:rPr>
              <a:t>стрессоустойчивости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326160" y="2708920"/>
            <a:ext cx="2758007" cy="17281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Профессионально умелый педагог (Педагог-мастер)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332656"/>
            <a:ext cx="2520280" cy="158417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условий для самореализации и саморазвития в профессиональной педагогической деятельности.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624" y="5301208"/>
            <a:ext cx="2232248" cy="14184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Психолого-педагогическое сопровождение молодого специалиста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72200" y="1988840"/>
            <a:ext cx="2592288" cy="208823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психолого-педагогической компетентности учителей в вопросах инклюзивного образования.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56176" y="4365104"/>
            <a:ext cx="2592288" cy="158417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информационной, коммуникативной, рефлексивной культур педагогов.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3645024"/>
            <a:ext cx="2628800" cy="151216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Освоение учителями современных образовательных технологий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1772816"/>
            <a:ext cx="2642592" cy="165618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Мотивирование учителей на освоение </a:t>
            </a:r>
            <a:r>
              <a:rPr lang="ru-RU" dirty="0" err="1" smtClean="0"/>
              <a:t>сотворческих</a:t>
            </a:r>
            <a:r>
              <a:rPr lang="ru-RU" dirty="0" smtClean="0"/>
              <a:t> отношений с учащимися.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06935" y="5278790"/>
            <a:ext cx="2138536" cy="14184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Методическая, консультационная помощь учителю.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72200" y="404664"/>
            <a:ext cx="2448272" cy="14401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Профилактика эмоционального выгорания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36" y="260648"/>
            <a:ext cx="2714600" cy="14184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Психологическое сопровождение учителя (консультации, занятия, тренинги).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 flipH="1" flipV="1">
            <a:off x="4176750" y="2312082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6156176" y="3140968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 flipH="1" flipV="1">
            <a:off x="5436096" y="1772816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5652120" y="4509120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H="1">
            <a:off x="4319972" y="4833156"/>
            <a:ext cx="720080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3167844" y="4617132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 flipV="1">
            <a:off x="2915816" y="3717032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0800000">
            <a:off x="3059832" y="2348880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776864" cy="1570186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rgbClr val="C00000"/>
                </a:solidFill>
              </a:rPr>
              <a:t>В МАОУ СОШ № 44 создано необходимое пространство для  самореализации и саморазвития педагогов в профессиональной деятельности через работу площадок по различным направлениям. </a:t>
            </a:r>
            <a:br>
              <a:rPr lang="ru-RU" sz="2000" dirty="0" smtClean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340768"/>
            <a:ext cx="7725544" cy="4968553"/>
          </a:xfrm>
        </p:spPr>
        <p:txBody>
          <a:bodyPr/>
          <a:lstStyle/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Муниципальная инновационная площадка «Создание и апробация модели открытой методической поддержки начинающих педагогов».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Муниципальная </a:t>
            </a:r>
            <a:r>
              <a:rPr lang="ru-RU" sz="2000" dirty="0" err="1" smtClean="0">
                <a:solidFill>
                  <a:srgbClr val="002060"/>
                </a:solidFill>
              </a:rPr>
              <a:t>стажировочная</a:t>
            </a:r>
            <a:r>
              <a:rPr lang="ru-RU" sz="2000" dirty="0" smtClean="0">
                <a:solidFill>
                  <a:srgbClr val="002060"/>
                </a:solidFill>
              </a:rPr>
              <a:t> площадка по транслированию значимого педагогического и управленческого опыта реализации ФГОС НОО обучающихся с ограниченными возможностями здоровья.</a:t>
            </a:r>
          </a:p>
          <a:p>
            <a:pPr lvl="0" fontAlgn="base"/>
            <a:r>
              <a:rPr lang="ru-RU" sz="2000" dirty="0" smtClean="0">
                <a:solidFill>
                  <a:srgbClr val="002060"/>
                </a:solidFill>
              </a:rPr>
              <a:t>Федеральная экспериментальная площадка </a:t>
            </a:r>
            <a:r>
              <a:rPr lang="ru-RU" sz="2000" dirty="0" err="1" smtClean="0">
                <a:solidFill>
                  <a:srgbClr val="002060"/>
                </a:solidFill>
              </a:rPr>
              <a:t>РАНХиГС</a:t>
            </a:r>
            <a:r>
              <a:rPr lang="ru-RU" sz="2000" dirty="0" smtClean="0">
                <a:solidFill>
                  <a:srgbClr val="002060"/>
                </a:solidFill>
              </a:rPr>
              <a:t> при Президенте РФ  «Педагогика сотворчества учителя и ученика в достижении и оценке образовательных результатов».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Инновационная площадка в рамках межрегионального сетевого партнерства «Здоровый образ жизни - 21».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Федеральная инновационная площадка Министерства просвещения РФ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"Методическая поддержка педагогов и школьных команд во внедрении и реализации эффективных образовательных технологий".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lvl="0"/>
            <a:endParaRPr lang="ru-RU" sz="2000" dirty="0" smtClean="0"/>
          </a:p>
          <a:p>
            <a:pPr lvl="0"/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039236" cy="1143000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rgbClr val="C00000"/>
                </a:solidFill>
              </a:rPr>
              <a:t>Мероприятия в рамках деятельности Муниципальной </a:t>
            </a:r>
            <a:r>
              <a:rPr lang="ru-RU" sz="2000" dirty="0" err="1" smtClean="0">
                <a:solidFill>
                  <a:srgbClr val="C00000"/>
                </a:solidFill>
              </a:rPr>
              <a:t>стажировочной</a:t>
            </a:r>
            <a:r>
              <a:rPr lang="ru-RU" sz="2000" dirty="0" smtClean="0">
                <a:solidFill>
                  <a:srgbClr val="C00000"/>
                </a:solidFill>
              </a:rPr>
              <a:t> площадки </a:t>
            </a:r>
            <a:r>
              <a:rPr lang="ru-RU" sz="2000" dirty="0">
                <a:solidFill>
                  <a:srgbClr val="C00000"/>
                </a:solidFill>
              </a:rPr>
              <a:t>по транслированию значимого педагогического и управленческого опыта реализации ФГОС НОО обучающихся с </a:t>
            </a:r>
            <a:r>
              <a:rPr lang="ru-RU" sz="2000" dirty="0" smtClean="0">
                <a:solidFill>
                  <a:srgbClr val="C00000"/>
                </a:solidFill>
              </a:rPr>
              <a:t>ограниченными возможностями здоровья 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28800"/>
            <a:ext cx="7992888" cy="5030019"/>
          </a:xfrm>
        </p:spPr>
        <p:txBody>
          <a:bodyPr/>
          <a:lstStyle/>
          <a:p>
            <a:r>
              <a:rPr lang="ru-RU" sz="1800" dirty="0">
                <a:solidFill>
                  <a:srgbClr val="002060"/>
                </a:solidFill>
              </a:rPr>
              <a:t>Семинар-практикум для заместителей директоров «Создание специальных педагогических условий для обучения детей </a:t>
            </a:r>
            <a:r>
              <a:rPr lang="ru-RU" sz="1800" dirty="0" smtClean="0">
                <a:solidFill>
                  <a:srgbClr val="002060"/>
                </a:solidFill>
              </a:rPr>
              <a:t>с ограниченными возможностями здоровья  </a:t>
            </a:r>
            <a:r>
              <a:rPr lang="ru-RU" sz="1800" dirty="0">
                <a:solidFill>
                  <a:srgbClr val="002060"/>
                </a:solidFill>
              </a:rPr>
              <a:t>в общеобразовательном учреждении», МА0У СОШ № 44 г. Томск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Семинар-практикум </a:t>
            </a:r>
            <a:r>
              <a:rPr lang="ru-RU" sz="1800" dirty="0">
                <a:solidFill>
                  <a:srgbClr val="002060"/>
                </a:solidFill>
              </a:rPr>
              <a:t>для заместителей директоров педагогов-психологов, учителей-логопедов  по теме: </a:t>
            </a:r>
            <a:r>
              <a:rPr lang="ru-RU" sz="1800" dirty="0" smtClean="0">
                <a:solidFill>
                  <a:srgbClr val="002060"/>
                </a:solidFill>
              </a:rPr>
              <a:t>«Организация </a:t>
            </a:r>
            <a:r>
              <a:rPr lang="ru-RU" sz="1800" dirty="0">
                <a:solidFill>
                  <a:srgbClr val="002060"/>
                </a:solidFill>
              </a:rPr>
              <a:t>работы </a:t>
            </a:r>
            <a:r>
              <a:rPr lang="ru-RU" sz="1800" dirty="0" err="1">
                <a:solidFill>
                  <a:srgbClr val="002060"/>
                </a:solidFill>
              </a:rPr>
              <a:t>ПМПк</a:t>
            </a:r>
            <a:r>
              <a:rPr lang="ru-RU" sz="1800" dirty="0">
                <a:solidFill>
                  <a:srgbClr val="002060"/>
                </a:solidFill>
              </a:rPr>
              <a:t> в условиях реализации ФГОС НОО».</a:t>
            </a:r>
            <a:endParaRPr lang="ru-RU" sz="1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2060"/>
                </a:solidFill>
              </a:rPr>
              <a:t>Семинар-практикум «Коррекционно-развивающая работа с обучающимися начальной школы» в рамках Школы для начинающих педагогов-психологов ОУ и УДО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spcBef>
                <a:spcPts val="0"/>
              </a:spcBef>
              <a:tabLst>
                <a:tab pos="2969895" algn="ctr"/>
                <a:tab pos="5940425" algn="r"/>
                <a:tab pos="449580" algn="l"/>
                <a:tab pos="2969895" algn="ctr"/>
                <a:tab pos="5940425" algn="r"/>
              </a:tabLst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Семинар-практикум </a:t>
            </a:r>
            <a:r>
              <a:rPr lang="ru-RU" sz="1800" dirty="0">
                <a:solidFill>
                  <a:srgbClr val="002060"/>
                </a:solidFill>
              </a:rPr>
              <a:t>«Развитие и коррекция эмоционально-волевой и познавательной сферы обучающихся </a:t>
            </a:r>
            <a:r>
              <a:rPr lang="ru-RU" sz="1800" dirty="0" smtClean="0">
                <a:solidFill>
                  <a:srgbClr val="002060"/>
                </a:solidFill>
              </a:rPr>
              <a:t>с ограниченными возможностями здоровья».</a:t>
            </a:r>
            <a:endParaRPr lang="ru-RU" sz="1800" dirty="0" smtClean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  <a:tabLst>
                <a:tab pos="2969895" algn="ctr"/>
                <a:tab pos="5940425" algn="r"/>
                <a:tab pos="449580" algn="l"/>
                <a:tab pos="2969895" algn="ctr"/>
                <a:tab pos="5940425" algn="r"/>
              </a:tabLst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Всероссийская </a:t>
            </a:r>
            <a:r>
              <a:rPr lang="ru-RU" sz="1800" dirty="0">
                <a:solidFill>
                  <a:srgbClr val="002060"/>
                </a:solidFill>
              </a:rPr>
              <a:t>научно-практическая конференция с международным участием «Внедрение инклюзивного образования в образовательных организациях в соответствии с требованиями ФГОС», МАУ ИМЦ, </a:t>
            </a:r>
            <a:r>
              <a:rPr lang="ru-RU" sz="1800" dirty="0" smtClean="0">
                <a:solidFill>
                  <a:srgbClr val="002060"/>
                </a:solidFill>
              </a:rPr>
              <a:t>ТГПУ</a:t>
            </a:r>
          </a:p>
          <a:p>
            <a:pPr algn="just">
              <a:spcBef>
                <a:spcPts val="0"/>
              </a:spcBef>
              <a:tabLst>
                <a:tab pos="2969895" algn="ctr"/>
                <a:tab pos="5940425" algn="r"/>
                <a:tab pos="449580" algn="l"/>
                <a:tab pos="2969895" algn="ctr"/>
                <a:tab pos="5940425" algn="r"/>
              </a:tabLst>
              <a:defRPr/>
            </a:pPr>
            <a:r>
              <a:rPr lang="ru-RU" sz="1800" dirty="0">
                <a:solidFill>
                  <a:srgbClr val="002060"/>
                </a:solidFill>
              </a:rPr>
              <a:t>«Организация взаимодействия с родителями обучающихся в условиях инклюзивного образования». </a:t>
            </a:r>
          </a:p>
          <a:p>
            <a:pPr algn="just">
              <a:spcBef>
                <a:spcPts val="0"/>
              </a:spcBef>
              <a:tabLst>
                <a:tab pos="2969895" algn="ctr"/>
                <a:tab pos="5940425" algn="r"/>
                <a:tab pos="449580" algn="l"/>
                <a:tab pos="2969895" algn="ctr"/>
                <a:tab pos="5940425" algn="r"/>
              </a:tabLst>
              <a:defRPr/>
            </a:pP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50215" algn="just">
              <a:spcBef>
                <a:spcPts val="0"/>
              </a:spcBef>
              <a:buNone/>
              <a:tabLst>
                <a:tab pos="2969895" algn="ctr"/>
                <a:tab pos="5940425" algn="r"/>
                <a:tab pos="449580" algn="l"/>
                <a:tab pos="2969895" algn="ctr"/>
                <a:tab pos="5940425" algn="r"/>
              </a:tabLst>
              <a:defRPr/>
            </a:pPr>
            <a:endParaRPr lang="ru-RU" sz="1600" b="1" dirty="0">
              <a:solidFill>
                <a:srgbClr val="002060"/>
              </a:solidFill>
            </a:endParaRPr>
          </a:p>
          <a:p>
            <a:pPr indent="450215" algn="just">
              <a:spcAft>
                <a:spcPts val="0"/>
              </a:spcAft>
              <a:tabLst>
                <a:tab pos="2969895" algn="ctr"/>
                <a:tab pos="5940425" algn="r"/>
                <a:tab pos="449580" algn="l"/>
                <a:tab pos="2969895" algn="ctr"/>
                <a:tab pos="5940425" algn="r"/>
              </a:tabLst>
            </a:pP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208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5444"/>
            <a:ext cx="6408712" cy="79964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Фото с мероприятий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479" y="2542055"/>
            <a:ext cx="4138729" cy="27591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1333">
            <a:off x="5895659" y="1449207"/>
            <a:ext cx="3239734" cy="21598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5522">
            <a:off x="5484558" y="4306443"/>
            <a:ext cx="3382870" cy="22552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7715">
            <a:off x="254010" y="4140112"/>
            <a:ext cx="3626126" cy="24174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9110">
            <a:off x="425544" y="1578113"/>
            <a:ext cx="3275856" cy="218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01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3643" y="260648"/>
            <a:ext cx="6347048" cy="7200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Фото с мероприятий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54647">
            <a:off x="4657768" y="2135203"/>
            <a:ext cx="4293096" cy="28620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1353">
            <a:off x="350046" y="1376880"/>
            <a:ext cx="3979413" cy="26529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0920">
            <a:off x="1036151" y="4041932"/>
            <a:ext cx="3960440" cy="264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8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884368" cy="1008112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rgbClr val="C00000"/>
                </a:solidFill>
              </a:rPr>
              <a:t>Упражнение </a:t>
            </a:r>
            <a:br>
              <a:rPr lang="ru-RU" altLang="ru-RU" sz="3200" b="1" dirty="0" smtClean="0">
                <a:solidFill>
                  <a:srgbClr val="C00000"/>
                </a:solidFill>
              </a:rPr>
            </a:br>
            <a:r>
              <a:rPr lang="ru-RU" altLang="ru-RU" sz="3200" b="1" dirty="0" smtClean="0">
                <a:solidFill>
                  <a:srgbClr val="C00000"/>
                </a:solidFill>
              </a:rPr>
              <a:t>«Прикосновение к реальности»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1187624" y="1493837"/>
            <a:ext cx="7560840" cy="4959499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Цель:</a:t>
            </a:r>
            <a:r>
              <a:rPr lang="ru-RU" altLang="ru-RU" sz="2400" b="1" i="1" dirty="0" smtClean="0">
                <a:solidFill>
                  <a:schemeClr val="tx2"/>
                </a:solidFill>
                <a:latin typeface="Bookman Old Style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ru-RU" sz="2800" b="1" dirty="0" smtClean="0">
                <a:solidFill>
                  <a:schemeClr val="tx2"/>
                </a:solidFill>
                <a:latin typeface="Bookman Old Style" pitchFamily="18" charset="0"/>
              </a:rPr>
              <a:t>Научиться объективно описывать поведение учеников.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ru-RU" sz="2800" b="1" i="1" dirty="0" smtClean="0">
                <a:solidFill>
                  <a:schemeClr val="tx2"/>
                </a:solidFill>
                <a:latin typeface="Bookman Old Style" pitchFamily="18" charset="0"/>
              </a:rPr>
              <a:t>Осознать собственные ограничения объективного восприятия реальности.</a:t>
            </a:r>
            <a:endParaRPr lang="ru-RU" altLang="ru-RU" sz="2800" b="1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altLang="ru-RU" b="1" dirty="0" smtClean="0">
                <a:solidFill>
                  <a:srgbClr val="C00000"/>
                </a:solidFill>
              </a:rPr>
              <a:t>«Наблюдение без оценки – это высшая форма мышления». </a:t>
            </a:r>
          </a:p>
          <a:p>
            <a:pPr>
              <a:buNone/>
            </a:pPr>
            <a:r>
              <a:rPr lang="ru-RU" altLang="ru-RU" sz="2800" dirty="0" smtClean="0">
                <a:solidFill>
                  <a:srgbClr val="002060"/>
                </a:solidFill>
              </a:rPr>
              <a:t>                         Индийский философ </a:t>
            </a:r>
            <a:r>
              <a:rPr lang="ru-RU" altLang="ru-RU" sz="2800" dirty="0" err="1" smtClean="0">
                <a:solidFill>
                  <a:srgbClr val="002060"/>
                </a:solidFill>
              </a:rPr>
              <a:t>Кришнамурти</a:t>
            </a:r>
            <a:endParaRPr lang="ru-RU" altLang="ru-RU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92211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Объективное описание поведения ребенка или ситуации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268760"/>
            <a:ext cx="7848872" cy="5589240"/>
          </a:xfrm>
        </p:spPr>
        <p:txBody>
          <a:bodyPr/>
          <a:lstStyle/>
          <a:p>
            <a:pPr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200" b="1" dirty="0" smtClean="0">
                <a:solidFill>
                  <a:srgbClr val="002060"/>
                </a:solidFill>
              </a:rPr>
              <a:t>Собирайте и точно формулируйте факты 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200" b="1" dirty="0" smtClean="0">
                <a:solidFill>
                  <a:srgbClr val="002060"/>
                </a:solidFill>
              </a:rPr>
              <a:t>Избегайте субъективных оценок .</a:t>
            </a:r>
            <a:r>
              <a:rPr lang="ru-RU" sz="2200" dirty="0" smtClean="0">
                <a:solidFill>
                  <a:srgbClr val="002060"/>
                </a:solidFill>
              </a:rPr>
              <a:t>Что именно делает ученик должно быть кратко сформулировано без субъективных добавлений, украшений, то есть «без эмоций». </a:t>
            </a:r>
            <a:endParaRPr lang="ru-RU" sz="2200" b="1" dirty="0" smtClean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200" b="1" dirty="0" smtClean="0">
                <a:solidFill>
                  <a:srgbClr val="002060"/>
                </a:solidFill>
              </a:rPr>
              <a:t>Составляйте конкретные, а не общие описания того где, когда, как часто и что конкретно делал ученик.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200" b="1" dirty="0" smtClean="0">
                <a:solidFill>
                  <a:srgbClr val="002060"/>
                </a:solidFill>
              </a:rPr>
              <a:t> Удвойте объективность.</a:t>
            </a:r>
            <a:r>
              <a:rPr lang="ru-RU" sz="2200" dirty="0" smtClean="0">
                <a:solidFill>
                  <a:srgbClr val="002060"/>
                </a:solidFill>
              </a:rPr>
              <a:t> Если ваши слова описывают то же, что можно показать с помощью видеокамеры и магнитофона, ваше описание точно. Никакая воспроизводящая техника не может зафиксировать такие понятия, как «неуважительное» поведение или «необщительность». </a:t>
            </a:r>
            <a:endParaRPr lang="ru-RU" sz="2200" b="1" dirty="0" smtClean="0">
              <a:solidFill>
                <a:srgbClr val="002060"/>
              </a:solidFill>
            </a:endParaRPr>
          </a:p>
          <a:p>
            <a:pPr marL="0" indent="0">
              <a:buFont typeface="Wingdings" pitchFamily="2" charset="2"/>
              <a:buChar char="Ø"/>
              <a:defRPr/>
            </a:pPr>
            <a:r>
              <a:rPr lang="ru-RU" sz="2200" b="1" dirty="0" smtClean="0">
                <a:solidFill>
                  <a:srgbClr val="002060"/>
                </a:solidFill>
              </a:rPr>
              <a:t>   Слова «всегда», «никогда», «ничего», «все время» не могут фигурировать в объективном описании поведения. 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  </a:t>
            </a:r>
            <a:endParaRPr lang="ru-RU" sz="1800" dirty="0" smtClean="0">
              <a:solidFill>
                <a:srgbClr val="002060"/>
              </a:solidFill>
            </a:endParaRPr>
          </a:p>
          <a:p>
            <a:pPr marL="0" indent="0" algn="ctr">
              <a:spcAft>
                <a:spcPts val="600"/>
              </a:spcAft>
              <a:buFontTx/>
              <a:buNone/>
              <a:defRPr/>
            </a:pPr>
            <a:endParaRPr lang="ru-RU" sz="1800" b="1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Факт или оценка?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052736"/>
            <a:ext cx="7427168" cy="532859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300" b="1" dirty="0" smtClean="0">
                <a:solidFill>
                  <a:srgbClr val="002060"/>
                </a:solidFill>
              </a:rPr>
              <a:t>Позавчера Петя злился на одноклассника безо всякой причины.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300" b="1" dirty="0" smtClean="0">
                <a:solidFill>
                  <a:srgbClr val="002060"/>
                </a:solidFill>
              </a:rPr>
              <a:t>Вчера на уроке технологии Катя стучала карандашом по парте в течение 10 минут.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300" b="1" dirty="0" smtClean="0">
                <a:solidFill>
                  <a:srgbClr val="002060"/>
                </a:solidFill>
              </a:rPr>
              <a:t>Маша часто не готовится к урокам.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300" b="1" dirty="0" smtClean="0">
                <a:solidFill>
                  <a:srgbClr val="002060"/>
                </a:solidFill>
              </a:rPr>
              <a:t>Всю третью четверть Ваня сидел за первой партой.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300" b="1" dirty="0" smtClean="0">
                <a:solidFill>
                  <a:srgbClr val="002060"/>
                </a:solidFill>
              </a:rPr>
              <a:t>Когда я разговариваю с вашей дочерью, она постоянно огрызается.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300" b="1" dirty="0" smtClean="0">
                <a:solidFill>
                  <a:srgbClr val="002060"/>
                </a:solidFill>
              </a:rPr>
              <a:t>Коля агрессивен на уроках физкультуры.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300" b="1" dirty="0" smtClean="0">
                <a:solidFill>
                  <a:srgbClr val="002060"/>
                </a:solidFill>
              </a:rPr>
              <a:t>В этом полугодии мама Светы ни разу не пришла на родительское собрание.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300" b="1" dirty="0" smtClean="0">
                <a:solidFill>
                  <a:srgbClr val="002060"/>
                </a:solidFill>
              </a:rPr>
              <a:t>Витя – послушный ребенок.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300" b="1" dirty="0" smtClean="0">
                <a:solidFill>
                  <a:srgbClr val="002060"/>
                </a:solidFill>
              </a:rPr>
              <a:t>Вы плохо воспитываете своего ребенка.</a:t>
            </a:r>
          </a:p>
          <a:p>
            <a:pPr marL="514350" indent="-514350">
              <a:buFont typeface="+mj-lt"/>
              <a:buAutoNum type="arabicPeriod"/>
            </a:pPr>
            <a:endParaRPr lang="ru-RU" sz="2200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87624" y="332656"/>
          <a:ext cx="7776864" cy="6306119"/>
        </p:xfrm>
        <a:graphic>
          <a:graphicData uri="http://schemas.openxmlformats.org/drawingml/2006/table">
            <a:tbl>
              <a:tblPr/>
              <a:tblGrid>
                <a:gridCol w="4968552"/>
                <a:gridCol w="1296144"/>
                <a:gridCol w="1512168"/>
              </a:tblGrid>
              <a:tr h="504056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Утверждения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Факт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Оценка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535">
                <a:tc>
                  <a:txBody>
                    <a:bodyPr/>
                    <a:lstStyle/>
                    <a:p>
                      <a:pPr marL="21590" indent="450215"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Позавчера Петя злился на одноклассника безо всякой причины.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803">
                <a:tc>
                  <a:txBody>
                    <a:bodyPr/>
                    <a:lstStyle/>
                    <a:p>
                      <a:pPr marL="21590" indent="450215"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Вчера на уроке технологии Катя стучала карандашом по парте в течение 10 минут.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2000" b="1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790">
                <a:tc>
                  <a:txBody>
                    <a:bodyPr/>
                    <a:lstStyle/>
                    <a:p>
                      <a:pPr marL="21590" indent="450215"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Маша часто не готовится к урокам.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535">
                <a:tc>
                  <a:txBody>
                    <a:bodyPr/>
                    <a:lstStyle/>
                    <a:p>
                      <a:pPr marL="21590" indent="450215"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Всю третью четверть Ваня сидел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первой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партой.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535">
                <a:tc>
                  <a:txBody>
                    <a:bodyPr/>
                    <a:lstStyle/>
                    <a:p>
                      <a:pPr marL="21590" indent="450215"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Когда я разговариваю с вашей дочерью, она постоянно огрызается.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535">
                <a:tc>
                  <a:txBody>
                    <a:bodyPr/>
                    <a:lstStyle/>
                    <a:p>
                      <a:pPr marL="21590" indent="450215"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Коля агрессивен на уроках физкультуры.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6154">
                <a:tc>
                  <a:txBody>
                    <a:bodyPr/>
                    <a:lstStyle/>
                    <a:p>
                      <a:pPr marL="21590" indent="450215"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этом полугодии мама Светы ни разу не пришла на родительское собрание.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641">
                <a:tc>
                  <a:txBody>
                    <a:bodyPr/>
                    <a:lstStyle/>
                    <a:p>
                      <a:pPr marL="21590" indent="450215"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Витя – послушный ребенок.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535">
                <a:tc>
                  <a:txBody>
                    <a:bodyPr/>
                    <a:lstStyle/>
                    <a:p>
                      <a:pPr marL="21590" indent="450215"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 плохо воспитываете своего ребенка.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Пирамида А. </a:t>
            </a:r>
            <a:r>
              <a:rPr lang="ru-RU" sz="3600" b="1" dirty="0" err="1" smtClean="0">
                <a:solidFill>
                  <a:srgbClr val="C00000"/>
                </a:solidFill>
              </a:rPr>
              <a:t>Маслоу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s://nevi.ru/wp-content/uploads/2018/10/Piramida-Maslou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434" y="980728"/>
            <a:ext cx="841556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6768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6" y="260648"/>
            <a:ext cx="8435280" cy="1143000"/>
          </a:xfrm>
        </p:spPr>
        <p:txBody>
          <a:bodyPr/>
          <a:lstStyle/>
          <a:p>
            <a:r>
              <a:rPr lang="ru-RU" sz="2200" b="1" dirty="0">
                <a:solidFill>
                  <a:srgbClr val="C00000"/>
                </a:solidFill>
              </a:rPr>
              <a:t>Мероприятия в рамках </a:t>
            </a:r>
            <a:r>
              <a:rPr lang="ru-RU" sz="2200" b="1" dirty="0" smtClean="0">
                <a:solidFill>
                  <a:srgbClr val="C00000"/>
                </a:solidFill>
              </a:rPr>
              <a:t>деятельности ФЭП </a:t>
            </a:r>
            <a:r>
              <a:rPr lang="ru-RU" sz="2200" b="1" dirty="0" err="1" smtClean="0">
                <a:solidFill>
                  <a:srgbClr val="C00000"/>
                </a:solidFill>
              </a:rPr>
              <a:t>РАНХиГС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>
                <a:solidFill>
                  <a:srgbClr val="C00000"/>
                </a:solidFill>
              </a:rPr>
              <a:t>при Президенте РФ  «Педагогика сотворчества учителя и ученика в достижении и оценке образовательных результатов».</a:t>
            </a: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461448" cy="3744416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Семинар-практикум «Возможности </a:t>
            </a:r>
            <a:r>
              <a:rPr lang="ru-RU" sz="2000" b="1" dirty="0">
                <a:solidFill>
                  <a:srgbClr val="002060"/>
                </a:solidFill>
              </a:rPr>
              <a:t>педагогики сотворчества в профилактике проблем в обучении младших школьников</a:t>
            </a:r>
            <a:r>
              <a:rPr lang="ru-RU" sz="2000" b="1" dirty="0" smtClean="0">
                <a:solidFill>
                  <a:srgbClr val="002060"/>
                </a:solidFill>
              </a:rPr>
              <a:t>», </a:t>
            </a:r>
            <a:r>
              <a:rPr lang="ru-RU" sz="2000" b="1" dirty="0">
                <a:solidFill>
                  <a:srgbClr val="002060"/>
                </a:solidFill>
              </a:rPr>
              <a:t>МА0У СОШ № 44 г. Томск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Семинар-практикум«Эффективные педагогические  коммуникации как средство создания атмосферы сотворчества на уроке», МА0У СОШ № 44 г. Томск.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Семинар «Реализация </a:t>
            </a:r>
            <a:r>
              <a:rPr lang="ru-RU" sz="2000" b="1" dirty="0" err="1" smtClean="0">
                <a:solidFill>
                  <a:srgbClr val="002060"/>
                </a:solidFill>
              </a:rPr>
              <a:t>сотворческих</a:t>
            </a:r>
            <a:r>
              <a:rPr lang="ru-RU" sz="2000" b="1" dirty="0" smtClean="0">
                <a:solidFill>
                  <a:srgbClr val="002060"/>
                </a:solidFill>
              </a:rPr>
              <a:t> практик в образовательных организациях», ФИП </a:t>
            </a:r>
            <a:r>
              <a:rPr lang="ru-RU" sz="2000" b="1" dirty="0" err="1" smtClean="0">
                <a:solidFill>
                  <a:srgbClr val="002060"/>
                </a:solidFill>
              </a:rPr>
              <a:t>ТОИПКиПРО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Рефлексивная сессия «Сотворчество в образовании: риски и перспективы», ФИП </a:t>
            </a:r>
            <a:r>
              <a:rPr lang="ru-RU" sz="2000" b="1" dirty="0" err="1" smtClean="0">
                <a:solidFill>
                  <a:srgbClr val="002060"/>
                </a:solidFill>
              </a:rPr>
              <a:t>ТОИПКиПРО</a:t>
            </a:r>
            <a:r>
              <a:rPr lang="ru-RU" sz="22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200" b="1" dirty="0" smtClean="0">
              <a:solidFill>
                <a:srgbClr val="002060"/>
              </a:solidFill>
            </a:endParaRPr>
          </a:p>
          <a:p>
            <a:endParaRPr lang="ru-RU" sz="1800" b="1" dirty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80112" y="4365104"/>
            <a:ext cx="3398528" cy="22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8273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Фото с мероприятий</a:t>
            </a:r>
            <a:endParaRPr lang="ru-RU" dirty="0"/>
          </a:p>
        </p:txBody>
      </p:sp>
      <p:pic>
        <p:nvPicPr>
          <p:cNvPr id="4" name="Рисунок 3" descr="C:\Users\Преподаватель\Desktop\Отчет по площадке  2018 Т.А. Карнаухова\Фото 20.12.18\IMG_20171220_1338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2" b="6065"/>
          <a:stretch>
            <a:fillRect/>
          </a:stretch>
        </p:blipFill>
        <p:spPr bwMode="auto">
          <a:xfrm>
            <a:off x="827584" y="1196752"/>
            <a:ext cx="3384376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5" descr="C:\Users\Настя\Desktop\Сотворчество\Фото с семинара по сотворчеству\IMG_20171214_105934.jpg"/>
          <p:cNvPicPr>
            <a:picLocks/>
          </p:cNvPicPr>
          <p:nvPr/>
        </p:nvPicPr>
        <p:blipFill>
          <a:blip r:embed="rId3" cstate="print"/>
          <a:srcRect l="1919" t="17142" r="6337" b="10966"/>
          <a:stretch>
            <a:fillRect/>
          </a:stretch>
        </p:blipFill>
        <p:spPr bwMode="auto">
          <a:xfrm>
            <a:off x="4499992" y="1196752"/>
            <a:ext cx="399593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реподаватель\Desktop\28-01-2019_09-07-58\IMG-20190128-WA00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6" t="14217"/>
          <a:stretch>
            <a:fillRect/>
          </a:stretch>
        </p:blipFill>
        <p:spPr bwMode="auto">
          <a:xfrm>
            <a:off x="2627784" y="3861048"/>
            <a:ext cx="4176464" cy="2780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2103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77809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Профилактические мероприятия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196752"/>
            <a:ext cx="7776864" cy="482453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Семинар «Профилактика </a:t>
            </a:r>
            <a:r>
              <a:rPr lang="ru-RU" sz="2800" b="1" dirty="0" err="1" smtClean="0">
                <a:solidFill>
                  <a:srgbClr val="002060"/>
                </a:solidFill>
              </a:rPr>
              <a:t>буллинга</a:t>
            </a:r>
            <a:r>
              <a:rPr lang="ru-RU" sz="2800" b="1" dirty="0" smtClean="0">
                <a:solidFill>
                  <a:srgbClr val="002060"/>
                </a:solidFill>
              </a:rPr>
              <a:t> в школе».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Методическое совещание по Интернет безопасности на основании письма от 14 мая 2018г. №08-1184 Министерства образования и науки РФ.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Мероприятия по раннему выявлению детей группы суицидального риска. В ходе диагностики используется  «Прогностическая таблица суицидального риска среди детей и подростков», которая позволяет выявить обучающихся, находящихся в типичных кризисных ситуациях.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Тренинги для педагогов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836713"/>
            <a:ext cx="7797552" cy="5688631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Использование технологий эффективного общения в работе с родителями обучающихся.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Тренинги по профилактике эмоционального выгорания.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Особенности </a:t>
            </a:r>
            <a:r>
              <a:rPr lang="ru-RU" sz="2800" b="1" dirty="0">
                <a:solidFill>
                  <a:srgbClr val="002060"/>
                </a:solidFill>
              </a:rPr>
              <a:t>взаимодействия педагога с детьми, имеющими проблемы в поведении и </a:t>
            </a:r>
            <a:r>
              <a:rPr lang="ru-RU" sz="2800" b="1" dirty="0" smtClean="0">
                <a:solidFill>
                  <a:srgbClr val="002060"/>
                </a:solidFill>
              </a:rPr>
              <a:t>обучении.</a:t>
            </a:r>
            <a:endParaRPr lang="ru-RU" sz="28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63408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Фото с тренингов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C:\Users\Настя\Desktop\Тренинг для молодых педагогов 2018\Информация на сайт о семинаре для молодых педагогов\IMG_20180327_11562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439" y="1062148"/>
            <a:ext cx="3672408" cy="2448271"/>
          </a:xfrm>
          <a:prstGeom prst="rect">
            <a:avLst/>
          </a:prstGeom>
          <a:noFill/>
        </p:spPr>
      </p:pic>
      <p:pic>
        <p:nvPicPr>
          <p:cNvPr id="5" name="Рисунок 4" descr="C:\Users\Настя\Desktop\Тренинг для молодых педагогов 2018\Информация на сайт о семинаре для молодых педагогов\IMG_20180327_115450.jpg"/>
          <p:cNvPicPr/>
          <p:nvPr/>
        </p:nvPicPr>
        <p:blipFill>
          <a:blip r:embed="rId3" cstate="print"/>
          <a:srcRect t="6878" b="3713"/>
          <a:stretch>
            <a:fillRect/>
          </a:stretch>
        </p:blipFill>
        <p:spPr bwMode="auto">
          <a:xfrm>
            <a:off x="5222479" y="3663848"/>
            <a:ext cx="3456384" cy="2736304"/>
          </a:xfrm>
          <a:prstGeom prst="rect">
            <a:avLst/>
          </a:prstGeom>
          <a:noFill/>
        </p:spPr>
      </p:pic>
      <p:pic>
        <p:nvPicPr>
          <p:cNvPr id="6" name="Рисунок 5" descr="C:\Users\Настя\AppData\Local\Microsoft\Windows\Temporary Internet Files\Content.Outlook\29HD67TO\IMG_20171101_110023.jpg"/>
          <p:cNvPicPr/>
          <p:nvPr/>
        </p:nvPicPr>
        <p:blipFill>
          <a:blip r:embed="rId4" cstate="print"/>
          <a:srcRect l="5007" t="22827" r="13099"/>
          <a:stretch>
            <a:fillRect/>
          </a:stretch>
        </p:blipFill>
        <p:spPr bwMode="auto">
          <a:xfrm>
            <a:off x="971600" y="3663848"/>
            <a:ext cx="35283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C:\Users\Настя\Desktop\Красноярск\20190423_150945.jpg"/>
          <p:cNvPicPr>
            <a:picLocks noChangeAspect="1" noChangeArrowheads="1"/>
          </p:cNvPicPr>
          <p:nvPr/>
        </p:nvPicPr>
        <p:blipFill>
          <a:blip r:embed="rId5" cstate="print"/>
          <a:srcRect l="6316" t="23158" r="2895" b="3158"/>
          <a:stretch>
            <a:fillRect/>
          </a:stretch>
        </p:blipFill>
        <p:spPr bwMode="auto">
          <a:xfrm>
            <a:off x="4860032" y="1068254"/>
            <a:ext cx="4002096" cy="2436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1799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0609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Техники </a:t>
            </a:r>
            <a:r>
              <a:rPr lang="ru-RU" sz="3200" b="1" dirty="0" err="1" smtClean="0">
                <a:solidFill>
                  <a:srgbClr val="C00000"/>
                </a:solidFill>
              </a:rPr>
              <a:t>саморегуляции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980728"/>
            <a:ext cx="7704856" cy="5544616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solidFill>
                  <a:srgbClr val="002060"/>
                </a:solidFill>
              </a:rPr>
              <a:t>     </a:t>
            </a:r>
            <a:r>
              <a:rPr lang="ru-RU" sz="2400" b="1" i="1" dirty="0" smtClean="0">
                <a:solidFill>
                  <a:srgbClr val="002060"/>
                </a:solidFill>
              </a:rPr>
              <a:t>Упражнение 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1. Опустите голову, безвольно понурьте плечи и, глядя в пол, грустным голосом произнесите: «Я успешный человек, у меня все получается…»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2. Затем поднимите руки вверх, глядя в небо с поднятым подбородком, расправьте спину и скажите уверенным голосом: «Я неудачник, у меня все идет наперекосяк, ничего не получается…»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Что вы почувствовали? Оказывается, мозг не понимает слов! А вот мимика и жесты посылают сигналы в подкорку мозга, и мы начинаем чувствовать то, что транслирует тело.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Значение стиля </a:t>
            </a:r>
            <a:r>
              <a:rPr lang="ru-RU" sz="3200" b="1" dirty="0" smtClean="0">
                <a:solidFill>
                  <a:srgbClr val="C00000"/>
                </a:solidFill>
              </a:rPr>
              <a:t>педагогической коммуникации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28800"/>
            <a:ext cx="8013576" cy="4525963"/>
          </a:xfrm>
          <a:prstGeom prst="rect">
            <a:avLst/>
          </a:prstGeo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Стиль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педагогического общения </a:t>
            </a:r>
            <a:r>
              <a:rPr lang="ru-RU" sz="2400" dirty="0" smtClean="0">
                <a:solidFill>
                  <a:srgbClr val="002060"/>
                </a:solidFill>
              </a:rPr>
              <a:t>непосредственно влияет на </a:t>
            </a:r>
            <a:r>
              <a:rPr lang="ru-RU" sz="2400" b="1" dirty="0" smtClean="0">
                <a:solidFill>
                  <a:srgbClr val="002060"/>
                </a:solidFill>
              </a:rPr>
              <a:t>атмосферу </a:t>
            </a:r>
            <a:r>
              <a:rPr lang="ru-RU" sz="2400" dirty="0" smtClean="0">
                <a:solidFill>
                  <a:srgbClr val="002060"/>
                </a:solidFill>
              </a:rPr>
              <a:t>благополучия в коллективе. Это в свою очередь, определяет </a:t>
            </a:r>
            <a:r>
              <a:rPr lang="ru-RU" sz="2400" b="1" dirty="0" smtClean="0">
                <a:solidFill>
                  <a:srgbClr val="002060"/>
                </a:solidFill>
              </a:rPr>
              <a:t>эффективность всего педагогического процесса</a:t>
            </a:r>
            <a:r>
              <a:rPr lang="ru-RU" sz="2400" dirty="0" smtClean="0">
                <a:solidFill>
                  <a:srgbClr val="002060"/>
                </a:solidFill>
              </a:rPr>
              <a:t>, способствует активизации позиций его участников, их самораскрытию, самореализации.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Неправильное педагогическое общение порождает страх, неуверенность, ослабление внимания, памяти, работоспособности, снижение желания думать. </a:t>
            </a:r>
            <a:r>
              <a:rPr lang="ru-RU" sz="2400" dirty="0" smtClean="0">
                <a:solidFill>
                  <a:srgbClr val="002060"/>
                </a:solidFill>
              </a:rPr>
              <a:t>В конечном счете – рождается устойчивое негативное отношение к учителю,  к предмету, к обучению.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56084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Результаты анкетирования учащихся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836712"/>
            <a:ext cx="7560840" cy="5760640"/>
          </a:xfrm>
        </p:spPr>
        <p:txBody>
          <a:bodyPr/>
          <a:lstStyle/>
          <a:p>
            <a:pPr lvl="0"/>
            <a:r>
              <a:rPr lang="ru-RU" sz="2000" b="1" i="1" dirty="0" smtClean="0">
                <a:solidFill>
                  <a:srgbClr val="002060"/>
                </a:solidFill>
              </a:rPr>
              <a:t>1вопрос: «За что вы благодарны вашим учителям?»; </a:t>
            </a:r>
          </a:p>
          <a:p>
            <a:pPr lvl="0"/>
            <a:r>
              <a:rPr lang="ru-RU" sz="2000" i="1" dirty="0" smtClean="0">
                <a:solidFill>
                  <a:srgbClr val="002060"/>
                </a:solidFill>
              </a:rPr>
              <a:t> 87% ребят ответили: благодарны «за доброе отношение к нам; </a:t>
            </a:r>
            <a:endParaRPr lang="ru-RU" sz="2000" dirty="0" smtClean="0">
              <a:solidFill>
                <a:srgbClr val="002060"/>
              </a:solidFill>
            </a:endParaRPr>
          </a:p>
          <a:p>
            <a:pPr lvl="0"/>
            <a:r>
              <a:rPr lang="ru-RU" sz="2000" i="1" dirty="0" smtClean="0">
                <a:solidFill>
                  <a:srgbClr val="002060"/>
                </a:solidFill>
              </a:rPr>
              <a:t>за то, что он (она) нас понимает; за справедливость;</a:t>
            </a:r>
            <a:endParaRPr lang="ru-RU" sz="2000" dirty="0" smtClean="0">
              <a:solidFill>
                <a:srgbClr val="002060"/>
              </a:solidFill>
            </a:endParaRPr>
          </a:p>
          <a:p>
            <a:pPr lvl="0"/>
            <a:r>
              <a:rPr lang="ru-RU" sz="2000" i="1" dirty="0" smtClean="0">
                <a:solidFill>
                  <a:srgbClr val="002060"/>
                </a:solidFill>
              </a:rPr>
              <a:t> за то, что не ругает по пустякам, не придирается, а всегда разбирается в том, что произошло; </a:t>
            </a:r>
            <a:endParaRPr lang="ru-RU" sz="2000" dirty="0" smtClean="0">
              <a:solidFill>
                <a:srgbClr val="002060"/>
              </a:solidFill>
            </a:endParaRPr>
          </a:p>
          <a:p>
            <a:pPr lvl="0"/>
            <a:r>
              <a:rPr lang="ru-RU" sz="2000" i="1" dirty="0" smtClean="0">
                <a:solidFill>
                  <a:srgbClr val="002060"/>
                </a:solidFill>
              </a:rPr>
              <a:t>любит свой предмет и интересно ведет уроки; к тому же он (она) — интересный человек (увлекается музыкой, поэзией, пишет стихи, поет с нами, ходим вместе в походы, хороший спортсмен и др.) и старается заинтересовать нас своим увлечением».</a:t>
            </a:r>
          </a:p>
          <a:p>
            <a:pPr lvl="0"/>
            <a:r>
              <a:rPr lang="ru-RU" sz="2000" b="1" i="1" dirty="0" smtClean="0">
                <a:solidFill>
                  <a:srgbClr val="002060"/>
                </a:solidFill>
              </a:rPr>
              <a:t>2 вопрос:«Что бы вы хотели им пожелать?» </a:t>
            </a:r>
          </a:p>
          <a:p>
            <a:pPr lvl="0"/>
            <a:r>
              <a:rPr lang="ru-RU" sz="2000" i="1" dirty="0" smtClean="0">
                <a:solidFill>
                  <a:srgbClr val="002060"/>
                </a:solidFill>
              </a:rPr>
              <a:t>«не раздражаться; не кричать на нас; не унижать других; не переносить на нас свое плохое настроение; </a:t>
            </a:r>
            <a:endParaRPr lang="ru-RU" sz="2000" dirty="0" smtClean="0">
              <a:solidFill>
                <a:srgbClr val="002060"/>
              </a:solidFill>
            </a:endParaRPr>
          </a:p>
          <a:p>
            <a:pPr lvl="0"/>
            <a:r>
              <a:rPr lang="ru-RU" sz="2000" i="1" dirty="0" smtClean="0">
                <a:solidFill>
                  <a:srgbClr val="002060"/>
                </a:solidFill>
              </a:rPr>
              <a:t>не считать правым только себя; почаще улыбаться; любить свой предмет; не злиться, если не все сразу всё понимают на уроке и др.».</a:t>
            </a:r>
            <a:endParaRPr lang="ru-RU" sz="2000" dirty="0" smtClean="0">
              <a:solidFill>
                <a:srgbClr val="002060"/>
              </a:solidFill>
            </a:endParaRPr>
          </a:p>
          <a:p>
            <a:pPr lvl="0"/>
            <a:endParaRPr lang="ru-RU" sz="1800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460432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«Психологически здоровый ученик»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96753"/>
            <a:ext cx="7920880" cy="4176464"/>
          </a:xfrm>
        </p:spPr>
        <p:txBody>
          <a:bodyPr/>
          <a:lstStyle/>
          <a:p>
            <a:r>
              <a:rPr lang="ru-RU" dirty="0" smtClean="0"/>
              <a:t>В данном направлении  реализуются мероприятия </a:t>
            </a:r>
            <a:r>
              <a:rPr lang="ru-RU" dirty="0" smtClean="0">
                <a:solidFill>
                  <a:srgbClr val="002060"/>
                </a:solidFill>
              </a:rPr>
              <a:t>по</a:t>
            </a:r>
            <a:r>
              <a:rPr lang="ru-RU" dirty="0" smtClean="0">
                <a:solidFill>
                  <a:srgbClr val="002060"/>
                </a:solidFill>
              </a:rPr>
              <a:t> созданию </a:t>
            </a:r>
            <a:r>
              <a:rPr lang="ru-RU" dirty="0" smtClean="0">
                <a:solidFill>
                  <a:srgbClr val="002060"/>
                </a:solidFill>
              </a:rPr>
              <a:t>условий для сохранения и укрепления физического, психологического и социального здоровья обучающихся, раскрытия потенциала </a:t>
            </a:r>
            <a:r>
              <a:rPr lang="ru-RU" dirty="0" smtClean="0">
                <a:solidFill>
                  <a:srgbClr val="002060"/>
                </a:solidFill>
              </a:rPr>
              <a:t>школьников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независимо от их социокультурных, психофизиологических, возрастных особенностей.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75856" y="2420888"/>
            <a:ext cx="2592288" cy="1800200"/>
          </a:xfrm>
          <a:prstGeom prst="roundRect">
            <a:avLst>
              <a:gd name="adj" fmla="val 1764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Психологически здоровый ученик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16216" y="476672"/>
            <a:ext cx="2138536" cy="14401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Обеспечение преемственности в обучении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5856" y="332656"/>
            <a:ext cx="2736304" cy="14904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Психолого-педагогическое и логопедическое сопровождение разных категорий детей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548680"/>
            <a:ext cx="2304256" cy="15624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Применение восстановительного подхода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536" y="2420888"/>
            <a:ext cx="2304256" cy="158417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Сотворчество, сотрудничество, диалоговое взаимодействие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00192" y="2348880"/>
            <a:ext cx="2664296" cy="201622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Обеспечение личностно-ориентированного, дифференцированного и индивидуального подходов в обучении и воспитании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4581128"/>
            <a:ext cx="3312368" cy="1800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200"/>
                </a:solidFill>
                <a:ea typeface="Lucida Sans Unicode" pitchFamily="34" charset="0"/>
                <a:cs typeface="Lucida Sans Unicode" pitchFamily="34" charset="0"/>
              </a:rPr>
              <a:t>Формирование благоприятных межличностных отношений в классе, обучение навыкам сотрудничества.</a:t>
            </a: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79912" y="4653136"/>
            <a:ext cx="2160240" cy="17064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Обучение информационной безопасности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4653136"/>
            <a:ext cx="2736304" cy="17064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Современные образовательные технологии (</a:t>
            </a:r>
            <a:r>
              <a:rPr lang="ru-RU" dirty="0" err="1" smtClean="0"/>
              <a:t>здоровьесберегающие</a:t>
            </a:r>
            <a:r>
              <a:rPr lang="ru-RU" dirty="0" smtClean="0"/>
              <a:t>, развивающие и др.)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 flipH="1" flipV="1">
            <a:off x="4499992" y="2132856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>
            <a:off x="2627784" y="2060848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5868144" y="1916832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940152" y="3212976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796136" y="4221088"/>
            <a:ext cx="482352" cy="4103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4572794" y="4437112"/>
            <a:ext cx="287238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2987824" y="4149080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0800000">
            <a:off x="2771800" y="3429000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922114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</a:rPr>
              <a:t>НОРМАТИВНО-ПРАВОВОЕ ОБЕСПЕЧЕНИЕ  ПСИХОЛОГИЧЕСКОЙ БЕЗОПАСНОСТИ  ОБРАЗОВАТЕЛЬНОЙ СРЕДЫ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8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048" y="1187042"/>
            <a:ext cx="8229600" cy="5472608"/>
          </a:xfrm>
        </p:spPr>
        <p:txBody>
          <a:bodyPr/>
          <a:lstStyle/>
          <a:p>
            <a:r>
              <a:rPr lang="ru-RU" sz="1800" dirty="0">
                <a:solidFill>
                  <a:srgbClr val="002060"/>
                </a:solidFill>
              </a:rPr>
              <a:t>Конвенция о правах ребенка. </a:t>
            </a:r>
            <a:endParaRPr lang="ru-RU" sz="1800" dirty="0" smtClean="0">
              <a:solidFill>
                <a:srgbClr val="002060"/>
              </a:solidFill>
            </a:endParaRPr>
          </a:p>
          <a:p>
            <a:r>
              <a:rPr lang="ru-RU" sz="1800" dirty="0" smtClean="0">
                <a:solidFill>
                  <a:srgbClr val="002060"/>
                </a:solidFill>
              </a:rPr>
              <a:t>Конституция </a:t>
            </a:r>
            <a:r>
              <a:rPr lang="ru-RU" sz="1800" dirty="0">
                <a:solidFill>
                  <a:srgbClr val="002060"/>
                </a:solidFill>
              </a:rPr>
              <a:t>Российской Федерации. </a:t>
            </a:r>
            <a:endParaRPr lang="ru-RU" sz="1800" dirty="0" smtClean="0">
              <a:solidFill>
                <a:srgbClr val="002060"/>
              </a:solidFill>
            </a:endParaRPr>
          </a:p>
          <a:p>
            <a:r>
              <a:rPr lang="ru-RU" sz="1800" dirty="0" smtClean="0">
                <a:solidFill>
                  <a:srgbClr val="002060"/>
                </a:solidFill>
              </a:rPr>
              <a:t>Кодекс </a:t>
            </a:r>
            <a:r>
              <a:rPr lang="ru-RU" sz="1800" dirty="0">
                <a:solidFill>
                  <a:srgbClr val="002060"/>
                </a:solidFill>
              </a:rPr>
              <a:t>об административных правонарушениях Российской Федерации. </a:t>
            </a:r>
            <a:endParaRPr lang="ru-RU" sz="1800" dirty="0" smtClean="0">
              <a:solidFill>
                <a:srgbClr val="002060"/>
              </a:solidFill>
            </a:endParaRPr>
          </a:p>
          <a:p>
            <a:r>
              <a:rPr lang="ru-RU" sz="1800" dirty="0" smtClean="0">
                <a:solidFill>
                  <a:srgbClr val="002060"/>
                </a:solidFill>
              </a:rPr>
              <a:t>Уголовный </a:t>
            </a:r>
            <a:r>
              <a:rPr lang="ru-RU" sz="1800" dirty="0">
                <a:solidFill>
                  <a:srgbClr val="002060"/>
                </a:solidFill>
              </a:rPr>
              <a:t>кодекс Российской Федерации. </a:t>
            </a:r>
            <a:endParaRPr lang="ru-RU" sz="1800" dirty="0" smtClean="0">
              <a:solidFill>
                <a:srgbClr val="002060"/>
              </a:solidFill>
            </a:endParaRPr>
          </a:p>
          <a:p>
            <a:r>
              <a:rPr lang="ru-RU" sz="1800" dirty="0" smtClean="0">
                <a:solidFill>
                  <a:srgbClr val="002060"/>
                </a:solidFill>
              </a:rPr>
              <a:t>Федеральный </a:t>
            </a:r>
            <a:r>
              <a:rPr lang="ru-RU" sz="1800" dirty="0">
                <a:solidFill>
                  <a:srgbClr val="002060"/>
                </a:solidFill>
              </a:rPr>
              <a:t>закон Российской Федерации от 24 июля 1998 г. № 124-ФЗ «Об основных гарантиях прав ребенка в Российской Федерации». </a:t>
            </a:r>
            <a:endParaRPr lang="ru-RU" sz="1800" dirty="0" smtClean="0">
              <a:solidFill>
                <a:srgbClr val="002060"/>
              </a:solidFill>
            </a:endParaRPr>
          </a:p>
          <a:p>
            <a:r>
              <a:rPr lang="ru-RU" sz="1800" dirty="0" smtClean="0">
                <a:solidFill>
                  <a:srgbClr val="002060"/>
                </a:solidFill>
              </a:rPr>
              <a:t>Федерального </a:t>
            </a:r>
            <a:r>
              <a:rPr lang="ru-RU" sz="1800" dirty="0">
                <a:solidFill>
                  <a:srgbClr val="002060"/>
                </a:solidFill>
              </a:rPr>
              <a:t>закона от 27 июня 2006 г. № 152-ФЗ «О персональных данных»; </a:t>
            </a:r>
            <a:endParaRPr lang="ru-RU" sz="1800" dirty="0" smtClean="0">
              <a:solidFill>
                <a:srgbClr val="002060"/>
              </a:solidFill>
            </a:endParaRPr>
          </a:p>
          <a:p>
            <a:r>
              <a:rPr lang="ru-RU" sz="1800" dirty="0" smtClean="0">
                <a:solidFill>
                  <a:srgbClr val="002060"/>
                </a:solidFill>
              </a:rPr>
              <a:t>Федеральный </a:t>
            </a:r>
            <a:r>
              <a:rPr lang="ru-RU" sz="1800" dirty="0">
                <a:solidFill>
                  <a:srgbClr val="002060"/>
                </a:solidFill>
              </a:rPr>
              <a:t>закон от 29 декабря 2010 г. № 436-ФЗ «О защите детей от информации, причиняющей вред их здоровью и развитию». </a:t>
            </a:r>
            <a:endParaRPr lang="ru-RU" sz="1800" dirty="0" smtClean="0">
              <a:solidFill>
                <a:srgbClr val="002060"/>
              </a:solidFill>
            </a:endParaRPr>
          </a:p>
          <a:p>
            <a:r>
              <a:rPr lang="ru-RU" sz="1800" dirty="0" smtClean="0">
                <a:solidFill>
                  <a:srgbClr val="002060"/>
                </a:solidFill>
              </a:rPr>
              <a:t>Федеральный </a:t>
            </a:r>
            <a:r>
              <a:rPr lang="ru-RU" sz="1800" dirty="0">
                <a:solidFill>
                  <a:srgbClr val="002060"/>
                </a:solidFill>
              </a:rPr>
              <a:t>закон Российской Федерации от 29 декабря 2012 г. № </a:t>
            </a:r>
            <a:r>
              <a:rPr lang="ru-RU" sz="1800" dirty="0" smtClean="0">
                <a:solidFill>
                  <a:srgbClr val="002060"/>
                </a:solidFill>
              </a:rPr>
              <a:t>273-ФЗ «Об </a:t>
            </a:r>
            <a:r>
              <a:rPr lang="ru-RU" sz="1800" dirty="0">
                <a:solidFill>
                  <a:srgbClr val="002060"/>
                </a:solidFill>
              </a:rPr>
              <a:t>образовании в Российской Федерации». </a:t>
            </a:r>
            <a:endParaRPr lang="ru-RU" sz="1800" dirty="0" smtClean="0">
              <a:solidFill>
                <a:srgbClr val="002060"/>
              </a:solidFill>
            </a:endParaRPr>
          </a:p>
          <a:p>
            <a:r>
              <a:rPr lang="ru-RU" sz="1800" dirty="0" smtClean="0">
                <a:solidFill>
                  <a:srgbClr val="002060"/>
                </a:solidFill>
              </a:rPr>
              <a:t>Федеральный </a:t>
            </a:r>
            <a:r>
              <a:rPr lang="ru-RU" sz="1800" dirty="0">
                <a:solidFill>
                  <a:srgbClr val="002060"/>
                </a:solidFill>
              </a:rPr>
              <a:t>закон Российской Федерации от 2 июля 1992 г. № 3185-1 </a:t>
            </a:r>
            <a:r>
              <a:rPr lang="ru-RU" sz="1800" dirty="0" smtClean="0">
                <a:solidFill>
                  <a:srgbClr val="002060"/>
                </a:solidFill>
              </a:rPr>
              <a:t>«</a:t>
            </a:r>
            <a:r>
              <a:rPr lang="ru-RU" sz="1800" dirty="0">
                <a:solidFill>
                  <a:srgbClr val="002060"/>
                </a:solidFill>
              </a:rPr>
              <a:t>О психиатрической помощи и гарантиях прав граждан при ее оказании». </a:t>
            </a:r>
            <a:endParaRPr lang="ru-RU" sz="1800" dirty="0" smtClean="0">
              <a:solidFill>
                <a:srgbClr val="002060"/>
              </a:solidFill>
            </a:endParaRPr>
          </a:p>
          <a:p>
            <a:r>
              <a:rPr lang="ru-RU" sz="1800" dirty="0" smtClean="0">
                <a:solidFill>
                  <a:srgbClr val="002060"/>
                </a:solidFill>
              </a:rPr>
              <a:t>Федеральный </a:t>
            </a:r>
            <a:r>
              <a:rPr lang="ru-RU" sz="1800" dirty="0">
                <a:solidFill>
                  <a:srgbClr val="002060"/>
                </a:solidFill>
              </a:rPr>
              <a:t>закон Российской Федерации от 23 июня 2016 г. № 182-ФЗ «Об основах системы профилактики правонарушений в Российской Федерации»; </a:t>
            </a:r>
            <a:endParaRPr lang="ru-RU" sz="1800" dirty="0" smtClean="0">
              <a:solidFill>
                <a:srgbClr val="002060"/>
              </a:solidFill>
            </a:endParaRPr>
          </a:p>
          <a:p>
            <a:r>
              <a:rPr lang="ru-RU" sz="1800" dirty="0" smtClean="0">
                <a:solidFill>
                  <a:srgbClr val="002060"/>
                </a:solidFill>
              </a:rPr>
              <a:t>Закон </a:t>
            </a:r>
            <a:r>
              <a:rPr lang="ru-RU" sz="1800" dirty="0">
                <a:solidFill>
                  <a:srgbClr val="002060"/>
                </a:solidFill>
              </a:rPr>
              <a:t>Российской Федерации от 27 декабря 1991 г. № 2124-1 «О средствах массовой информации». </a:t>
            </a:r>
          </a:p>
        </p:txBody>
      </p:sp>
    </p:spTree>
    <p:extLst>
      <p:ext uri="{BB962C8B-B14F-4D97-AF65-F5344CB8AC3E}">
        <p14:creationId xmlns:p14="http://schemas.microsoft.com/office/powerpoint/2010/main" val="1657384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50405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Структура ученического счастья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                                                       </a:t>
            </a:r>
            <a:r>
              <a:rPr lang="ru-RU" sz="2000" b="1" dirty="0" smtClean="0">
                <a:solidFill>
                  <a:srgbClr val="C00000"/>
                </a:solidFill>
              </a:rPr>
              <a:t>(По С.В. Кривцовой)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331640" y="836712"/>
            <a:ext cx="5832648" cy="5688632"/>
          </a:xfrm>
          <a:prstGeom prst="ellipse">
            <a:avLst/>
          </a:prstGeom>
          <a:solidFill>
            <a:srgbClr val="FFFFCC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5" idx="6"/>
          </p:cNvCxnSpPr>
          <p:nvPr/>
        </p:nvCxnSpPr>
        <p:spPr>
          <a:xfrm flipH="1" flipV="1">
            <a:off x="4355976" y="3645024"/>
            <a:ext cx="2808312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2483768" y="1412776"/>
            <a:ext cx="1872208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2555776" y="3645024"/>
            <a:ext cx="1800200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772816"/>
            <a:ext cx="2736304" cy="1368152"/>
          </a:xfrm>
        </p:spPr>
        <p:txBody>
          <a:bodyPr/>
          <a:lstStyle/>
          <a:p>
            <a:pPr algn="r">
              <a:buNone/>
            </a:pPr>
            <a:r>
              <a:rPr lang="ru-RU" sz="2200" b="1" dirty="0" smtClean="0"/>
              <a:t>ИС </a:t>
            </a:r>
          </a:p>
          <a:p>
            <a:pPr algn="r">
              <a:buNone/>
            </a:pPr>
            <a:r>
              <a:rPr lang="ru-RU" sz="2200" b="1" dirty="0" smtClean="0"/>
              <a:t>Интеллектуальная состоятельность</a:t>
            </a:r>
            <a:endParaRPr lang="ru-RU" sz="2200" b="1" dirty="0"/>
          </a:p>
        </p:txBody>
      </p:sp>
      <p:sp>
        <p:nvSpPr>
          <p:cNvPr id="48" name="Содержимое 2"/>
          <p:cNvSpPr txBox="1">
            <a:spLocks/>
          </p:cNvSpPr>
          <p:nvPr/>
        </p:nvSpPr>
        <p:spPr>
          <a:xfrm>
            <a:off x="1835696" y="2924944"/>
            <a:ext cx="1584176" cy="108012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200" b="1" dirty="0" smtClean="0"/>
              <a:t>СВ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200" b="1" dirty="0" smtClean="0"/>
              <a:t>Свой вклад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Содержимое 2"/>
          <p:cNvSpPr txBox="1">
            <a:spLocks/>
          </p:cNvSpPr>
          <p:nvPr/>
        </p:nvSpPr>
        <p:spPr>
          <a:xfrm>
            <a:off x="4067944" y="4221088"/>
            <a:ext cx="2520280" cy="1368152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Содержимое 2"/>
          <p:cNvSpPr txBox="1">
            <a:spLocks/>
          </p:cNvSpPr>
          <p:nvPr/>
        </p:nvSpPr>
        <p:spPr>
          <a:xfrm>
            <a:off x="3923928" y="4365104"/>
            <a:ext cx="2592288" cy="10081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200" b="1" dirty="0" smtClean="0"/>
              <a:t>КС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Коммуникативная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состоятельность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352928" cy="64807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«Мобильный кабинет педагога-психолога»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6712" y="908720"/>
            <a:ext cx="8507288" cy="3556992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</a:rPr>
              <a:t>В современных условиях развития образования </a:t>
            </a:r>
            <a:r>
              <a:rPr lang="ru-RU" sz="2000" b="1" dirty="0" smtClean="0">
                <a:solidFill>
                  <a:srgbClr val="002060"/>
                </a:solidFill>
              </a:rPr>
              <a:t>педагогу-психологу необходимо оперативно решать целый ряд профессиональных задач и оказывать своевременную помощь различным категориям детей: </a:t>
            </a:r>
            <a:r>
              <a:rPr lang="ru-RU" sz="2000" dirty="0" smtClean="0">
                <a:solidFill>
                  <a:srgbClr val="002060"/>
                </a:solidFill>
              </a:rPr>
              <a:t>обучающимся с ОВЗ, слабоуспевающим ученикам, одаренным детям, детям «группы риска». В такой ситуации </a:t>
            </a:r>
            <a:r>
              <a:rPr lang="ru-RU" sz="2000" b="1" dirty="0" smtClean="0">
                <a:solidFill>
                  <a:srgbClr val="002060"/>
                </a:solidFill>
              </a:rPr>
              <a:t>развивающая  предметно-пространственная среда кабинета педагога-психолога должна быть максимально мобильной, что предполагает ее содержательную насыщенность, </a:t>
            </a:r>
            <a:r>
              <a:rPr lang="ru-RU" sz="2000" b="1" dirty="0" err="1" smtClean="0">
                <a:solidFill>
                  <a:srgbClr val="002060"/>
                </a:solidFill>
              </a:rPr>
              <a:t>трансформируемость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полифункциональность</a:t>
            </a:r>
            <a:r>
              <a:rPr lang="ru-RU" sz="2000" b="1" dirty="0" smtClean="0">
                <a:solidFill>
                  <a:srgbClr val="002060"/>
                </a:solidFill>
              </a:rPr>
              <a:t>, вариативность, доступность и безопасность, а также соответствие возрастным возможностям детей.</a:t>
            </a:r>
          </a:p>
          <a:p>
            <a:endParaRPr lang="ru-RU" dirty="0"/>
          </a:p>
        </p:txBody>
      </p:sp>
      <p:pic>
        <p:nvPicPr>
          <p:cNvPr id="4" name="Рисунок 3" descr="C:\Users\Настя\Desktop\Мобильный кабинет\Фото\IMG-20180426-WA00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005064"/>
            <a:ext cx="4643324" cy="261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643192" cy="101297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Возможности использования материалов и оборудования «мобильного кабинета»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12776"/>
            <a:ext cx="7920880" cy="5040560"/>
          </a:xfrm>
        </p:spPr>
        <p:txBody>
          <a:bodyPr/>
          <a:lstStyle/>
          <a:p>
            <a:pPr lvl="0"/>
            <a:r>
              <a:rPr lang="ru-RU" sz="2200" b="1" dirty="0" smtClean="0">
                <a:solidFill>
                  <a:srgbClr val="C00000"/>
                </a:solidFill>
              </a:rPr>
              <a:t>В деятельности педагога-психолога:</a:t>
            </a:r>
            <a:endParaRPr lang="ru-RU" sz="22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dirty="0" smtClean="0"/>
              <a:t> </a:t>
            </a:r>
            <a:r>
              <a:rPr lang="ru-RU" sz="2000" b="1" dirty="0" smtClean="0">
                <a:solidFill>
                  <a:srgbClr val="002060"/>
                </a:solidFill>
              </a:rPr>
              <a:t>в ходе специально организованных коррекционно-развивающих занятий </a:t>
            </a:r>
            <a:r>
              <a:rPr lang="ru-RU" sz="2000" dirty="0" smtClean="0">
                <a:solidFill>
                  <a:srgbClr val="002060"/>
                </a:solidFill>
              </a:rPr>
              <a:t>(по основным направлениям коррекционной работы);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в психопрофилактической и консультационной деятельности         </a:t>
            </a:r>
            <a:r>
              <a:rPr lang="ru-RU" sz="2000" dirty="0" smtClean="0">
                <a:solidFill>
                  <a:srgbClr val="002060"/>
                </a:solidFill>
              </a:rPr>
              <a:t>(с целью установления контакта с ребенком, профилактики или снятия тревожности, установления доверительных отношений);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в консультировании родителей и педагогов</a:t>
            </a:r>
            <a:r>
              <a:rPr lang="ru-RU" sz="2000" dirty="0" smtClean="0">
                <a:solidFill>
                  <a:srgbClr val="002060"/>
                </a:solidFill>
              </a:rPr>
              <a:t> (демонстрация развивающего потенциала дидактических материалов и возможностей их использования на уроках и во время занятий с ребенком в домашних условиях);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во внеурочной деятельности </a:t>
            </a:r>
            <a:r>
              <a:rPr lang="ru-RU" sz="2000" dirty="0" smtClean="0">
                <a:solidFill>
                  <a:srgbClr val="002060"/>
                </a:solidFill>
              </a:rPr>
              <a:t>(проведение </a:t>
            </a:r>
            <a:r>
              <a:rPr lang="ru-RU" sz="2000" dirty="0" err="1" smtClean="0">
                <a:solidFill>
                  <a:srgbClr val="002060"/>
                </a:solidFill>
              </a:rPr>
              <a:t>тренинговых</a:t>
            </a:r>
            <a:r>
              <a:rPr lang="ru-RU" sz="2000" dirty="0" smtClean="0">
                <a:solidFill>
                  <a:srgbClr val="002060"/>
                </a:solidFill>
              </a:rPr>
              <a:t> занятий, классных часов);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в качестве экспресс-метода, позволяющего быстро и эффективно снять повышенное эмоциональное напряжения</a:t>
            </a:r>
            <a:r>
              <a:rPr lang="ru-RU" sz="2000" dirty="0" smtClean="0">
                <a:solidFill>
                  <a:srgbClr val="002060"/>
                </a:solidFill>
              </a:rPr>
              <a:t>, возбуждение, стресс у ребенка.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Служба медиации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908720"/>
            <a:ext cx="7992888" cy="5616624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</a:rPr>
              <a:t>Мероприятия, проводимые службой медиации, направлены на формирование социальных навыков разрешения конфликтов и повышения уровня правовой культуры: конкурсы, классные часы,  родительские собрания.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Мероприятия 2018-2019 </a:t>
            </a:r>
            <a:r>
              <a:rPr lang="ru-RU" sz="2000" b="1" dirty="0" err="1" smtClean="0">
                <a:solidFill>
                  <a:srgbClr val="002060"/>
                </a:solidFill>
              </a:rPr>
              <a:t>гг</a:t>
            </a:r>
            <a:r>
              <a:rPr lang="ru-RU" sz="2000" b="1" dirty="0" smtClean="0">
                <a:solidFill>
                  <a:srgbClr val="002060"/>
                </a:solidFill>
              </a:rPr>
              <a:t>: 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Конкурс «Наш класс самый дружный»,</a:t>
            </a:r>
            <a:r>
              <a:rPr lang="ru-RU" sz="2000" dirty="0" smtClean="0">
                <a:solidFill>
                  <a:srgbClr val="002060"/>
                </a:solidFill>
              </a:rPr>
              <a:t> в котором  приняли участие обучающиеся с 1 по 8-е классы.  </a:t>
            </a:r>
            <a:r>
              <a:rPr lang="ru-RU" sz="2000" b="1" dirty="0" smtClean="0">
                <a:solidFill>
                  <a:srgbClr val="002060"/>
                </a:solidFill>
              </a:rPr>
              <a:t>Цель</a:t>
            </a:r>
            <a:r>
              <a:rPr lang="ru-RU" sz="2000" dirty="0" smtClean="0">
                <a:solidFill>
                  <a:srgbClr val="002060"/>
                </a:solidFill>
              </a:rPr>
              <a:t> этого конкурса: формирование  ценности и важности дружбы в классном коллективе. 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Классные часы «Класс глазами каждого», «Учимся строить отношения».  Цель:</a:t>
            </a:r>
            <a:r>
              <a:rPr lang="ru-RU" sz="2000" dirty="0" smtClean="0">
                <a:solidFill>
                  <a:srgbClr val="002060"/>
                </a:solidFill>
              </a:rPr>
              <a:t> сплочение классного коллектива, создание благоприятного психологического климата, преодоление барьера в межличностных отношениях, развитие коммуникативных навыков.  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Обучающиеся начальной школы приняли участие в </a:t>
            </a:r>
            <a:r>
              <a:rPr lang="ru-RU" sz="2000" b="1" dirty="0" smtClean="0">
                <a:solidFill>
                  <a:srgbClr val="002060"/>
                </a:solidFill>
              </a:rPr>
              <a:t>городском конкурсе рисунков «Давайте жить дружно»,</a:t>
            </a:r>
            <a:r>
              <a:rPr lang="ru-RU" sz="2000" dirty="0" smtClean="0">
                <a:solidFill>
                  <a:srgbClr val="002060"/>
                </a:solidFill>
              </a:rPr>
              <a:t> организованном МАУ ИМЦ г. По результатам конкурса ученица 4-го Б класса заняла </a:t>
            </a:r>
            <a:r>
              <a:rPr lang="ru-RU" sz="2000" b="1" dirty="0" smtClean="0">
                <a:solidFill>
                  <a:srgbClr val="002060"/>
                </a:solidFill>
              </a:rPr>
              <a:t>3-е место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55576" y="476672"/>
            <a:ext cx="8229600" cy="6048672"/>
          </a:xfrm>
          <a:prstGeom prst="rect">
            <a:avLst/>
          </a:prstGeo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</a:rPr>
              <a:t>В феврале – марте 2019 года в нашей школе проходила  </a:t>
            </a:r>
            <a:r>
              <a:rPr lang="ru-RU" sz="2000" b="1" dirty="0" smtClean="0">
                <a:solidFill>
                  <a:srgbClr val="002060"/>
                </a:solidFill>
              </a:rPr>
              <a:t>профилактическая акция  «Думай до, а не после», </a:t>
            </a:r>
            <a:r>
              <a:rPr lang="ru-RU" sz="2000" dirty="0" smtClean="0">
                <a:solidFill>
                  <a:srgbClr val="002060"/>
                </a:solidFill>
              </a:rPr>
              <a:t> целью которой являлось  формирование у учащихся  навыков нравственной оценки результатов  своих поступков и  ответственного поведения.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В рамках данной акции для учащихся 4-х классов были организованы следующие </a:t>
            </a:r>
            <a:r>
              <a:rPr lang="ru-RU" sz="2000" b="1" dirty="0" smtClean="0">
                <a:solidFill>
                  <a:srgbClr val="002060"/>
                </a:solidFill>
              </a:rPr>
              <a:t>мероприятия</a:t>
            </a:r>
            <a:r>
              <a:rPr lang="ru-RU" sz="2000" dirty="0" smtClean="0">
                <a:solidFill>
                  <a:srgbClr val="002060"/>
                </a:solidFill>
              </a:rPr>
              <a:t>: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Семейное чтение произведения В. </a:t>
            </a:r>
            <a:r>
              <a:rPr lang="ru-RU" sz="2000" b="1" dirty="0" err="1" smtClean="0">
                <a:solidFill>
                  <a:srgbClr val="002060"/>
                </a:solidFill>
              </a:rPr>
              <a:t>Железнякова</a:t>
            </a:r>
            <a:r>
              <a:rPr lang="ru-RU" sz="2000" b="1" dirty="0" smtClean="0">
                <a:solidFill>
                  <a:srgbClr val="002060"/>
                </a:solidFill>
              </a:rPr>
              <a:t> «Чучело».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Просмотр и обсуждение фильма Р.Быкова «Чучело» в классном коллективе.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В ходе знакомства с данным произведением педагоги и родители  формировали у детей негативное отношения к таким понятиям, как 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буллинг</a:t>
            </a:r>
            <a:r>
              <a:rPr lang="ru-RU" sz="2000" b="1" i="1" dirty="0" smtClean="0">
                <a:solidFill>
                  <a:srgbClr val="002060"/>
                </a:solidFill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моббинг</a:t>
            </a:r>
            <a:r>
              <a:rPr lang="ru-RU" sz="2000" b="1" i="1" dirty="0" smtClean="0">
                <a:solidFill>
                  <a:srgbClr val="002060"/>
                </a:solidFill>
              </a:rPr>
              <a:t>, агрессия</a:t>
            </a:r>
            <a:r>
              <a:rPr lang="ru-RU" sz="2000" dirty="0" smtClean="0">
                <a:solidFill>
                  <a:srgbClr val="002060"/>
                </a:solidFill>
              </a:rPr>
              <a:t>, понимание  важности проблемы психологического насилия в коллективе. Взрослые помогали ребятам в развитии умения находить пути выхода из ситуации травли. Классные руководители вместе с учащимися продолжили осмысление темы толерантного отношения к сверстникам, чем-то непохожим на других, ценностного отношения к таким понятиям, как доброта, сочувствие, сострадание, нетерпимости к любому виду зла и насилия.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80920" cy="70609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Работа по формированию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коллектива класса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268760"/>
            <a:ext cx="7884368" cy="244827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Методики диагностики детского коллектива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Этапы формирования коллектива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Рекомендации по сплочению детского коллектива (игры и упражнения на развитие взаимодействия обучающихся в классе)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027" name="Picture 3" descr="C:\Users\Настя\Desktop\Семинар 23.10.19\lager2.jpg"/>
          <p:cNvPicPr>
            <a:picLocks noChangeAspect="1" noChangeArrowheads="1"/>
          </p:cNvPicPr>
          <p:nvPr/>
        </p:nvPicPr>
        <p:blipFill>
          <a:blip r:embed="rId2" cstate="print"/>
          <a:srcRect b="13148"/>
          <a:stretch>
            <a:fillRect/>
          </a:stretch>
        </p:blipFill>
        <p:spPr bwMode="auto">
          <a:xfrm>
            <a:off x="2915816" y="3617968"/>
            <a:ext cx="4319389" cy="2916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93610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Методики диагностики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детского коллектива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800" y="1412776"/>
            <a:ext cx="4295328" cy="45259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Социометрия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Фотография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Фильм о моем классе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Пьедестал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Альпинисты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Два дома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Лесенка и др.</a:t>
            </a:r>
          </a:p>
          <a:p>
            <a:endParaRPr lang="ru-RU" dirty="0"/>
          </a:p>
        </p:txBody>
      </p:sp>
      <p:pic>
        <p:nvPicPr>
          <p:cNvPr id="2050" name="Picture 2" descr="C:\Users\Настя\Desktop\Семинар 23.10.19\digest-kharkov-2.jpg"/>
          <p:cNvPicPr>
            <a:picLocks noChangeAspect="1" noChangeArrowheads="1"/>
          </p:cNvPicPr>
          <p:nvPr/>
        </p:nvPicPr>
        <p:blipFill>
          <a:blip r:embed="rId2" cstate="print"/>
          <a:srcRect l="1495"/>
          <a:stretch>
            <a:fillRect/>
          </a:stretch>
        </p:blipFill>
        <p:spPr bwMode="auto">
          <a:xfrm>
            <a:off x="4211960" y="3933056"/>
            <a:ext cx="4743850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Этапы формирования коллектива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(А.Н. </a:t>
            </a:r>
            <a:r>
              <a:rPr lang="ru-RU" sz="3200" b="1" dirty="0" err="1" smtClean="0">
                <a:solidFill>
                  <a:srgbClr val="C00000"/>
                </a:solidFill>
              </a:rPr>
              <a:t>Лутошкин</a:t>
            </a:r>
            <a:r>
              <a:rPr lang="ru-RU" sz="3200" b="1" dirty="0" smtClean="0">
                <a:solidFill>
                  <a:srgbClr val="C00000"/>
                </a:solidFill>
              </a:rPr>
              <a:t>)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12776"/>
            <a:ext cx="7715200" cy="5001419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«Песчаная россыпь»</a:t>
            </a:r>
            <a:r>
              <a:rPr lang="ru-RU" sz="2400" dirty="0" smtClean="0">
                <a:solidFill>
                  <a:srgbClr val="002060"/>
                </a:solidFill>
              </a:rPr>
              <a:t> - каждый в классе сам по себе.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«Мягкая глина»</a:t>
            </a:r>
            <a:r>
              <a:rPr lang="ru-RU" sz="2400" dirty="0" smtClean="0">
                <a:solidFill>
                  <a:srgbClr val="002060"/>
                </a:solidFill>
              </a:rPr>
              <a:t>  - дети объединяются только на время под воздействием учителя.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«Мерцающий маяк»</a:t>
            </a:r>
            <a:r>
              <a:rPr lang="ru-RU" sz="2400" dirty="0" smtClean="0">
                <a:solidFill>
                  <a:srgbClr val="002060"/>
                </a:solidFill>
              </a:rPr>
              <a:t>  - ребята общаются только в «своих» </a:t>
            </a:r>
            <a:r>
              <a:rPr lang="ru-RU" sz="2400" dirty="0" err="1" smtClean="0">
                <a:solidFill>
                  <a:srgbClr val="002060"/>
                </a:solidFill>
              </a:rPr>
              <a:t>микрогруппах</a:t>
            </a:r>
            <a:r>
              <a:rPr lang="ru-RU" sz="2400" dirty="0" smtClean="0">
                <a:solidFill>
                  <a:srgbClr val="002060"/>
                </a:solidFill>
              </a:rPr>
              <a:t>, всех вместе их объединяют общие дела и переживания, но это случается не всегда.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«Алый парус»</a:t>
            </a:r>
            <a:r>
              <a:rPr lang="ru-RU" sz="2400" dirty="0" smtClean="0">
                <a:solidFill>
                  <a:srgbClr val="002060"/>
                </a:solidFill>
              </a:rPr>
              <a:t>  - ребята все дружны и сплочены, как команда, плывущая на одном корабле.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«Горящий факел»</a:t>
            </a:r>
            <a:r>
              <a:rPr lang="ru-RU" sz="2400" dirty="0" smtClean="0">
                <a:solidFill>
                  <a:srgbClr val="002060"/>
                </a:solidFill>
              </a:rPr>
              <a:t>  - дети нужны не только друг другу, но и другим - в школе и за ее пределами.</a:t>
            </a:r>
            <a:endParaRPr lang="ru-RU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Поддержка как профессионально важный навык педагога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56792"/>
            <a:ext cx="8050088" cy="4525963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Упражнение  «Как выражать признательность»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Вот правило правильной благодарности — говорите максимально конкретно, аккуратно и объективно описывайте то, за что именно вы благодарны ученику, и избегайте прошедшего и будущего времен.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Правильно сформулированная благодарность последовательно описывает:</a:t>
            </a:r>
          </a:p>
          <a:p>
            <a:pPr lvl="1"/>
            <a:r>
              <a:rPr lang="ru-RU" sz="2400" dirty="0" smtClean="0">
                <a:solidFill>
                  <a:srgbClr val="002060"/>
                </a:solidFill>
              </a:rPr>
              <a:t>действие ученика и его результат; </a:t>
            </a:r>
          </a:p>
          <a:p>
            <a:pPr lvl="1"/>
            <a:r>
              <a:rPr lang="ru-RU" sz="2400" dirty="0" smtClean="0">
                <a:solidFill>
                  <a:srgbClr val="002060"/>
                </a:solidFill>
              </a:rPr>
              <a:t>ваши чувства в этой ситуации; </a:t>
            </a:r>
          </a:p>
          <a:p>
            <a:pPr lvl="1"/>
            <a:r>
              <a:rPr lang="ru-RU" sz="2400" dirty="0" smtClean="0">
                <a:solidFill>
                  <a:srgbClr val="002060"/>
                </a:solidFill>
              </a:rPr>
              <a:t>позитивный эффект от этого действия.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346088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71600" y="332656"/>
            <a:ext cx="7941568" cy="6120680"/>
          </a:xfrm>
          <a:prstGeom prst="rect">
            <a:avLst/>
          </a:prstGeo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</a:rPr>
              <a:t>Выберите из приведенных ниже фраз правильно сформулированную благодарность за убранный учеником класс: 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Саша, спасибо за то, что ты сегодня сделал. </a:t>
            </a:r>
            <a:r>
              <a:rPr lang="ru-RU" sz="2000" dirty="0" smtClean="0">
                <a:solidFill>
                  <a:srgbClr val="002060"/>
                </a:solidFill>
              </a:rPr>
              <a:t>(Этой фразе не хватает конкретности. Может быть, Саша сделал сегодня много не только хорошего, но и не очень.) 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Саша, спасибо, я надеюсь, ты теперь всегда так же хорошо будешь дежурить по классу. </a:t>
            </a:r>
            <a:r>
              <a:rPr lang="ru-RU" sz="2000" dirty="0" smtClean="0">
                <a:solidFill>
                  <a:srgbClr val="002060"/>
                </a:solidFill>
              </a:rPr>
              <a:t>(В данном случае не соблюдается принцип «настоящего момента».) 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Саша, неужели это ты так все вымыл ? Что же ты раньше так не делал ? </a:t>
            </a:r>
            <a:r>
              <a:rPr lang="ru-RU" sz="2000" dirty="0" smtClean="0">
                <a:solidFill>
                  <a:srgbClr val="002060"/>
                </a:solidFill>
              </a:rPr>
              <a:t>(Не соблюдается принцип «настоящего момента»: ребенку напоминают о его прошлых неуспехах.) </a:t>
            </a:r>
          </a:p>
          <a:p>
            <a:r>
              <a:rPr lang="ru-RU" sz="2000" i="1" dirty="0" smtClean="0">
                <a:solidFill>
                  <a:srgbClr val="C00000"/>
                </a:solidFill>
              </a:rPr>
              <a:t>Саша, когда я увидела, что класс моешь ты, я очень обрадовалась. Мне стало приятно, что ты решил мне помочь. Спасибо!</a:t>
            </a:r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i="1" dirty="0" smtClean="0">
                <a:solidFill>
                  <a:srgbClr val="C00000"/>
                </a:solidFill>
              </a:rPr>
              <a:t>Когда я увидел, как ты моешь класс, Саша, я подумал: он умеет работать не только головой, но и руками! </a:t>
            </a:r>
          </a:p>
          <a:p>
            <a:r>
              <a:rPr lang="ru-RU" sz="2000" i="1" dirty="0" smtClean="0">
                <a:solidFill>
                  <a:srgbClr val="C00000"/>
                </a:solidFill>
              </a:rPr>
              <a:t>Как я рада, Саша, что ты все убрал без напоминания, ты так помог мне.</a:t>
            </a:r>
            <a:endParaRPr lang="ru-RU" sz="20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748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70609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Вызовы современному образования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8720" y="980728"/>
            <a:ext cx="8435280" cy="5616624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Изменение общественного статуса учителя и школы в массовом сознании (требования уважения «не проходят», учитель больше не эксперт</a:t>
            </a:r>
            <a:r>
              <a:rPr lang="ru-RU" sz="2000" b="1" dirty="0" smtClean="0">
                <a:solidFill>
                  <a:srgbClr val="002060"/>
                </a:solidFill>
              </a:rPr>
              <a:t>).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Ухудшение психологического и физического здоровья </a:t>
            </a:r>
            <a:r>
              <a:rPr lang="ru-RU" sz="2000" b="1" dirty="0" smtClean="0">
                <a:solidFill>
                  <a:srgbClr val="002060"/>
                </a:solidFill>
              </a:rPr>
              <a:t>школьников.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spcAft>
                <a:spcPts val="120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Интернет: цифровое </a:t>
            </a:r>
            <a:r>
              <a:rPr lang="ru-RU" sz="2000" b="1" dirty="0" smtClean="0">
                <a:solidFill>
                  <a:srgbClr val="002060"/>
                </a:solidFill>
              </a:rPr>
              <a:t>детство.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spcAft>
                <a:spcPts val="120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Дефицит культурной информации вокруг ребенка (язык, ценности, связь поколений</a:t>
            </a:r>
            <a:r>
              <a:rPr lang="ru-RU" sz="2000" b="1" dirty="0" smtClean="0">
                <a:solidFill>
                  <a:srgbClr val="002060"/>
                </a:solidFill>
              </a:rPr>
              <a:t>).                                                     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Изменение ожиданий и требований родителей от школы (индивидуализм: «Вы обязаны обеспечить права и безопасность моему ребенку, а до остальных мне нет дела</a:t>
            </a:r>
            <a:r>
              <a:rPr lang="ru-RU" sz="2000" b="1" dirty="0" smtClean="0">
                <a:solidFill>
                  <a:srgbClr val="002060"/>
                </a:solidFill>
              </a:rPr>
              <a:t>!»).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spcAft>
                <a:spcPts val="120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Невысокая педагогическая грамотность и психологические дефициты самих родителей («Ребенок приходит в школу со своими родителями</a:t>
            </a:r>
            <a:r>
              <a:rPr lang="ru-RU" sz="2000" b="1" dirty="0" smtClean="0">
                <a:solidFill>
                  <a:srgbClr val="002060"/>
                </a:solidFill>
              </a:rPr>
              <a:t>»).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                                                                           (По А. Коновалову, С. Степанову)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обеспечению безопасной образовательной среды в основной школе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844824"/>
            <a:ext cx="7956376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 сопровождение адаптации пятиклассников к новым условиям обучения.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«Наставничество» в рамках школьной службы медиации.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работы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основной школе.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 «группы риска».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Просветительская работа с педагогическим составом школы.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43528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рамках  сопровождения адаптации пятиклассников к новым условиям обучения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412776"/>
            <a:ext cx="8064896" cy="5112568"/>
          </a:xfrm>
        </p:spPr>
        <p:txBody>
          <a:bodyPr/>
          <a:lstStyle/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 педагогов и родителей (Адаптационная карта наблюдений Э.М. Александровской и  Ст.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Громбах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модифицированная Еськиной Е.С,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Больбот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Т.Л.).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личностных качеств обучающихся (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Кеттелла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тест 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Филлипса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классных руководителей по проблемам адаптации обучающихся и формирования школьного коллектива.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родителей обучающихся  по вопросам развития, воспитания, социализации подростка.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Сопровождение детей с ОВЗ и детей «группы риска»  весь период адаптации.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на родительском собрании по теме: «Адаптация пятиклассника к новым условиям обучения».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1050" y="260350"/>
            <a:ext cx="8362950" cy="1143000"/>
          </a:xfrm>
          <a:prstGeom prst="rect">
            <a:avLst/>
          </a:prstGeo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«Наставничество» в рамках школьной службы медиации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412875"/>
            <a:ext cx="8229600" cy="1728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детям, находящимся в трудной жизненной ситуации, помощь учителю в создании классного коллектива.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осуществляют: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BDF0D98-FFA6-4053-A128-008A706544D5}"/>
              </a:ext>
            </a:extLst>
          </p:cNvPr>
          <p:cNvSpPr/>
          <p:nvPr/>
        </p:nvSpPr>
        <p:spPr>
          <a:xfrm>
            <a:off x="251520" y="3284984"/>
            <a:ext cx="4464496" cy="33123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 с семьей;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Взаимодействие со специалистами школы (социальным педагогом, завучем по воспитательной работе, классным руководителем);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Составляет план работы по сопровождению;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Курирует работу наставника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3C33E18-EC93-48A8-A0F4-6766EDA1648C}"/>
              </a:ext>
            </a:extLst>
          </p:cNvPr>
          <p:cNvSpPr/>
          <p:nvPr/>
        </p:nvSpPr>
        <p:spPr>
          <a:xfrm>
            <a:off x="4860032" y="3284984"/>
            <a:ext cx="4067944" cy="33123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Общается с ребенком в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сетях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Посещает с ним досуговые и спортивные мероприятия;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Просвещение и профилактика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работы в модели наставничества с детьми «группы риска»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600200"/>
            <a:ext cx="6120680" cy="45259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Добровольность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Комплексность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Неформальный подход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пример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деятельности наставника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3912" y="980728"/>
            <a:ext cx="8050088" cy="5472608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деятельности наставника осуществляется исходя из: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количества встреч с подопечным;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 владения информацией о нем;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событиях, происходящих в его жизни, уровнем взаимодействия с друзьями подростка, одноклассниками, учителями и родителями.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критерием оценки качества работы наставника является: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степень доверия ребенка своему наставнику, готовность делиться с ним своими переживаниями.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оценка деятельности наставника невысокая, куратор обсуждает с ним: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улучшить взаимодействие с ребенком;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первостепенные задачи необходимо решить и с помощью каких ресурсов это сделать.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случае неудовлетворительной оценки работы наставника ребенку предлагается другой наставник.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7809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«Компетентный родитель»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268760"/>
            <a:ext cx="7848872" cy="511256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Данный компонент модели предполагает повышение психолого-педагогической компетентности родителей в </a:t>
            </a:r>
            <a:r>
              <a:rPr lang="ru-RU" dirty="0" smtClean="0">
                <a:solidFill>
                  <a:srgbClr val="002060"/>
                </a:solidFill>
              </a:rPr>
              <a:t>вопросах </a:t>
            </a:r>
            <a:r>
              <a:rPr lang="ru-RU" dirty="0" smtClean="0">
                <a:solidFill>
                  <a:srgbClr val="002060"/>
                </a:solidFill>
              </a:rPr>
              <a:t>воспитания и обучения, а также повышения активности родителей обучающихся как полноправных участников образовательного процесса, </a:t>
            </a:r>
            <a:r>
              <a:rPr lang="ru-RU" dirty="0" smtClean="0">
                <a:solidFill>
                  <a:srgbClr val="002060"/>
                </a:solidFill>
              </a:rPr>
              <a:t>помощников </a:t>
            </a:r>
            <a:r>
              <a:rPr lang="ru-RU" dirty="0" smtClean="0">
                <a:solidFill>
                  <a:srgbClr val="002060"/>
                </a:solidFill>
              </a:rPr>
              <a:t>своим детям.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347864" y="2492896"/>
            <a:ext cx="2736304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Компетентный родитель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00192" y="116632"/>
            <a:ext cx="2520280" cy="187220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Психолого-педагогическая поддержка родителей, воспитывающих детей с ОВЗ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224" y="2060848"/>
            <a:ext cx="2304256" cy="13464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Применение восстановительного подхода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2736304" cy="172819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Оказание своевременной  квалифицированной психологической и логопедической помощи.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2132856"/>
            <a:ext cx="2592288" cy="201622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Диагностика  и коррекция детско-родительских взаимоотношений, стилей семейного воспитания.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4365104"/>
            <a:ext cx="2664296" cy="21602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Консультирование  родителей по созданию условий, обеспечивающих успешную адаптацию учащихся  к обучению в начальной школе. 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3848" y="116632"/>
            <a:ext cx="2858616" cy="1850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Привлечение родителей к участию в процессе воспитания и обучения, организации </a:t>
            </a:r>
            <a:r>
              <a:rPr lang="ru-RU" dirty="0" err="1" smtClean="0"/>
              <a:t>досуговых</a:t>
            </a:r>
            <a:r>
              <a:rPr lang="ru-RU" dirty="0" smtClean="0"/>
              <a:t> мероприятий.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36096" y="5013176"/>
            <a:ext cx="2808312" cy="165618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Информационная поддержка и просвещение родителей посредством школьного сайта.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88224" y="3501008"/>
            <a:ext cx="2304256" cy="151216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</a:rPr>
              <a:t>Организация межсетевого взаимодействия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87824" y="4365104"/>
            <a:ext cx="2376264" cy="22322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</a:rPr>
              <a:t>Организация взаимодействия с родителями  посредством работы </a:t>
            </a:r>
            <a:r>
              <a:rPr lang="ru-RU" dirty="0" err="1" smtClean="0">
                <a:solidFill>
                  <a:schemeClr val="tx1"/>
                </a:solidFill>
              </a:rPr>
              <a:t>ПМПк</a:t>
            </a:r>
            <a:r>
              <a:rPr lang="ru-RU" dirty="0" smtClean="0">
                <a:solidFill>
                  <a:schemeClr val="tx1"/>
                </a:solidFill>
              </a:rPr>
              <a:t>, Совета профилактики</a:t>
            </a:r>
          </a:p>
          <a:p>
            <a:pPr algn="ctr"/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 flipH="1" flipV="1">
            <a:off x="4319178" y="2240868"/>
            <a:ext cx="36083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580112" y="1916832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084168" y="2996952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084168" y="3645024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5472100" y="4185084"/>
            <a:ext cx="1008112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3" idx="2"/>
          </p:cNvCxnSpPr>
          <p:nvPr/>
        </p:nvCxnSpPr>
        <p:spPr>
          <a:xfrm rot="5400000">
            <a:off x="4499198" y="4149080"/>
            <a:ext cx="360834" cy="728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 flipV="1">
            <a:off x="2843808" y="4005064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7" idx="3"/>
          </p:cNvCxnSpPr>
          <p:nvPr/>
        </p:nvCxnSpPr>
        <p:spPr>
          <a:xfrm rot="10800000">
            <a:off x="2843808" y="3140968"/>
            <a:ext cx="43204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V="1">
            <a:off x="2771800" y="1988840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912768" cy="72008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Взаимодействие с родителями </a:t>
            </a:r>
            <a:r>
              <a:rPr lang="ru-RU" sz="2400" b="1" dirty="0" smtClean="0">
                <a:solidFill>
                  <a:srgbClr val="C00000"/>
                </a:solidFill>
              </a:rPr>
              <a:t>в рамках </a:t>
            </a:r>
            <a:r>
              <a:rPr lang="ru-RU" sz="2400" b="1" dirty="0" err="1" smtClean="0">
                <a:solidFill>
                  <a:srgbClr val="C00000"/>
                </a:solidFill>
              </a:rPr>
              <a:t>ППк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24744"/>
            <a:ext cx="7992888" cy="5112568"/>
          </a:xfrm>
        </p:spPr>
        <p:txBody>
          <a:bodyPr/>
          <a:lstStyle/>
          <a:p>
            <a:r>
              <a:rPr lang="ru-RU" sz="2200" dirty="0" smtClean="0">
                <a:solidFill>
                  <a:srgbClr val="002060"/>
                </a:solidFill>
              </a:rPr>
              <a:t>Большая роль в работе отводится установлению доверительных отношений между педагогами, специалистами службы и родителями ребенка. 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Мы рассматриваем семью, воспитывающую ребенка с ограниченными возможностями здоровья как реабилитационную структуру, изначально обладающую потенциальными возможностями для создания максимально благоприятных условий для развития и воспитания ребенка. Авторитетность мнения специалистов дает многим родителям возможность принять ситуацию и откликнуться на инициативу по взаимодействию и сотрудничеству. При грамотно организованной работе именно родители являются самыми заинтересованными участниками  образовательного процесса. </a:t>
            </a:r>
          </a:p>
          <a:p>
            <a:endParaRPr lang="ru-RU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632848" cy="64807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Основные направления работы с родителями </a:t>
            </a:r>
            <a:r>
              <a:rPr lang="ru-RU" sz="2400" b="1" dirty="0" smtClean="0">
                <a:solidFill>
                  <a:srgbClr val="C00000"/>
                </a:solidFill>
              </a:rPr>
              <a:t>в рамках деятельности </a:t>
            </a:r>
            <a:r>
              <a:rPr lang="ru-RU" sz="2400" b="1" dirty="0" err="1" smtClean="0">
                <a:solidFill>
                  <a:srgbClr val="C00000"/>
                </a:solidFill>
              </a:rPr>
              <a:t>ППк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84784"/>
            <a:ext cx="7848872" cy="500141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Получение объективной информации о состоянии детско-родительских взаимоотношений.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Комплексная психолого-педагогическая диагностика состояния ребенка.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Знакомство родителей с результатами психолого-педагогической диагностики, анализ имеющихся проблем, определение путей и способов решения  выявленных проблем.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Анализ эффективности работы педагогов и специалистов  с учащимися с особыми образовательными потребностями.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Осуществление  информационной поддержки родителей, просвещение родителей по вопросам развития </a:t>
            </a:r>
            <a:r>
              <a:rPr lang="ru-RU" sz="2000" dirty="0" smtClean="0">
                <a:solidFill>
                  <a:srgbClr val="002060"/>
                </a:solidFill>
              </a:rPr>
              <a:t>детей.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Привлечение родителей к участию в процессе воспитания и обучения, организации </a:t>
            </a:r>
            <a:r>
              <a:rPr lang="ru-RU" sz="2000" dirty="0" err="1" smtClean="0">
                <a:solidFill>
                  <a:srgbClr val="002060"/>
                </a:solidFill>
              </a:rPr>
              <a:t>досуговых</a:t>
            </a:r>
            <a:r>
              <a:rPr lang="ru-RU" sz="2000" dirty="0" smtClean="0">
                <a:solidFill>
                  <a:srgbClr val="002060"/>
                </a:solidFill>
              </a:rPr>
              <a:t> мероприятий.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Родительский лекторий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980728"/>
            <a:ext cx="8050088" cy="5112568"/>
          </a:xfrm>
        </p:spPr>
        <p:txBody>
          <a:bodyPr/>
          <a:lstStyle/>
          <a:p>
            <a:r>
              <a:rPr lang="ru-RU" sz="2200" dirty="0" smtClean="0">
                <a:solidFill>
                  <a:srgbClr val="002060"/>
                </a:solidFill>
              </a:rPr>
              <a:t>Помимо традиционных форм работы с родителями коллектив постепенно внедряет в практику школы и </a:t>
            </a:r>
            <a:r>
              <a:rPr lang="ru-RU" sz="2200" dirty="0" err="1" smtClean="0">
                <a:solidFill>
                  <a:srgbClr val="002060"/>
                </a:solidFill>
              </a:rPr>
              <a:t>сотворческие</a:t>
            </a:r>
            <a:r>
              <a:rPr lang="ru-RU" sz="2200" dirty="0" smtClean="0">
                <a:solidFill>
                  <a:srgbClr val="002060"/>
                </a:solidFill>
              </a:rPr>
              <a:t> формы работы. Педагогами-психологами школы разработан лекторий для родителей по теме: «</a:t>
            </a:r>
            <a:r>
              <a:rPr lang="ru-RU" sz="2200" dirty="0" err="1" smtClean="0">
                <a:solidFill>
                  <a:srgbClr val="002060"/>
                </a:solidFill>
              </a:rPr>
              <a:t>Родительство</a:t>
            </a:r>
            <a:r>
              <a:rPr lang="ru-RU" sz="2200" dirty="0" smtClean="0">
                <a:solidFill>
                  <a:srgbClr val="002060"/>
                </a:solidFill>
              </a:rPr>
              <a:t> – нужно ли ему учиться?».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 В ходе занятий родители знакомятся с неэффективными стратегиями семейного воспитания и родительскими установками, их последствиями и влиянием на личностное развитие ребенка. Психологи обучают родителей альтернативным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моделям поведения, способствующим формированию психологически здоровой личности, и навыкам осознанного </a:t>
            </a:r>
            <a:r>
              <a:rPr lang="ru-RU" sz="2200" dirty="0" err="1" smtClean="0">
                <a:solidFill>
                  <a:srgbClr val="002060"/>
                </a:solidFill>
              </a:rPr>
              <a:t>родительства</a:t>
            </a:r>
            <a:r>
              <a:rPr lang="ru-RU" sz="2200" dirty="0" smtClean="0">
                <a:solidFill>
                  <a:srgbClr val="002060"/>
                </a:solidFill>
              </a:rPr>
              <a:t>. Родители знакомятся с идеями гуманной педагогики Ш. А. </a:t>
            </a:r>
            <a:r>
              <a:rPr lang="ru-RU" sz="2200" dirty="0" err="1" smtClean="0">
                <a:solidFill>
                  <a:srgbClr val="002060"/>
                </a:solidFill>
              </a:rPr>
              <a:t>Амонашвили</a:t>
            </a:r>
            <a:r>
              <a:rPr lang="ru-RU" sz="2200" dirty="0" smtClean="0">
                <a:solidFill>
                  <a:srgbClr val="002060"/>
                </a:solidFill>
              </a:rPr>
              <a:t>, материалами и лекциями И. </a:t>
            </a:r>
            <a:r>
              <a:rPr lang="ru-RU" sz="2200" dirty="0" err="1" smtClean="0">
                <a:solidFill>
                  <a:srgbClr val="002060"/>
                </a:solidFill>
              </a:rPr>
              <a:t>Млодик</a:t>
            </a:r>
            <a:r>
              <a:rPr lang="ru-RU" sz="2200" dirty="0" smtClean="0">
                <a:solidFill>
                  <a:srgbClr val="002060"/>
                </a:solidFill>
              </a:rPr>
              <a:t>, Л. В. </a:t>
            </a:r>
            <a:r>
              <a:rPr lang="ru-RU" sz="2200" dirty="0" err="1" smtClean="0">
                <a:solidFill>
                  <a:srgbClr val="002060"/>
                </a:solidFill>
              </a:rPr>
              <a:t>Петрановской</a:t>
            </a:r>
            <a:r>
              <a:rPr lang="ru-RU" sz="2200" dirty="0" smtClean="0">
                <a:solidFill>
                  <a:srgbClr val="002060"/>
                </a:solidFill>
              </a:rPr>
              <a:t>. 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048" y="260648"/>
            <a:ext cx="8568952" cy="113813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Упражнение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«Мой психологический комфорт»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268760"/>
            <a:ext cx="8352928" cy="2736304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Основные каналы восприятия: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Вижу (мимика, жесты, одежда, интерьер)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Слышу (интонация, громкость, темп, слова поддержки, одобрение)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Чувствую (прикосновение, запах)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717032"/>
            <a:ext cx="468041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Токсичные способы воспитания детей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124744"/>
            <a:ext cx="7355160" cy="5328591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Принуждение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Устыжение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Наказание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Угрозы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Критика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Игнорирование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Ограничение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(по И. </a:t>
            </a:r>
            <a:r>
              <a:rPr lang="ru-RU" b="1" dirty="0" err="1" smtClean="0">
                <a:solidFill>
                  <a:srgbClr val="002060"/>
                </a:solidFill>
              </a:rPr>
              <a:t>Млодик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859216" cy="994122"/>
          </a:xfrm>
        </p:spPr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</a:rPr>
              <a:t>Устыжение, как способ «воспитания</a:t>
            </a:r>
            <a:r>
              <a:rPr lang="ru-RU" sz="3600" b="1" dirty="0" smtClean="0">
                <a:solidFill>
                  <a:srgbClr val="C00000"/>
                </a:solidFill>
              </a:rPr>
              <a:t>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935876"/>
            <a:ext cx="7877828" cy="1661476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Устыжение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приносит </a:t>
            </a:r>
            <a:r>
              <a:rPr lang="ru-RU" dirty="0">
                <a:solidFill>
                  <a:srgbClr val="002060"/>
                </a:solidFill>
              </a:rPr>
              <a:t>быстрый эффект, но несет за собой </a:t>
            </a:r>
            <a:r>
              <a:rPr lang="ru-RU" b="1" dirty="0">
                <a:solidFill>
                  <a:srgbClr val="002060"/>
                </a:solidFill>
              </a:rPr>
              <a:t>токсичные последствия</a:t>
            </a:r>
            <a:r>
              <a:rPr lang="ru-RU" dirty="0">
                <a:solidFill>
                  <a:srgbClr val="002060"/>
                </a:solidFill>
              </a:rPr>
              <a:t>, о которых родители порой не задумываются.</a:t>
            </a:r>
          </a:p>
        </p:txBody>
      </p:sp>
      <p:pic>
        <p:nvPicPr>
          <p:cNvPr id="5" name="Рисунок 4" descr="https://www.b17.ru/foto/uploaded/817e6a1433f1a00da689541ce6de5e6d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7139136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3611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Если Вы пристыдили публично ребенка, то важно понимать, что Вы сделали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/>
          <a:lstStyle/>
          <a:p>
            <a:pPr lvl="0"/>
            <a:r>
              <a:rPr lang="ru-RU" sz="2400" dirty="0">
                <a:solidFill>
                  <a:srgbClr val="002060"/>
                </a:solidFill>
              </a:rPr>
              <a:t>Показали свое превосходство перед ребенком;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Совершили психологическое насилие;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Нарушили личные границы ребенка (открыв насильно то, что ребенок оставлял укрытым);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Объявили ребенка дефектным, плохим , хуже других;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Посеяли в ребенке страх совершения ошибок;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Посеяли в ребенке страх иметь недостатки, отличаться от других;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Решили, что у ребенка нет собственной совести и самостоятельно он не в состоянии оценить свой поступок.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7896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259632" y="274638"/>
            <a:ext cx="7632848" cy="6178698"/>
          </a:xfrm>
          <a:prstGeom prst="rect">
            <a:avLst/>
          </a:prstGeom>
        </p:spPr>
        <p:txBody>
          <a:bodyPr/>
          <a:lstStyle/>
          <a:p>
            <a:r>
              <a:rPr lang="ru-RU" sz="2800" dirty="0">
                <a:solidFill>
                  <a:srgbClr val="002060"/>
                </a:solidFill>
              </a:rPr>
              <a:t>Если </a:t>
            </a:r>
            <a:r>
              <a:rPr lang="ru-RU" sz="2800" b="1" dirty="0">
                <a:solidFill>
                  <a:srgbClr val="002060"/>
                </a:solidFill>
              </a:rPr>
              <a:t>стыдить</a:t>
            </a:r>
            <a:r>
              <a:rPr lang="ru-RU" sz="2800" dirty="0">
                <a:solidFill>
                  <a:srgbClr val="002060"/>
                </a:solidFill>
              </a:rPr>
              <a:t> ребенка часто, то ребенок может </a:t>
            </a:r>
            <a:r>
              <a:rPr lang="ru-RU" sz="2800" b="1" dirty="0">
                <a:solidFill>
                  <a:srgbClr val="002060"/>
                </a:solidFill>
              </a:rPr>
              <a:t>защититься вытесняя </a:t>
            </a:r>
            <a:r>
              <a:rPr lang="ru-RU" sz="2800" dirty="0">
                <a:solidFill>
                  <a:srgbClr val="002060"/>
                </a:solidFill>
              </a:rPr>
              <a:t>то, чего нужно </a:t>
            </a:r>
            <a:r>
              <a:rPr lang="ru-RU" sz="2800" b="1" dirty="0">
                <a:solidFill>
                  <a:srgbClr val="002060"/>
                </a:solidFill>
              </a:rPr>
              <a:t>стыдиться.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Также результатом может быть </a:t>
            </a:r>
            <a:r>
              <a:rPr lang="ru-RU" sz="2800" b="1" dirty="0">
                <a:solidFill>
                  <a:srgbClr val="002060"/>
                </a:solidFill>
              </a:rPr>
              <a:t>социально неприемлемое (</a:t>
            </a:r>
            <a:r>
              <a:rPr lang="ru-RU" sz="2800" b="1" dirty="0" err="1">
                <a:solidFill>
                  <a:srgbClr val="002060"/>
                </a:solidFill>
              </a:rPr>
              <a:t>девиантное</a:t>
            </a:r>
            <a:r>
              <a:rPr lang="ru-RU" sz="2800" b="1" dirty="0">
                <a:solidFill>
                  <a:srgbClr val="002060"/>
                </a:solidFill>
              </a:rPr>
              <a:t>) поведение</a:t>
            </a:r>
            <a:r>
              <a:rPr lang="ru-RU" sz="2800" dirty="0">
                <a:solidFill>
                  <a:srgbClr val="002060"/>
                </a:solidFill>
              </a:rPr>
              <a:t>, как попытка взять стыд под контроль. Ведь такое поведение позволяет совершать поступки, которые можно реально стыдиться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Если в семье очень строгие правила, а в воспитательных целях </a:t>
            </a:r>
            <a:r>
              <a:rPr lang="ru-RU" sz="2800" b="1" dirty="0">
                <a:solidFill>
                  <a:srgbClr val="002060"/>
                </a:solidFill>
              </a:rPr>
              <a:t>часто </a:t>
            </a:r>
            <a:r>
              <a:rPr lang="ru-RU" sz="2800" dirty="0">
                <a:solidFill>
                  <a:srgbClr val="002060"/>
                </a:solidFill>
              </a:rPr>
              <a:t>используется </a:t>
            </a:r>
            <a:r>
              <a:rPr lang="ru-RU" sz="2800" b="1" dirty="0">
                <a:solidFill>
                  <a:srgbClr val="002060"/>
                </a:solidFill>
              </a:rPr>
              <a:t>устыжение</a:t>
            </a:r>
            <a:r>
              <a:rPr lang="ru-RU" sz="2800" dirty="0">
                <a:solidFill>
                  <a:srgbClr val="002060"/>
                </a:solidFill>
              </a:rPr>
              <a:t>, то ребенок, нередко, учится </a:t>
            </a:r>
            <a:r>
              <a:rPr lang="ru-RU" sz="2800" b="1" dirty="0">
                <a:solidFill>
                  <a:srgbClr val="002060"/>
                </a:solidFill>
              </a:rPr>
              <a:t>скрывать и лгать</a:t>
            </a:r>
            <a:r>
              <a:rPr lang="ru-RU" sz="2800" dirty="0">
                <a:solidFill>
                  <a:srgbClr val="002060"/>
                </a:solidFill>
              </a:rPr>
              <a:t>, стараясь сохранить тем самым свои границы.</a:t>
            </a:r>
          </a:p>
          <a:p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913285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16088" y="274638"/>
            <a:ext cx="7427912" cy="1793875"/>
          </a:xfrm>
          <a:prstGeom prst="rect">
            <a:avLst/>
          </a:prstGeom>
        </p:spPr>
        <p:txBody>
          <a:bodyPr/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Рисунок 3" descr="https://www.b17.ru/foto/uploaded/f7957b2ea2d3c270977bc8f499a8749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97152"/>
            <a:ext cx="3744416" cy="17598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187624" y="332656"/>
            <a:ext cx="74888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Каждый человек (ребенок не исключение) имеет право на свободный и осознанный выбор – открывать и </a:t>
            </a:r>
            <a:r>
              <a:rPr lang="ru-RU" sz="2400" b="1" dirty="0">
                <a:solidFill>
                  <a:srgbClr val="002060"/>
                </a:solidFill>
              </a:rPr>
              <a:t>показывать другим неприглядные поступки, интимное и глубоко личное или скрыть.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Попытка </a:t>
            </a:r>
            <a:r>
              <a:rPr lang="ru-RU" sz="2400" b="1" dirty="0">
                <a:solidFill>
                  <a:srgbClr val="002060"/>
                </a:solidFill>
              </a:rPr>
              <a:t>пристыдить</a:t>
            </a:r>
            <a:r>
              <a:rPr lang="ru-RU" sz="2400" dirty="0">
                <a:solidFill>
                  <a:srgbClr val="002060"/>
                </a:solidFill>
              </a:rPr>
              <a:t> ребенка – это попытка заменить его </a:t>
            </a:r>
            <a:r>
              <a:rPr lang="ru-RU" sz="2400" b="1" dirty="0">
                <a:solidFill>
                  <a:srgbClr val="002060"/>
                </a:solidFill>
              </a:rPr>
              <a:t>внутреннюю совесть</a:t>
            </a:r>
            <a:r>
              <a:rPr lang="ru-RU" sz="2400" dirty="0">
                <a:solidFill>
                  <a:srgbClr val="002060"/>
                </a:solidFill>
              </a:rPr>
              <a:t>. В таком случае ребенок не делает что-то потому, что боится быть </a:t>
            </a:r>
            <a:r>
              <a:rPr lang="ru-RU" sz="2400" b="1" dirty="0">
                <a:solidFill>
                  <a:srgbClr val="002060"/>
                </a:solidFill>
              </a:rPr>
              <a:t>пристыженным,</a:t>
            </a:r>
            <a:r>
              <a:rPr lang="ru-RU" sz="2400" dirty="0">
                <a:solidFill>
                  <a:srgbClr val="002060"/>
                </a:solidFill>
              </a:rPr>
              <a:t> а не потому, что осознает, что его действие </a:t>
            </a:r>
            <a:r>
              <a:rPr lang="ru-RU" sz="2400" b="1" dirty="0">
                <a:solidFill>
                  <a:srgbClr val="002060"/>
                </a:solidFill>
              </a:rPr>
              <a:t>неприемлемо, неуместно и нехорошо. </a:t>
            </a:r>
            <a:r>
              <a:rPr lang="ru-RU" sz="2400" dirty="0">
                <a:solidFill>
                  <a:srgbClr val="002060"/>
                </a:solidFill>
              </a:rPr>
              <a:t>Таким образом, ребенок не может осознанно выбирать моральные ценности, он либо живет в </a:t>
            </a:r>
            <a:r>
              <a:rPr lang="ru-RU" sz="2400" b="1" dirty="0">
                <a:solidFill>
                  <a:srgbClr val="002060"/>
                </a:solidFill>
              </a:rPr>
              <a:t>страхе наказания, либо становиться совсем бессовестным.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7085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Чем же заменить попытки пристыдить ребенка?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/>
          <a:lstStyle/>
          <a:p>
            <a:pPr lvl="0"/>
            <a:r>
              <a:rPr lang="ru-RU" sz="2800" dirty="0">
                <a:solidFill>
                  <a:srgbClr val="002060"/>
                </a:solidFill>
              </a:rPr>
              <a:t>Говорите с ребенком о том, что Вам не нравится в нем и его поведении один на один;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</a:rPr>
              <a:t>Обсудите причины и последствия совершенного ребенком поступка;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</a:rPr>
              <a:t>Поделитесь с ребенком своими чувствами;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</a:rPr>
              <a:t>Поинтересуйтесь, что побудило ребенка поступить именно так?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</a:rPr>
              <a:t>Попробуйте объяснить: «Когда ты поступаешь вот так, другие люди чувствуют себя вот так».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65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99412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Игнорирование, как способ "воспитания"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340768"/>
            <a:ext cx="7776864" cy="492514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Игнорирование</a:t>
            </a:r>
            <a:r>
              <a:rPr lang="ru-RU" sz="2400" dirty="0" smtClean="0">
                <a:solidFill>
                  <a:srgbClr val="002060"/>
                </a:solidFill>
              </a:rPr>
              <a:t> - это отсутствие слов и действий по отношению к ребенку. И на первый взгляд не несет за собой особых опасностей.  Но настолько ли оно безопасно, как кажется?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 descr="Игнорирование как способ воспитания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52936"/>
            <a:ext cx="5688632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92211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Игнорирование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/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«Когда ты поступаешь плохо, я наказываю тебя отвержением. Я демонстрирую тебе, что в данный момент ты настолько плох, что я отказываю тебе в общении со мной. Я горжусь тем, что не бью тебя в этот момент и не ругаю. И тогда я- хороший родитель, потому что сдерживаюсь, а ты – плохой ребенок и поэтому будешь страдать, пока не попросишь прощения»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70609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Последствия игнорирования: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052736"/>
            <a:ext cx="7992888" cy="5472608"/>
          </a:xfrm>
        </p:spPr>
        <p:txBody>
          <a:bodyPr/>
          <a:lstStyle/>
          <a:p>
            <a:pPr lvl="0"/>
            <a:r>
              <a:rPr lang="ru-RU" sz="2300" b="1" dirty="0" smtClean="0">
                <a:solidFill>
                  <a:srgbClr val="002060"/>
                </a:solidFill>
              </a:rPr>
              <a:t>Глубокий страх, что все члены семьи его отвергнут, </a:t>
            </a:r>
            <a:r>
              <a:rPr lang="ru-RU" sz="2300" dirty="0" smtClean="0">
                <a:solidFill>
                  <a:srgbClr val="002060"/>
                </a:solidFill>
              </a:rPr>
              <a:t>тогда он не сможет выжить, лишенный заботы. Ребенок воспринимает игнорирование так, словно  родитель при этом  планирует отказаться от него совсем. Отвержение вызывает в нем панику, и он любой ценой готов его избегать.  </a:t>
            </a:r>
          </a:p>
          <a:p>
            <a:pPr lvl="0"/>
            <a:r>
              <a:rPr lang="ru-RU" sz="2300" dirty="0" smtClean="0">
                <a:solidFill>
                  <a:srgbClr val="002060"/>
                </a:solidFill>
              </a:rPr>
              <a:t>Частое использование игнорирования в «воспитательных» целях приводит к </a:t>
            </a:r>
            <a:r>
              <a:rPr lang="ru-RU" sz="2300" b="1" dirty="0" smtClean="0">
                <a:solidFill>
                  <a:srgbClr val="002060"/>
                </a:solidFill>
              </a:rPr>
              <a:t>постоянному переживанию возможности отвержения. </a:t>
            </a:r>
            <a:r>
              <a:rPr lang="ru-RU" sz="2300" dirty="0" smtClean="0">
                <a:solidFill>
                  <a:srgbClr val="002060"/>
                </a:solidFill>
              </a:rPr>
              <a:t>Для того, чтобы его избежать ребенок пытается уловить колебания родительского настроения и пытается подстраиваться под него, делая все возможное. Он отказывается от проявления своих чувств и желаний, чтобы не спровоцировать ими игнорирование. Он учится пассивной агрессии, ведь активная агрессия может не понравиться родителю и вызвать игнорирование.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85010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Последствия игнорирования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980728"/>
            <a:ext cx="7571184" cy="5544616"/>
          </a:xfrm>
          <a:prstGeom prst="rect">
            <a:avLst/>
          </a:prstGeom>
        </p:spPr>
        <p:txBody>
          <a:bodyPr/>
          <a:lstStyle/>
          <a:p>
            <a:r>
              <a:rPr lang="ru-RU" sz="2300" dirty="0" smtClean="0">
                <a:solidFill>
                  <a:srgbClr val="002060"/>
                </a:solidFill>
              </a:rPr>
              <a:t>В результате родительская манипуляция в виде игнорирования приводит </a:t>
            </a:r>
            <a:r>
              <a:rPr lang="ru-RU" sz="2300" b="1" dirty="0" smtClean="0">
                <a:solidFill>
                  <a:srgbClr val="002060"/>
                </a:solidFill>
              </a:rPr>
              <a:t>к формированию слияния и  эмоциональной зависимости у ребенка.</a:t>
            </a:r>
            <a:endParaRPr lang="ru-RU" sz="2300" dirty="0" smtClean="0">
              <a:solidFill>
                <a:srgbClr val="002060"/>
              </a:solidFill>
            </a:endParaRPr>
          </a:p>
          <a:p>
            <a:r>
              <a:rPr lang="ru-RU" sz="2300" b="1" dirty="0" smtClean="0">
                <a:solidFill>
                  <a:srgbClr val="002060"/>
                </a:solidFill>
              </a:rPr>
              <a:t>У ребенка забирают настоящее. </a:t>
            </a:r>
            <a:r>
              <a:rPr lang="ru-RU" sz="2300" dirty="0" smtClean="0">
                <a:solidFill>
                  <a:srgbClr val="002060"/>
                </a:solidFill>
              </a:rPr>
              <a:t>Он либо живет прошлым, пытаясь понять, что же он натворил, или живет будущим, в котором мама перестанет обижаться и молчать. И тогда можно будет снова начать жить: радоваться, играть и т. д.</a:t>
            </a:r>
          </a:p>
          <a:p>
            <a:pPr lvl="0"/>
            <a:r>
              <a:rPr lang="ru-RU" sz="2300" dirty="0" smtClean="0">
                <a:solidFill>
                  <a:srgbClr val="002060"/>
                </a:solidFill>
              </a:rPr>
              <a:t>В более старшем возрасте ребенок может ощутить, что у него получается противостоять игнорированию. Тогда, надеясь его избежать, он может стать капризным, истеричным и использовать манипуляции. В подростковом возрасте реакцией на игнорирование может стать </a:t>
            </a:r>
            <a:r>
              <a:rPr lang="ru-RU" sz="2300" b="1" dirty="0" smtClean="0">
                <a:solidFill>
                  <a:srgbClr val="002060"/>
                </a:solidFill>
              </a:rPr>
              <a:t>протест, агрессия и развитие </a:t>
            </a:r>
            <a:r>
              <a:rPr lang="ru-RU" sz="2300" b="1" dirty="0" err="1" smtClean="0">
                <a:solidFill>
                  <a:srgbClr val="002060"/>
                </a:solidFill>
              </a:rPr>
              <a:t>девиантного</a:t>
            </a:r>
            <a:r>
              <a:rPr lang="ru-RU" sz="2300" b="1" dirty="0" smtClean="0">
                <a:solidFill>
                  <a:srgbClr val="002060"/>
                </a:solidFill>
              </a:rPr>
              <a:t> поведения.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Актуальность проблемы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836712"/>
            <a:ext cx="8388424" cy="5760640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</a:rPr>
              <a:t>Создание психологически безопасной и комфортной среды в образовательной организации является одной из актуальных проблем современной системы образования. Об этом свидетельствуют исследования современных российских (И. А. Баевой, С. В. Кривцовой, О. И. Леоновой, Е. Б. Лактионовой и др.) и зарубежных (Д. </a:t>
            </a:r>
            <a:r>
              <a:rPr lang="ru-RU" sz="2000" dirty="0" err="1" smtClean="0">
                <a:solidFill>
                  <a:srgbClr val="002060"/>
                </a:solidFill>
              </a:rPr>
              <a:t>Олвеуса</a:t>
            </a:r>
            <a:r>
              <a:rPr lang="ru-RU" sz="2000" dirty="0" smtClean="0">
                <a:solidFill>
                  <a:srgbClr val="002060"/>
                </a:solidFill>
              </a:rPr>
              <a:t>, Э. </a:t>
            </a:r>
            <a:r>
              <a:rPr lang="ru-RU" sz="2000" dirty="0" err="1" smtClean="0">
                <a:solidFill>
                  <a:srgbClr val="002060"/>
                </a:solidFill>
              </a:rPr>
              <a:t>Руланна</a:t>
            </a:r>
            <a:r>
              <a:rPr lang="ru-RU" sz="2000" dirty="0" smtClean="0">
                <a:solidFill>
                  <a:srgbClr val="002060"/>
                </a:solidFill>
              </a:rPr>
              <a:t>, А. </a:t>
            </a:r>
            <a:r>
              <a:rPr lang="ru-RU" sz="2000" dirty="0" err="1" smtClean="0">
                <a:solidFill>
                  <a:srgbClr val="002060"/>
                </a:solidFill>
              </a:rPr>
              <a:t>Гугенбюля</a:t>
            </a:r>
            <a:r>
              <a:rPr lang="ru-RU" sz="2000" dirty="0" smtClean="0">
                <a:solidFill>
                  <a:srgbClr val="002060"/>
                </a:solidFill>
              </a:rPr>
              <a:t> и др.) ученых.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Данная проблема нашла отражение во  ФГОС дошкольного, начального общего и основного общего образования. </a:t>
            </a:r>
            <a:r>
              <a:rPr lang="ru-RU" sz="2000" dirty="0" err="1" smtClean="0">
                <a:solidFill>
                  <a:srgbClr val="002060"/>
                </a:solidFill>
              </a:rPr>
              <a:t>ФГОСы</a:t>
            </a:r>
            <a:r>
              <a:rPr lang="ru-RU" sz="2000" dirty="0" smtClean="0">
                <a:solidFill>
                  <a:srgbClr val="002060"/>
                </a:solidFill>
              </a:rPr>
              <a:t> определяют психолого-педагогические условия реализации основной образовательной программы, включающие защиту детей от всех форм психического и физического насилия, обеспечение эмоционального благополучия через непосредственное общение с каждым ребенком, уважительное отношение к каждому ребенку, к его чувствам и потребностям.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Успешность социализации обучающихся, </a:t>
            </a:r>
            <a:r>
              <a:rPr lang="ru-RU" sz="2000" b="1" dirty="0" smtClean="0">
                <a:solidFill>
                  <a:srgbClr val="002060"/>
                </a:solidFill>
              </a:rPr>
              <a:t>сохранение и укрепление физического и  психологического здоровья всех субъектов образовательного процесса</a:t>
            </a:r>
            <a:r>
              <a:rPr lang="ru-RU" sz="2000" dirty="0" smtClean="0">
                <a:solidFill>
                  <a:srgbClr val="002060"/>
                </a:solidFill>
              </a:rPr>
              <a:t> является особо значимым критерием эффективности современного образования.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725544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Чем же заменить игнорирование?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268760"/>
            <a:ext cx="7776864" cy="525658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Проявлением своих чувств.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Если по какой-то причине Вы разозлились на ребенка и не хотите с ним говорить, то лучше сказать ему об этом.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«Я сейчас так сержусь (злюсь) на тебя, что не могу разговаривать, вот успокоюсь и поговорю с тобой».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Так у ребенка будет возможность понять, что он совершил что-то, что разозлило родителя, но при этом его не отвергли и не потеряли с ним связь. Ребенок может выдержать злость, адекватную его проступку. А когда злость пройдет, то следует поговорить с ребенком, обсудив его поведение.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488832" cy="2016224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>Помните, что игнорирование – это причинение душевной боли Вашему ребенку, которое может иметь для него неприятные последствия. </a:t>
            </a:r>
            <a:r>
              <a:rPr lang="ru-RU" sz="2400" b="1" dirty="0" smtClean="0">
                <a:solidFill>
                  <a:srgbClr val="002060"/>
                </a:solidFill>
              </a:rPr>
              <a:t>Лучше говорите с ним о своих чувствах и переживаниях и не забывайте говорить о своей любви.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https://www.b17.ru/foto/uploaded/89bcea1a606f65e16d009de7f176959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0888"/>
            <a:ext cx="5832648" cy="396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Мероприятия для родителей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764704"/>
            <a:ext cx="7978080" cy="5904656"/>
          </a:xfrm>
        </p:spPr>
        <p:txBody>
          <a:bodyPr/>
          <a:lstStyle/>
          <a:p>
            <a:r>
              <a:rPr lang="ru-RU" sz="1800" dirty="0">
                <a:solidFill>
                  <a:srgbClr val="002060"/>
                </a:solidFill>
              </a:rPr>
              <a:t>Родительское собрание для родителей будущих первоклассников по теме «Скоро в школу»</a:t>
            </a:r>
          </a:p>
          <a:p>
            <a:r>
              <a:rPr lang="ru-RU" sz="1800" dirty="0">
                <a:solidFill>
                  <a:srgbClr val="002060"/>
                </a:solidFill>
              </a:rPr>
              <a:t>Родительское собрание для родителей, обучающихся 5 классов по теме: «Адаптация </a:t>
            </a:r>
            <a:r>
              <a:rPr lang="ru-RU" sz="1800" dirty="0" err="1">
                <a:solidFill>
                  <a:srgbClr val="002060"/>
                </a:solidFill>
              </a:rPr>
              <a:t>пятикласскиков</a:t>
            </a:r>
            <a:r>
              <a:rPr lang="ru-RU" sz="1800" dirty="0">
                <a:solidFill>
                  <a:srgbClr val="002060"/>
                </a:solidFill>
              </a:rPr>
              <a:t> к новым условиям обучения»</a:t>
            </a:r>
          </a:p>
          <a:p>
            <a:r>
              <a:rPr lang="ru-RU" sz="1800" dirty="0">
                <a:solidFill>
                  <a:srgbClr val="002060"/>
                </a:solidFill>
              </a:rPr>
              <a:t> Родительское собрание в форме семинара в 4 классе на тему: «Общение в семье как </a:t>
            </a:r>
            <a:r>
              <a:rPr lang="ru-RU" sz="1800" dirty="0" smtClean="0">
                <a:solidFill>
                  <a:srgbClr val="002060"/>
                </a:solidFill>
              </a:rPr>
              <a:t>средство </a:t>
            </a:r>
            <a:r>
              <a:rPr lang="ru-RU" sz="1800" dirty="0">
                <a:solidFill>
                  <a:srgbClr val="002060"/>
                </a:solidFill>
              </a:rPr>
              <a:t>формирования личности ребёнка»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Общешкольные родительские собрания с </a:t>
            </a:r>
            <a:r>
              <a:rPr lang="ru-RU" sz="1800" dirty="0">
                <a:solidFill>
                  <a:srgbClr val="002060"/>
                </a:solidFill>
              </a:rPr>
              <a:t>целью информирования родителей об основных аспектах информационной безопасности учащихся, профилактике </a:t>
            </a:r>
            <a:r>
              <a:rPr lang="ru-RU" sz="1800" dirty="0" err="1">
                <a:solidFill>
                  <a:srgbClr val="002060"/>
                </a:solidFill>
              </a:rPr>
              <a:t>буллинга</a:t>
            </a:r>
            <a:r>
              <a:rPr lang="ru-RU" sz="1800" dirty="0">
                <a:solidFill>
                  <a:srgbClr val="002060"/>
                </a:solidFill>
              </a:rPr>
              <a:t> и </a:t>
            </a:r>
            <a:r>
              <a:rPr lang="ru-RU" sz="1800" dirty="0" err="1">
                <a:solidFill>
                  <a:srgbClr val="002060"/>
                </a:solidFill>
              </a:rPr>
              <a:t>кибербуллинга</a:t>
            </a:r>
            <a:r>
              <a:rPr lang="ru-RU" sz="1800" dirty="0">
                <a:solidFill>
                  <a:srgbClr val="002060"/>
                </a:solidFill>
              </a:rPr>
              <a:t>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Общешкольное родительское собрание </a:t>
            </a:r>
            <a:r>
              <a:rPr lang="ru-RU" sz="1800" dirty="0">
                <a:solidFill>
                  <a:srgbClr val="002060"/>
                </a:solidFill>
              </a:rPr>
              <a:t>по теме «Психологическое здоровье школьников» </a:t>
            </a:r>
          </a:p>
          <a:p>
            <a:pPr fontAlgn="base"/>
            <a:r>
              <a:rPr lang="ru-RU" sz="1800" dirty="0" smtClean="0">
                <a:solidFill>
                  <a:srgbClr val="002060"/>
                </a:solidFill>
              </a:rPr>
              <a:t>Мастер-класс для родителей  </a:t>
            </a:r>
            <a:r>
              <a:rPr lang="ru-RU" sz="1800" dirty="0">
                <a:solidFill>
                  <a:srgbClr val="002060"/>
                </a:solidFill>
              </a:rPr>
              <a:t>на тему: «Как организовать свободное время детей в семье</a:t>
            </a:r>
            <a:r>
              <a:rPr lang="ru-RU" sz="1800" dirty="0" smtClean="0">
                <a:solidFill>
                  <a:srgbClr val="002060"/>
                </a:solidFill>
              </a:rPr>
              <a:t>»</a:t>
            </a:r>
          </a:p>
          <a:p>
            <a:pPr fontAlgn="base"/>
            <a:r>
              <a:rPr lang="ru-RU" sz="1800" dirty="0" smtClean="0">
                <a:solidFill>
                  <a:srgbClr val="002060"/>
                </a:solidFill>
              </a:rPr>
              <a:t> Тренинги-практикумы </a:t>
            </a:r>
            <a:r>
              <a:rPr lang="ru-RU" sz="1800" dirty="0">
                <a:solidFill>
                  <a:srgbClr val="002060"/>
                </a:solidFill>
              </a:rPr>
              <a:t>по темам: «Климат семьи или «Погода в доме», «Двадцать способов воспитательного влияния на ребенка»,  «Родительские требования к поведению ребенка или как установить дисциплину детей в семье», «Помогаем ребенку находить хороших друзей», «Стиль семейного воспитания».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757526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92211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Психологическая диагностика безопасности образовательной среды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556792"/>
            <a:ext cx="7776864" cy="4824536"/>
          </a:xfrm>
        </p:spPr>
        <p:txBody>
          <a:bodyPr/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Мониторинг уровня тревожности, школьной мотивации, самооценки, эмоционального состояния, межличностных отношений в классе.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Оценка уровня адаптации первоклассников.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Опрос педагогов с целью выявления группы суицидального риска.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Диагностика стилей педагогического общения и профессиональной позиции педагога.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Удовлетворенность родителей организацией учебного процесса.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Анкетирование родителей первоклассников по оценке уровня адаптации ребенка к школе.</a:t>
            </a:r>
            <a:endParaRPr lang="ru-RU" sz="2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Основные итоги работы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08720"/>
            <a:ext cx="8136904" cy="5616624"/>
          </a:xfrm>
        </p:spPr>
        <p:txBody>
          <a:bodyPr/>
          <a:lstStyle/>
          <a:p>
            <a:pPr lvl="0" fontAlgn="base"/>
            <a:r>
              <a:rPr lang="ru-RU" sz="2200" dirty="0" smtClean="0">
                <a:solidFill>
                  <a:srgbClr val="002060"/>
                </a:solidFill>
              </a:rPr>
              <a:t>Определены структурные компоненты Модели и  основные направления деятельности по обеспечению психологической безопасности образовательной среды.</a:t>
            </a:r>
          </a:p>
          <a:p>
            <a:pPr lvl="0" fontAlgn="base"/>
            <a:r>
              <a:rPr lang="ru-RU" sz="2200" dirty="0" smtClean="0">
                <a:solidFill>
                  <a:srgbClr val="002060"/>
                </a:solidFill>
              </a:rPr>
              <a:t>Определены условия создания благоприятной образовательной среды, способствующей сохранению психического здоровья, воспитанию и развитию личности, социальной адаптации детей с  ограниченными возможностями здоровья.</a:t>
            </a:r>
          </a:p>
          <a:p>
            <a:pPr lvl="0" fontAlgn="base"/>
            <a:r>
              <a:rPr lang="ru-RU" sz="2200" dirty="0" smtClean="0">
                <a:solidFill>
                  <a:srgbClr val="002060"/>
                </a:solidFill>
              </a:rPr>
              <a:t>Реализуется комплекс мероприятий со всеми субъектами образовательного процесса, направленных на обучение приемам конструктивного решения проблем взаимодействия, проводятся психологические занятия и тренинги, разрабатываются основы культуры безопасности в школе. </a:t>
            </a:r>
          </a:p>
          <a:p>
            <a:pPr lvl="0" fontAlgn="base"/>
            <a:r>
              <a:rPr lang="ru-RU" sz="2200" dirty="0" smtClean="0">
                <a:solidFill>
                  <a:srgbClr val="002060"/>
                </a:solidFill>
              </a:rPr>
              <a:t>Проводятся мероприятия по повышению мотивации педагогического коллектива на создание психологической безопасности в условиях современного образования.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Практические результаты работы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24744"/>
            <a:ext cx="7715200" cy="5472608"/>
          </a:xfrm>
        </p:spPr>
        <p:txBody>
          <a:bodyPr/>
          <a:lstStyle/>
          <a:p>
            <a:pPr fontAlgn="base">
              <a:buNone/>
            </a:pPr>
            <a:r>
              <a:rPr lang="ru-RU" dirty="0" smtClean="0">
                <a:solidFill>
                  <a:srgbClr val="002060"/>
                </a:solidFill>
              </a:rPr>
              <a:t>    В ходе реализации Модели разработаны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следующие методические продукты:</a:t>
            </a:r>
          </a:p>
          <a:p>
            <a:pPr lvl="0" fontAlgn="base"/>
            <a:r>
              <a:rPr lang="ru-RU" dirty="0" smtClean="0">
                <a:solidFill>
                  <a:srgbClr val="002060"/>
                </a:solidFill>
              </a:rPr>
              <a:t>Проект «Мобильный кабинет педагога-психолога»</a:t>
            </a:r>
          </a:p>
          <a:p>
            <a:pPr lvl="0" fontAlgn="base"/>
            <a:r>
              <a:rPr lang="ru-RU" dirty="0" smtClean="0">
                <a:solidFill>
                  <a:srgbClr val="002060"/>
                </a:solidFill>
              </a:rPr>
              <a:t>Лекторий для родителей по теме: «</a:t>
            </a:r>
            <a:r>
              <a:rPr lang="ru-RU" dirty="0" err="1" smtClean="0">
                <a:solidFill>
                  <a:srgbClr val="002060"/>
                </a:solidFill>
              </a:rPr>
              <a:t>Родительство</a:t>
            </a:r>
            <a:r>
              <a:rPr lang="ru-RU" dirty="0" smtClean="0">
                <a:solidFill>
                  <a:srgbClr val="002060"/>
                </a:solidFill>
              </a:rPr>
              <a:t> – нужно ли ему учиться?»</a:t>
            </a:r>
          </a:p>
          <a:p>
            <a:pPr lvl="0" fontAlgn="base"/>
            <a:r>
              <a:rPr lang="ru-RU" dirty="0" smtClean="0">
                <a:solidFill>
                  <a:srgbClr val="002060"/>
                </a:solidFill>
              </a:rPr>
              <a:t>Тренинг эффективного взаимодействия педагогов с родителями.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Достижения наших педагогов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6336704" cy="4104456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Март 2017 года - Региональный конкурс-фестиваль «Лучшие инклюзивные практики»,</a:t>
            </a:r>
            <a:r>
              <a:rPr lang="ru-RU" sz="2000" dirty="0" smtClean="0">
                <a:solidFill>
                  <a:srgbClr val="002060"/>
                </a:solidFill>
              </a:rPr>
              <a:t> МАУ ИМЦ г. Томска, ТРОД «ДИВО». Диплом лауреата фестиваля за 3 место.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Декабрь 2017 года  - команда МАОУ СОШ № 44 стала </a:t>
            </a:r>
            <a:r>
              <a:rPr lang="ru-RU" sz="2000" b="1" dirty="0" smtClean="0">
                <a:solidFill>
                  <a:srgbClr val="002060"/>
                </a:solidFill>
              </a:rPr>
              <a:t>победителем Регионального конкурса «Лучшие </a:t>
            </a:r>
            <a:r>
              <a:rPr lang="ru-RU" sz="2000" b="1" dirty="0" err="1" smtClean="0">
                <a:solidFill>
                  <a:srgbClr val="002060"/>
                </a:solidFill>
              </a:rPr>
              <a:t>стажировочные</a:t>
            </a:r>
            <a:r>
              <a:rPr lang="ru-RU" sz="2000" b="1" dirty="0" smtClean="0">
                <a:solidFill>
                  <a:srgbClr val="002060"/>
                </a:solidFill>
              </a:rPr>
              <a:t> практики образовательных организаций»,</a:t>
            </a:r>
            <a:r>
              <a:rPr lang="ru-RU" sz="2000" dirty="0" smtClean="0">
                <a:solidFill>
                  <a:srgbClr val="002060"/>
                </a:solidFill>
              </a:rPr>
              <a:t> ТОИПКРО.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Март 2019 года - Региональный Фестиваль лучших инклюзивных практик, </a:t>
            </a:r>
            <a:r>
              <a:rPr lang="ru-RU" sz="2000" dirty="0" smtClean="0">
                <a:solidFill>
                  <a:srgbClr val="002060"/>
                </a:solidFill>
              </a:rPr>
              <a:t>Томское региональное общественное движение «Доступное для инвалидов высшее образование»  (ДИВО), МАУ ИМЦ  г. Томска. Диплом лауреата фестиваля за 3 место. 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764704"/>
            <a:ext cx="2206090" cy="26175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429000"/>
            <a:ext cx="2231793" cy="30851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013176"/>
            <a:ext cx="2448272" cy="164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397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Литература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908720"/>
            <a:ext cx="7776864" cy="5217443"/>
          </a:xfrm>
        </p:spPr>
        <p:txBody>
          <a:bodyPr/>
          <a:lstStyle/>
          <a:p>
            <a:pPr marL="514350" indent="-514350" fontAlgn="base"/>
            <a:r>
              <a:rPr lang="ru-RU" sz="2000" dirty="0" smtClean="0">
                <a:solidFill>
                  <a:srgbClr val="002060"/>
                </a:solidFill>
              </a:rPr>
              <a:t>Алёхина C.В., </a:t>
            </a:r>
            <a:r>
              <a:rPr lang="ru-RU" sz="2000" dirty="0" err="1" smtClean="0">
                <a:solidFill>
                  <a:srgbClr val="002060"/>
                </a:solidFill>
              </a:rPr>
              <a:t>Фальковская</a:t>
            </a:r>
            <a:r>
              <a:rPr lang="ru-RU" sz="2000" dirty="0" smtClean="0">
                <a:solidFill>
                  <a:srgbClr val="002060"/>
                </a:solidFill>
              </a:rPr>
              <a:t> Л.П. Педагог инклюзивной школы: новый тип профессионализма.  Педагогический университет «Первое сентября», М.: 2014.</a:t>
            </a:r>
          </a:p>
          <a:p>
            <a:pPr marL="514350" indent="-514350"/>
            <a:r>
              <a:rPr lang="ru-RU" sz="2000" dirty="0" smtClean="0">
                <a:solidFill>
                  <a:srgbClr val="002060"/>
                </a:solidFill>
              </a:rPr>
              <a:t>Алехина С.В., Семаго М.М. Создание и апробация модели психолого-педагогического сопровождения инклюзивной практики: Методическое пособие / — М.: МГППУ, 2012. — 156 с.</a:t>
            </a:r>
          </a:p>
          <a:p>
            <a:pPr marL="514350" indent="-514350" fontAlgn="t"/>
            <a:r>
              <a:rPr lang="ru-RU" sz="2000" dirty="0" err="1" smtClean="0">
                <a:solidFill>
                  <a:srgbClr val="002060"/>
                </a:solidFill>
              </a:rPr>
              <a:t>Амонашвили</a:t>
            </a:r>
            <a:r>
              <a:rPr lang="ru-RU" sz="2000" dirty="0" smtClean="0">
                <a:solidFill>
                  <a:srgbClr val="002060"/>
                </a:solidFill>
              </a:rPr>
              <a:t> Ш. А. Основы гуманной педагогики.  Кн. 7. Легко быть садовником, трудно быть уроком семени / </a:t>
            </a:r>
            <a:r>
              <a:rPr lang="ru-RU" sz="2000" dirty="0" err="1" smtClean="0">
                <a:solidFill>
                  <a:srgbClr val="002060"/>
                </a:solidFill>
              </a:rPr>
              <a:t>Шалва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Амонашвили</a:t>
            </a:r>
            <a:r>
              <a:rPr lang="ru-RU" sz="2000" dirty="0" smtClean="0">
                <a:solidFill>
                  <a:srgbClr val="002060"/>
                </a:solidFill>
              </a:rPr>
              <a:t>. – 2-е изд. – М.: Свет, 2017. – 400 с. </a:t>
            </a:r>
          </a:p>
          <a:p>
            <a:pPr marL="514350" indent="-514350" fontAlgn="t"/>
            <a:r>
              <a:rPr lang="ru-RU" sz="2000" dirty="0" smtClean="0">
                <a:solidFill>
                  <a:srgbClr val="002060"/>
                </a:solidFill>
              </a:rPr>
              <a:t>Баева И.А. Психологическая характеристика образовательной среды: диагностика и оценка / И.А. Баева // Известия РГПУ им. А.И. Герцена. – 2002. – № 3. – С. 16–25.</a:t>
            </a:r>
          </a:p>
          <a:p>
            <a:pPr marL="514350" indent="-514350"/>
            <a:r>
              <a:rPr lang="ru-RU" sz="2000" dirty="0" smtClean="0">
                <a:solidFill>
                  <a:srgbClr val="002060"/>
                </a:solidFill>
              </a:rPr>
              <a:t>Баева И. А., </a:t>
            </a:r>
            <a:r>
              <a:rPr lang="ru-RU" sz="2000" dirty="0" err="1" smtClean="0">
                <a:solidFill>
                  <a:srgbClr val="002060"/>
                </a:solidFill>
              </a:rPr>
              <a:t>Гаязова</a:t>
            </a:r>
            <a:r>
              <a:rPr lang="ru-RU" sz="2000" dirty="0" smtClean="0">
                <a:solidFill>
                  <a:srgbClr val="002060"/>
                </a:solidFill>
              </a:rPr>
              <a:t> Л. А. Психологическая безопасность образовательной среды школы и ее психолого-педагогическое сопровождение // Психологическая наука и образование: электрон. журн. 2012. № 3. URL: http://psyedu.ru/files/articles/psyedu_ru_2012_3_3015.pdf.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Литература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08720"/>
            <a:ext cx="8352928" cy="5949280"/>
          </a:xfrm>
        </p:spPr>
        <p:txBody>
          <a:bodyPr/>
          <a:lstStyle/>
          <a:p>
            <a:pPr marL="457200" indent="-457200"/>
            <a:r>
              <a:rPr lang="ru-RU" sz="1800" dirty="0" smtClean="0">
                <a:solidFill>
                  <a:srgbClr val="002060"/>
                </a:solidFill>
              </a:rPr>
              <a:t>Баева И.А. Тренинги психологической безопасности в школе. – СПб: Речь, 2002. – 251с. </a:t>
            </a:r>
          </a:p>
          <a:p>
            <a:pPr marL="457200" indent="-457200"/>
            <a:r>
              <a:rPr lang="ru-RU" sz="1800" dirty="0" smtClean="0">
                <a:solidFill>
                  <a:srgbClr val="002060"/>
                </a:solidFill>
              </a:rPr>
              <a:t>Кривцова С. В. Модель формирования психологически безопасной атмосферы в образовательных учреждениях на основе взаимодействия образовательных учреждений и общественных институтов для противодействия проявлению насилия в ученической среде: метод. рекомендации. М., 2013. 110 с. URL: mo.mosreg.ru/</a:t>
            </a:r>
            <a:r>
              <a:rPr lang="ru-RU" sz="1800" dirty="0" err="1" smtClean="0">
                <a:solidFill>
                  <a:srgbClr val="002060"/>
                </a:solidFill>
              </a:rPr>
              <a:t>userdata</a:t>
            </a:r>
            <a:r>
              <a:rPr lang="ru-RU" sz="1800" dirty="0" smtClean="0">
                <a:solidFill>
                  <a:srgbClr val="002060"/>
                </a:solidFill>
              </a:rPr>
              <a:t>/273175.doc.</a:t>
            </a:r>
          </a:p>
          <a:p>
            <a:pPr marL="457200" indent="-457200"/>
            <a:r>
              <a:rPr lang="ru-RU" sz="1800" dirty="0" err="1" smtClean="0">
                <a:solidFill>
                  <a:srgbClr val="002060"/>
                </a:solidFill>
              </a:rPr>
              <a:t>Млодик</a:t>
            </a:r>
            <a:r>
              <a:rPr lang="ru-RU" sz="1800" dirty="0" smtClean="0">
                <a:solidFill>
                  <a:srgbClr val="002060"/>
                </a:solidFill>
              </a:rPr>
              <a:t> И. Ю. Метаморфозы родительской любви, или Как воспитывать, но не калечить. – М.: Генезис, 2013. – 160 с.</a:t>
            </a:r>
          </a:p>
          <a:p>
            <a:pPr marL="457200" indent="-457200"/>
            <a:r>
              <a:rPr lang="ru-RU" sz="1800" dirty="0" smtClean="0">
                <a:solidFill>
                  <a:srgbClr val="002060"/>
                </a:solidFill>
              </a:rPr>
              <a:t>Психолого-педагогические и соматические переменные в деятельности современной школы: эффекты кольцевой детерминации: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монография / авт. колл.: С.Ю. Степанов, И.В. Рябова, Т.А. Соболевская и др.; под ред. С.Ю. Степанова. – М.: МГПУ, 2017. – 292 </a:t>
            </a:r>
            <a:r>
              <a:rPr lang="ru-RU" sz="1800" dirty="0" err="1" smtClean="0">
                <a:solidFill>
                  <a:srgbClr val="002060"/>
                </a:solidFill>
              </a:rPr>
              <a:t>c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</a:p>
          <a:p>
            <a:pPr marL="457200" indent="-457200"/>
            <a:r>
              <a:rPr lang="ru-RU" sz="1800" dirty="0" smtClean="0">
                <a:solidFill>
                  <a:srgbClr val="002060"/>
                </a:solidFill>
              </a:rPr>
              <a:t>Социальные детерминанты здоровья и благополучия подростков. Исследование «Поведение детей школьного возраста в отношении здоровья» : </a:t>
            </a:r>
            <a:r>
              <a:rPr lang="ru-RU" sz="1800" dirty="0" err="1" smtClean="0">
                <a:solidFill>
                  <a:srgbClr val="002060"/>
                </a:solidFill>
              </a:rPr>
              <a:t>междунар</a:t>
            </a:r>
            <a:r>
              <a:rPr lang="ru-RU" sz="1800" dirty="0" smtClean="0">
                <a:solidFill>
                  <a:srgbClr val="002060"/>
                </a:solidFill>
              </a:rPr>
              <a:t>. отчет по результатам обследования 2009–2010 гг. / под ред. </a:t>
            </a:r>
            <a:r>
              <a:rPr lang="ru-RU" sz="1800" dirty="0" err="1" smtClean="0">
                <a:solidFill>
                  <a:srgbClr val="002060"/>
                </a:solidFill>
              </a:rPr>
              <a:t>Currie</a:t>
            </a:r>
            <a:r>
              <a:rPr lang="ru-RU" sz="1800" dirty="0" smtClean="0">
                <a:solidFill>
                  <a:srgbClr val="002060"/>
                </a:solidFill>
              </a:rPr>
              <a:t> C и др. Копенгаген : Европейское региональное бюро ВОЗ, 2012. 274 с. (Сер. «Политика охраны здоровья детей и подростков» </a:t>
            </a:r>
            <a:r>
              <a:rPr lang="ru-RU" sz="1800" dirty="0" err="1" smtClean="0">
                <a:solidFill>
                  <a:srgbClr val="002060"/>
                </a:solidFill>
              </a:rPr>
              <a:t>вып</a:t>
            </a:r>
            <a:r>
              <a:rPr lang="ru-RU" sz="1800" dirty="0" smtClean="0">
                <a:solidFill>
                  <a:srgbClr val="002060"/>
                </a:solidFill>
              </a:rPr>
              <a:t>. № 6).</a:t>
            </a:r>
          </a:p>
          <a:p>
            <a:pPr marL="514350" indent="-514350">
              <a:buFont typeface="+mj-lt"/>
              <a:buAutoNum type="arabicPeriod"/>
            </a:pPr>
            <a:endParaRPr lang="ru-RU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7809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Понятие психологической безопасности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908720"/>
            <a:ext cx="7992888" cy="5688632"/>
          </a:xfrm>
        </p:spPr>
        <p:txBody>
          <a:bodyPr/>
          <a:lstStyle/>
          <a:p>
            <a:r>
              <a:rPr lang="ru-RU" sz="2200" dirty="0" smtClean="0">
                <a:solidFill>
                  <a:srgbClr val="002060"/>
                </a:solidFill>
              </a:rPr>
              <a:t>И. А. Баева определяет </a:t>
            </a:r>
            <a:r>
              <a:rPr lang="ru-RU" sz="2200" b="1" dirty="0" smtClean="0">
                <a:solidFill>
                  <a:srgbClr val="002060"/>
                </a:solidFill>
              </a:rPr>
              <a:t>психологическую безопасность образовательной среды</a:t>
            </a:r>
            <a:r>
              <a:rPr lang="ru-RU" sz="2200" dirty="0" smtClean="0">
                <a:solidFill>
                  <a:srgbClr val="002060"/>
                </a:solidFill>
              </a:rPr>
              <a:t> как состояние</a:t>
            </a:r>
            <a:r>
              <a:rPr lang="ru-RU" sz="2200" u="sng" dirty="0" smtClean="0">
                <a:solidFill>
                  <a:srgbClr val="002060"/>
                </a:solidFill>
              </a:rPr>
              <a:t>, свободное от проявлений психологического насилия во взаимодействии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u="sng" dirty="0" smtClean="0">
                <a:solidFill>
                  <a:srgbClr val="002060"/>
                </a:solidFill>
              </a:rPr>
              <a:t>способствующее удовлетворению потребностей в личностно-доверительном общении,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u="sng" dirty="0" smtClean="0">
                <a:solidFill>
                  <a:srgbClr val="002060"/>
                </a:solidFill>
              </a:rPr>
              <a:t>создающее </a:t>
            </a:r>
            <a:r>
              <a:rPr lang="ru-RU" sz="2200" u="sng" dirty="0" err="1" smtClean="0">
                <a:solidFill>
                  <a:srgbClr val="002060"/>
                </a:solidFill>
              </a:rPr>
              <a:t>референтную</a:t>
            </a:r>
            <a:r>
              <a:rPr lang="ru-RU" sz="2200" u="sng" dirty="0" smtClean="0">
                <a:solidFill>
                  <a:srgbClr val="002060"/>
                </a:solidFill>
              </a:rPr>
              <a:t> значимость среды </a:t>
            </a:r>
            <a:r>
              <a:rPr lang="ru-RU" sz="2200" dirty="0" smtClean="0">
                <a:solidFill>
                  <a:srgbClr val="002060"/>
                </a:solidFill>
              </a:rPr>
              <a:t>и </a:t>
            </a:r>
            <a:r>
              <a:rPr lang="ru-RU" sz="2200" u="sng" dirty="0" smtClean="0">
                <a:solidFill>
                  <a:srgbClr val="002060"/>
                </a:solidFill>
              </a:rPr>
              <a:t>обеспечивающее психическое здоровье включенных в нее участников.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Для </a:t>
            </a:r>
            <a:r>
              <a:rPr lang="ru-RU" sz="2200" dirty="0">
                <a:solidFill>
                  <a:srgbClr val="002060"/>
                </a:solidFill>
              </a:rPr>
              <a:t>достижения такого состояния требуется </a:t>
            </a:r>
            <a:r>
              <a:rPr lang="ru-RU" sz="2200" u="sng" dirty="0">
                <a:solidFill>
                  <a:srgbClr val="002060"/>
                </a:solidFill>
              </a:rPr>
              <a:t>непрерывный процесс соответствующей деятельности. </a:t>
            </a:r>
            <a:r>
              <a:rPr lang="ru-RU" sz="2200" dirty="0">
                <a:solidFill>
                  <a:srgbClr val="002060"/>
                </a:solidFill>
              </a:rPr>
              <a:t>Следовательно, </a:t>
            </a:r>
            <a:r>
              <a:rPr lang="ru-RU" sz="2200" b="1" dirty="0">
                <a:solidFill>
                  <a:srgbClr val="002060"/>
                </a:solidFill>
              </a:rPr>
              <a:t>психологическая безопасность образовательной среды  </a:t>
            </a:r>
            <a:r>
              <a:rPr lang="ru-RU" sz="2200" dirty="0">
                <a:solidFill>
                  <a:srgbClr val="002060"/>
                </a:solidFill>
              </a:rPr>
              <a:t>может быть определена как </a:t>
            </a:r>
            <a:r>
              <a:rPr lang="ru-RU" sz="2200" b="1" dirty="0">
                <a:solidFill>
                  <a:srgbClr val="002060"/>
                </a:solidFill>
              </a:rPr>
              <a:t>процесс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u="sng" dirty="0">
                <a:solidFill>
                  <a:srgbClr val="002060"/>
                </a:solidFill>
              </a:rPr>
              <a:t>обеспечения сохранения и развития психических функций, личностного роста и социализации включенных в неё участников, максимальной реализации их способностей во взаимодействии, исключающем психологическое насилие, и неразрывной связи с образовательной средой.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15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259632" y="314324"/>
            <a:ext cx="7488832" cy="90340"/>
          </a:xfrm>
          <a:prstGeom prst="rect">
            <a:avLst/>
          </a:prstGeo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259632" y="377794"/>
            <a:ext cx="7632848" cy="7469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Критерии психологической безопасности: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Сохранение физического, психического и духовного здоровья всех субъектов образовательного процесса.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уровня психологической компетентности всех участников образовательного процесса.</a:t>
            </a:r>
          </a:p>
          <a:p>
            <a:pPr lvl="0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Референтная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значимость образовательной среды образовательного учреждения (потребность в групповой принадлежности).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Развитая система психологической помощи в образовательном учреждении.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Снижение эмоционального выгорания педагогов.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 marL="0" lvl="0" indent="0" algn="just">
              <a:buNone/>
            </a:pPr>
            <a:endParaRPr lang="ru-RU" sz="3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642194"/>
          </a:xfrm>
          <a:prstGeom prst="rect">
            <a:avLst/>
          </a:prstGeo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Компоненты Модели психологически безопасной и комфортной образовательной среды в условиях современного образования: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971600" y="1988840"/>
            <a:ext cx="8028384" cy="4353347"/>
          </a:xfrm>
          <a:prstGeom prst="rect">
            <a:avLst/>
          </a:prstGeom>
        </p:spPr>
        <p:txBody>
          <a:bodyPr/>
          <a:lstStyle/>
          <a:p>
            <a:pPr marL="514350" lvl="0" indent="-514350" fontAlgn="t">
              <a:buFont typeface="+mj-lt"/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Профессионально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умелый педагог (Педагог-мастер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514350" lvl="0" indent="-514350" fontAlgn="t">
              <a:buFont typeface="+mj-lt"/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Психологически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здоровый ученик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lvl="0" indent="-514350" fontAlgn="t">
              <a:buFont typeface="+mj-lt"/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Компетентный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родитель.</a:t>
            </a:r>
          </a:p>
          <a:p>
            <a:pPr marL="0" indent="0" algn="just">
              <a:buNone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 marL="0" lvl="0" indent="0" algn="just">
              <a:buNone/>
            </a:pPr>
            <a:endParaRPr lang="ru-RU" sz="3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стер-класс Красноярск">
  <a:themeElements>
    <a:clrScheme name="Другая 2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080"/>
      </a:accent1>
      <a:accent2>
        <a:srgbClr val="990000"/>
      </a:accent2>
      <a:accent3>
        <a:srgbClr val="FFFF00"/>
      </a:accent3>
      <a:accent4>
        <a:srgbClr val="006600"/>
      </a:accent4>
      <a:accent5>
        <a:srgbClr val="0000FF"/>
      </a:accent5>
      <a:accent6>
        <a:srgbClr val="FF0000"/>
      </a:accent6>
      <a:hlink>
        <a:srgbClr val="92D050"/>
      </a:hlink>
      <a:folHlink>
        <a:srgbClr val="0066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Мастер-класс Красноярск</Template>
  <TotalTime>1646</TotalTime>
  <Words>4476</Words>
  <Application>Microsoft Office PowerPoint</Application>
  <PresentationFormat>Экран (4:3)</PresentationFormat>
  <Paragraphs>389</Paragraphs>
  <Slides>68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75" baseType="lpstr">
      <vt:lpstr>Arial</vt:lpstr>
      <vt:lpstr>Bookman Old Style</vt:lpstr>
      <vt:lpstr>Calibri</vt:lpstr>
      <vt:lpstr>Lucida Sans Unicode</vt:lpstr>
      <vt:lpstr>Times New Roman</vt:lpstr>
      <vt:lpstr>Wingdings</vt:lpstr>
      <vt:lpstr>Мастер-класс Красноярск</vt:lpstr>
      <vt:lpstr>Реализация  Модели психологически безопасной  и комфортной образовательной среды  в условиях современной школы</vt:lpstr>
      <vt:lpstr>Пирамида А. Маслоу</vt:lpstr>
      <vt:lpstr>НОРМАТИВНО-ПРАВОВОЕ ОБЕСПЕЧЕНИЕ  ПСИХОЛОГИЧЕСКОЙ БЕЗОПАСНОСТИ  ОБРАЗОВАТЕЛЬНОЙ СРЕДЫ  </vt:lpstr>
      <vt:lpstr> Вызовы современному образования </vt:lpstr>
      <vt:lpstr>Упражнение  «Мой психологический комфорт»</vt:lpstr>
      <vt:lpstr>Актуальность проблемы</vt:lpstr>
      <vt:lpstr>Понятие психологической безопасности</vt:lpstr>
      <vt:lpstr> </vt:lpstr>
      <vt:lpstr>Компоненты Модели психологически безопасной и комфортной образовательной среды в условиях современного образования:   </vt:lpstr>
      <vt:lpstr>«Профессионально умелый педагог» </vt:lpstr>
      <vt:lpstr>Презентация PowerPoint</vt:lpstr>
      <vt:lpstr>В МАОУ СОШ № 44 создано необходимое пространство для  самореализации и саморазвития педагогов в профессиональной деятельности через работу площадок по различным направлениям.  </vt:lpstr>
      <vt:lpstr>Мероприятия в рамках деятельности Муниципальной стажировочной площадки по транслированию значимого педагогического и управленческого опыта реализации ФГОС НОО обучающихся с ограниченными возможностями здоровья . </vt:lpstr>
      <vt:lpstr>Фото с мероприятий</vt:lpstr>
      <vt:lpstr>Фото с мероприятий</vt:lpstr>
      <vt:lpstr>Упражнение  «Прикосновение к реальности»</vt:lpstr>
      <vt:lpstr>Объективное описание поведения ребенка или ситуации</vt:lpstr>
      <vt:lpstr>Факт или оценка?</vt:lpstr>
      <vt:lpstr>Презентация PowerPoint</vt:lpstr>
      <vt:lpstr>Мероприятия в рамках деятельности ФЭП РАНХиГС при Президенте РФ  «Педагогика сотворчества учителя и ученика в достижении и оценке образовательных результатов». </vt:lpstr>
      <vt:lpstr>Фото с мероприятий</vt:lpstr>
      <vt:lpstr>Профилактические мероприятия</vt:lpstr>
      <vt:lpstr>Тренинги для педагогов</vt:lpstr>
      <vt:lpstr>Фото с тренингов</vt:lpstr>
      <vt:lpstr>Техники саморегуляции</vt:lpstr>
      <vt:lpstr>Значение стиля педагогической коммуникации</vt:lpstr>
      <vt:lpstr>Результаты анкетирования учащихся</vt:lpstr>
      <vt:lpstr>«Психологически здоровый ученик»</vt:lpstr>
      <vt:lpstr>Презентация PowerPoint</vt:lpstr>
      <vt:lpstr>Структура ученического счастья                                                          (По С.В. Кривцовой)</vt:lpstr>
      <vt:lpstr> «Мобильный кабинет педагога-психолога» </vt:lpstr>
      <vt:lpstr>Возможности использования материалов и оборудования «мобильного кабинета» </vt:lpstr>
      <vt:lpstr>Служба медиации</vt:lpstr>
      <vt:lpstr>Презентация PowerPoint</vt:lpstr>
      <vt:lpstr>Работа по формированию  коллектива класса</vt:lpstr>
      <vt:lpstr>Методики диагностики  детского коллектива </vt:lpstr>
      <vt:lpstr>Этапы формирования коллектива  (А.Н. Лутошкин)</vt:lpstr>
      <vt:lpstr>Поддержка как профессионально важный навык педагога </vt:lpstr>
      <vt:lpstr>Презентация PowerPoint</vt:lpstr>
      <vt:lpstr>План мероприятий по обеспечению безопасной образовательной среды в основной школе</vt:lpstr>
      <vt:lpstr>Мероприятия в рамках  сопровождения адаптации пятиклассников к новым условиям обучения </vt:lpstr>
      <vt:lpstr>Реализация проекта «Наставничество» в рамках школьной службы медиации </vt:lpstr>
      <vt:lpstr>Принципы работы в модели наставничества с детьми «группы риска»</vt:lpstr>
      <vt:lpstr>Оценка деятельности наставника</vt:lpstr>
      <vt:lpstr>«Компетентный родитель» </vt:lpstr>
      <vt:lpstr>Презентация PowerPoint</vt:lpstr>
      <vt:lpstr>Взаимодействие с родителями в рамках ППк  </vt:lpstr>
      <vt:lpstr>Основные направления работы с родителями в рамках деятельности ППк </vt:lpstr>
      <vt:lpstr>Родительский лекторий</vt:lpstr>
      <vt:lpstr>Токсичные способы воспитания детей</vt:lpstr>
      <vt:lpstr>Устыжение, как способ «воспитания»</vt:lpstr>
      <vt:lpstr>Если Вы пристыдили публично ребенка, то важно понимать, что Вы сделали</vt:lpstr>
      <vt:lpstr>Презентация PowerPoint</vt:lpstr>
      <vt:lpstr> </vt:lpstr>
      <vt:lpstr>Чем же заменить попытки пристыдить ребенка?</vt:lpstr>
      <vt:lpstr>Игнорирование, как способ "воспитания" </vt:lpstr>
      <vt:lpstr>Игнорирование</vt:lpstr>
      <vt:lpstr>Последствия игнорирования:</vt:lpstr>
      <vt:lpstr>Последствия игнорирования</vt:lpstr>
      <vt:lpstr>Чем же заменить игнорирование? </vt:lpstr>
      <vt:lpstr>Помните, что игнорирование – это причинение душевной боли Вашему ребенку, которое может иметь для него неприятные последствия. Лучше говорите с ним о своих чувствах и переживаниях и не забывайте говорить о своей любви. </vt:lpstr>
      <vt:lpstr>Мероприятия для родителей</vt:lpstr>
      <vt:lpstr>Психологическая диагностика безопасности образовательной среды</vt:lpstr>
      <vt:lpstr>Основные итоги работы </vt:lpstr>
      <vt:lpstr>Практические результаты работы </vt:lpstr>
      <vt:lpstr>Достижения наших педагогов</vt:lpstr>
      <vt:lpstr>Литература</vt:lpstr>
      <vt:lpstr>Литература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Преподаватель</cp:lastModifiedBy>
  <cp:revision>237</cp:revision>
  <dcterms:created xsi:type="dcterms:W3CDTF">2019-10-20T04:52:47Z</dcterms:created>
  <dcterms:modified xsi:type="dcterms:W3CDTF">2019-10-25T02:49:21Z</dcterms:modified>
</cp:coreProperties>
</file>