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341" r:id="rId3"/>
    <p:sldId id="320" r:id="rId4"/>
    <p:sldId id="321" r:id="rId5"/>
    <p:sldId id="330" r:id="rId6"/>
    <p:sldId id="332" r:id="rId7"/>
    <p:sldId id="334" r:id="rId8"/>
    <p:sldId id="333" r:id="rId9"/>
    <p:sldId id="331" r:id="rId10"/>
    <p:sldId id="337" r:id="rId11"/>
    <p:sldId id="323" r:id="rId12"/>
    <p:sldId id="316" r:id="rId13"/>
    <p:sldId id="297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FC0"/>
    <a:srgbClr val="43BB8D"/>
    <a:srgbClr val="109EB4"/>
    <a:srgbClr val="4472C4"/>
    <a:srgbClr val="FFFFFF"/>
    <a:srgbClr val="FFF0E1"/>
    <a:srgbClr val="EBF7FF"/>
    <a:srgbClr val="DDF2FF"/>
    <a:srgbClr val="FF8409"/>
    <a:srgbClr val="B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0CF1-CD51-48FD-ACE8-936910AFE94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36214-1588-47CB-80D6-45325EACE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0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F2B7C-5DE0-4D1B-BAA3-5BB96247ED58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C828-7F40-4FB2-9883-DBE0E28E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7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Профиль: Обязательный минимум содержания ООП</a:t>
            </a:r>
          </a:p>
          <a:p>
            <a:r>
              <a:rPr lang="ru-RU" dirty="0" smtClean="0"/>
              <a:t>• токарное дело, фрезерное дело, слесарное дело </a:t>
            </a:r>
          </a:p>
          <a:p>
            <a:r>
              <a:rPr lang="ru-RU" dirty="0" smtClean="0"/>
              <a:t>• монтаж радиоэлектронной аппаратуры и приборов </a:t>
            </a:r>
          </a:p>
          <a:p>
            <a:r>
              <a:rPr lang="ru-RU" dirty="0" smtClean="0"/>
              <a:t>• изготовление хлебобулочных или кондитерских изделий</a:t>
            </a:r>
          </a:p>
          <a:p>
            <a:r>
              <a:rPr lang="ru-RU" dirty="0" smtClean="0"/>
              <a:t>• швейное дело, наладка швейного оборудования, моделирование одежды и головных уборов</a:t>
            </a:r>
          </a:p>
          <a:p>
            <a:r>
              <a:rPr lang="ru-RU" dirty="0" smtClean="0"/>
              <a:t>• вязание, плетение, вышивка, </a:t>
            </a:r>
            <a:r>
              <a:rPr lang="ru-RU" dirty="0" err="1" smtClean="0"/>
              <a:t>ковроделие</a:t>
            </a:r>
            <a:r>
              <a:rPr lang="ru-RU" dirty="0" smtClean="0"/>
              <a:t>, роспись тканей</a:t>
            </a:r>
          </a:p>
          <a:p>
            <a:r>
              <a:rPr lang="ru-RU" dirty="0" smtClean="0"/>
              <a:t>• архитектурное проектирование, малярные (строительные) работы, облицовочные работы, штукатурные работы, печное дело, столярные и плотничные работы, паркетные работы</a:t>
            </a:r>
          </a:p>
          <a:p>
            <a:r>
              <a:rPr lang="ru-RU" dirty="0" smtClean="0"/>
              <a:t>• ремонт обуви, часов; обслуживание и ремонт радиотелевизионной аппаратуры (видеотехники)</a:t>
            </a:r>
          </a:p>
          <a:p>
            <a:r>
              <a:rPr lang="ru-RU" dirty="0" smtClean="0"/>
              <a:t>• слесарно-ремонтные работы, ремонт и обслуживание автомобилей, вождение автомобиля, </a:t>
            </a:r>
          </a:p>
          <a:p>
            <a:r>
              <a:rPr lang="ru-RU" dirty="0" smtClean="0"/>
              <a:t>• парикмахерское дело, фотография; индивидуальный пошив одежды; декоративное оформление витрин; социальное обслуживание; озеленение; цветоводство</a:t>
            </a:r>
          </a:p>
          <a:p>
            <a:r>
              <a:rPr lang="ru-RU" dirty="0" smtClean="0"/>
              <a:t>• выжигание по дереву, резьба по дереву и бересте, кружевные работы, вышивка, плетение, гончарные работы, изготовление художественных изделий из дерева, бересты и лозы; чеканка художественных изделий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строится по принципу изучения основ организации производства товаров или услуг в выбранной сфере деятельности и направлен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профессиональное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Технология как часть общечеловеческой культуры. Влияние технологий на общественное развитие. Сферы производства, отрасли, комплексы и предприятия. Разделение и кооперация труда. Нормирование труда; нормы производства и тарификация; нормативы, системы и формы оплаты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к квалификации специалистов различных профессий. Трудовая и технологическая дисциплина; безопасность труда и средства ее обеспечения; эстетика труда; этика взаимоотношений в трудовом коллективе.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Взаимозависимость рынка товаров и услуг, технологий производства, уровня развития науки и техники.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 проект по технологии проектирования и создания материальных объектов и услуг. Планирование проектной деятельности. Выбор путей и способов реализации проектируемого материального объекта или услуги. Подготовка резюме и 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самопрезентации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получения профессионального образования или трудоустройства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самоопределение и карьера. Виды и формы получения профессионального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Изучение рынка труда и профессий. Спрос и предложения работодателей на различные виды профессионального труда, средства получения информации о рынке труда и путях профессионального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C828-7F40-4FB2-9883-DBE0E28E10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6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1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5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1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F4EA-FC38-496F-8A04-7669A4C8416A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20E7-CEE9-45CC-AF93-3F9B1AEE6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1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 r="17169" b="1502"/>
          <a:stretch/>
        </p:blipFill>
        <p:spPr>
          <a:xfrm>
            <a:off x="3606643" y="78846"/>
            <a:ext cx="8497125" cy="603319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-124252" y="4633574"/>
            <a:ext cx="12228020" cy="1961147"/>
            <a:chOff x="-258159" y="4257549"/>
            <a:chExt cx="12361928" cy="196114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" y="4257549"/>
              <a:ext cx="12103767" cy="1961147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6491" y="4487779"/>
              <a:ext cx="4350266" cy="1500688"/>
            </a:xfrm>
            <a:prstGeom prst="rect">
              <a:avLst/>
            </a:prstGeom>
            <a:solidFill>
              <a:srgbClr val="B1B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58159" y="4840619"/>
              <a:ext cx="479360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Замятина Оксана Михайловна,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ректор ТОИПКРО</a:t>
              </a:r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127000" dist="25400" dir="1800000" algn="tl" rotWithShape="0">
                    <a:prstClr val="black">
                      <a:alpha val="97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35443" y="4487779"/>
              <a:ext cx="7568326" cy="1500688"/>
            </a:xfrm>
            <a:prstGeom prst="rect">
              <a:avLst/>
            </a:prstGeom>
            <a:solidFill>
              <a:srgbClr val="109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525984" y="5152775"/>
            <a:ext cx="7786952" cy="17052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ru-RU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78602" b="80000"/>
          <a:stretch/>
        </p:blipFill>
        <p:spPr>
          <a:xfrm>
            <a:off x="1790297" y="194350"/>
            <a:ext cx="1724763" cy="1239815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140036" y="5001491"/>
            <a:ext cx="6414560" cy="1003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Проект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адресной методической помощи 500+</a:t>
            </a:r>
          </a:p>
        </p:txBody>
      </p:sp>
      <p:pic>
        <p:nvPicPr>
          <p:cNvPr id="2050" name="Picture 2" descr="В Единой образовательной сети России новое звено – Томская область -  Дневник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2" y="194350"/>
            <a:ext cx="1439146" cy="13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16062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Что бы Вы посоветовали руководителям школ, входящим в проект в 2021 </a:t>
            </a:r>
            <a:r>
              <a:rPr lang="ru-RU" sz="3200" dirty="0" smtClean="0">
                <a:solidFill>
                  <a:schemeClr val="bg1"/>
                </a:solidFill>
              </a:rPr>
              <a:t>году, </a:t>
            </a:r>
            <a:r>
              <a:rPr lang="ru-RU" sz="3200" dirty="0">
                <a:solidFill>
                  <a:schemeClr val="bg1"/>
                </a:solidFill>
              </a:rPr>
              <a:t>для начала эффективной работы в данном </a:t>
            </a:r>
            <a:r>
              <a:rPr lang="ru-RU" sz="3200" dirty="0" smtClean="0">
                <a:solidFill>
                  <a:schemeClr val="bg1"/>
                </a:solidFill>
              </a:rPr>
              <a:t>проекте: ответы директоров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3158"/>
            <a:ext cx="10515600" cy="344579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Провести </a:t>
            </a:r>
            <a:r>
              <a:rPr lang="ru-RU" sz="2400" dirty="0"/>
              <a:t>анализ работы, выделить сильные и слабые стороны деятельности школы</a:t>
            </a:r>
            <a:r>
              <a:rPr lang="ru-RU" sz="2400"/>
              <a:t>, </a:t>
            </a:r>
            <a:r>
              <a:rPr lang="ru-RU" sz="2400" smtClean="0"/>
              <a:t>сузить </a:t>
            </a:r>
            <a:r>
              <a:rPr lang="ru-RU" sz="2400" dirty="0"/>
              <a:t>круг рисков и конкретно продуктивно их </a:t>
            </a:r>
            <a:r>
              <a:rPr lang="ru-RU" sz="2400" dirty="0" smtClean="0"/>
              <a:t>отработать.</a:t>
            </a:r>
          </a:p>
          <a:p>
            <a:pPr algn="just"/>
            <a:endParaRPr lang="ru-RU" sz="1600" dirty="0"/>
          </a:p>
          <a:p>
            <a:pPr algn="just"/>
            <a:r>
              <a:rPr lang="ru-RU" sz="2400" dirty="0" smtClean="0"/>
              <a:t>Терпения </a:t>
            </a:r>
            <a:r>
              <a:rPr lang="ru-RU" sz="2400" dirty="0"/>
              <a:t>и сил</a:t>
            </a:r>
            <a:r>
              <a:rPr lang="ru-RU" sz="24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2400" dirty="0" smtClean="0"/>
              <a:t>Пересмотреть </a:t>
            </a:r>
            <a:r>
              <a:rPr lang="ru-RU" sz="2400" dirty="0"/>
              <a:t>план работы школьных методических объединений и составить план работы с педагогическим коллективом вместе с психологической службой школы</a:t>
            </a:r>
            <a:r>
              <a:rPr lang="ru-RU" sz="24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2400" dirty="0"/>
              <a:t>Принимать активное участие в проекте 500</a:t>
            </a:r>
            <a:r>
              <a:rPr lang="ru-RU" sz="2400" dirty="0" smtClean="0"/>
              <a:t>+.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773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60441" y="642146"/>
            <a:ext cx="7042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работа только начинается!!!</a:t>
            </a:r>
            <a:endParaRPr lang="ru-RU" sz="36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3165" y="3865418"/>
            <a:ext cx="925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0" y="16501"/>
            <a:ext cx="4989636" cy="26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447" y="2627355"/>
            <a:ext cx="731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План работ на 2021 год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Дорожную карту мероприятий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Дойти до результата!!!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Картинки по запросу &quot;стрелка png бирюзов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0041" y="5367651"/>
            <a:ext cx="512718" cy="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&quot;стрелка png бирюзов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68470" y="5367651"/>
            <a:ext cx="512718" cy="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&quot;стрелка png бирюзова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6899" y="5358028"/>
            <a:ext cx="512718" cy="4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6270" y="6088613"/>
            <a:ext cx="4870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РЕЗУЛЬТАТЫ ДЕТЕЙ: ОГЭ, ЕГЭ, ВПР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0" name="Picture 6" descr="Картинки по запросу &quot;счастливые школьни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21" y="1673020"/>
            <a:ext cx="5382779" cy="3588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6400" y="416351"/>
            <a:ext cx="31678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2021 год</a:t>
            </a:r>
            <a:r>
              <a:rPr lang="ru-RU" sz="44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2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/>
          <a:srcRect l="22507" t="15875" r="14036" b="79284"/>
          <a:stretch/>
        </p:blipFill>
        <p:spPr>
          <a:xfrm>
            <a:off x="471553" y="923323"/>
            <a:ext cx="11328396" cy="698113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63671" y="279533"/>
            <a:ext cx="1094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ОРГАНИЗАЦИОННЫЕ АСПЕКТЫ РАБОТЫ СО ШНОР В 2020 </a:t>
            </a:r>
          </a:p>
          <a:p>
            <a:pPr algn="ctr"/>
            <a:r>
              <a:rPr lang="ru-RU" sz="24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НА ТЕРРИТОРИИ ТОМСКОЙ ОБЛАСТИ</a:t>
            </a:r>
            <a:endParaRPr lang="ru-RU" sz="24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5683" y="3667062"/>
            <a:ext cx="59902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5827" y="2565580"/>
            <a:ext cx="3370028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FF8409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Актуальная информация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 Ссылки на документы и методические материалы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8949"/>
          <a:stretch/>
        </p:blipFill>
        <p:spPr>
          <a:xfrm>
            <a:off x="313291" y="2551324"/>
            <a:ext cx="1103237" cy="1335106"/>
          </a:xfrm>
          <a:prstGeom prst="rect">
            <a:avLst/>
          </a:prstGeom>
        </p:spPr>
      </p:pic>
      <p:pic>
        <p:nvPicPr>
          <p:cNvPr id="9" name="Picture 5" descr="C:\Users\Марина\Desktop\Презентация\Готовые слайды\еще блямб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3887" y="2993366"/>
            <a:ext cx="3630778" cy="38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598" y="1215484"/>
            <a:ext cx="6849068" cy="500619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9885" y="5791236"/>
            <a:ext cx="2083777" cy="4190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10800000">
            <a:off x="5857078" y="6090113"/>
            <a:ext cx="853474" cy="470639"/>
          </a:xfrm>
          <a:prstGeom prst="stripedRightArrow">
            <a:avLst>
              <a:gd name="adj1" fmla="val 50000"/>
              <a:gd name="adj2" fmla="val 64056"/>
            </a:avLst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85874" y="5739299"/>
            <a:ext cx="996868" cy="2078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89885" y="1167350"/>
            <a:ext cx="4484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Open Sans"/>
              </a:rPr>
              <a:t>Кафедра педагогики и психологии</a:t>
            </a:r>
            <a:endParaRPr lang="ru-RU" b="1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3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 r="17169" b="1502"/>
          <a:stretch/>
        </p:blipFill>
        <p:spPr>
          <a:xfrm>
            <a:off x="3606643" y="78846"/>
            <a:ext cx="8497125" cy="603319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5016" y="4716379"/>
            <a:ext cx="12008753" cy="1961147"/>
            <a:chOff x="-36491" y="4257549"/>
            <a:chExt cx="12140260" cy="196114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" y="4257549"/>
              <a:ext cx="12103767" cy="1961147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6491" y="4487779"/>
              <a:ext cx="4350266" cy="1500688"/>
            </a:xfrm>
            <a:prstGeom prst="rect">
              <a:avLst/>
            </a:prstGeom>
            <a:solidFill>
              <a:srgbClr val="B1B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35443" y="4487779"/>
              <a:ext cx="7568326" cy="1500688"/>
            </a:xfrm>
            <a:prstGeom prst="rect">
              <a:avLst/>
            </a:prstGeom>
            <a:solidFill>
              <a:srgbClr val="109E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5166598" y="5273824"/>
            <a:ext cx="6387998" cy="8382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78602" b="80000"/>
          <a:stretch/>
        </p:blipFill>
        <p:spPr>
          <a:xfrm>
            <a:off x="1790297" y="194350"/>
            <a:ext cx="1724763" cy="1239815"/>
          </a:xfrm>
          <a:prstGeom prst="rect">
            <a:avLst/>
          </a:prstGeom>
        </p:spPr>
      </p:pic>
      <p:pic>
        <p:nvPicPr>
          <p:cNvPr id="17" name="Picture 2" descr="В Единой образовательной сети России новое звено – Томская область -  Дневник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2" y="194350"/>
            <a:ext cx="1439146" cy="13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24251" y="5299449"/>
            <a:ext cx="47416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Замятина Оксана Михайловна,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ТОИПКРО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127000" dist="25400" dir="1800000" algn="tl" rotWithShape="0">
                  <a:prstClr val="black">
                    <a:alpha val="97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86989" y="642146"/>
            <a:ext cx="7603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Проект адресной помощи школам с низкими образовательными результатами (далее – ШНОР) в соответствии с паспортом федерального проекта «Современная школа».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13165" y="3865418"/>
            <a:ext cx="925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0" y="14324"/>
            <a:ext cx="4150896" cy="2488245"/>
          </a:xfrm>
          <a:prstGeom prst="rect">
            <a:avLst/>
          </a:prstGeom>
          <a:noFill/>
          <a:ln>
            <a:solidFill>
              <a:srgbClr val="43AF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731" y="4740442"/>
            <a:ext cx="6535554" cy="1938992"/>
          </a:xfrm>
          <a:prstGeom prst="rect">
            <a:avLst/>
          </a:prstGeom>
          <a:noFill/>
          <a:ln>
            <a:solidFill>
              <a:srgbClr val="43AF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том числе через кураторов, </a:t>
            </a:r>
            <a:r>
              <a:rPr lang="ru-RU" sz="2400" b="1" dirty="0"/>
              <a:t>непосредственно </a:t>
            </a:r>
            <a:r>
              <a:rPr lang="ru-RU" sz="2400" b="1" dirty="0" smtClean="0"/>
              <a:t>посещающих </a:t>
            </a:r>
            <a:r>
              <a:rPr lang="ru-RU" sz="2400" b="1" dirty="0"/>
              <a:t>школы с высокими рисками низких образовательных результатов, с целью разработки дорожных карт принятия мер поддержки</a:t>
            </a:r>
            <a:r>
              <a:rPr lang="ru-RU" sz="2000" b="1" dirty="0"/>
              <a:t>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548" y="416352"/>
            <a:ext cx="3681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Проект «500+»</a:t>
            </a:r>
            <a:r>
              <a:rPr lang="ru-RU" sz="44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010" y="2358189"/>
            <a:ext cx="4572000" cy="403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 со стрелкой вниз 7"/>
          <p:cNvSpPr/>
          <p:nvPr/>
        </p:nvSpPr>
        <p:spPr>
          <a:xfrm>
            <a:off x="360947" y="2683042"/>
            <a:ext cx="6701590" cy="1804737"/>
          </a:xfrm>
          <a:prstGeom prst="downArrowCallout">
            <a:avLst>
              <a:gd name="adj1" fmla="val 26333"/>
              <a:gd name="adj2" fmla="val 25000"/>
              <a:gd name="adj3" fmla="val 25000"/>
              <a:gd name="adj4" fmla="val 64977"/>
            </a:avLst>
          </a:prstGeom>
          <a:solidFill>
            <a:srgbClr val="43AFC0"/>
          </a:solidFill>
          <a:ln>
            <a:solidFill>
              <a:srgbClr val="43A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 </a:t>
            </a:r>
            <a:r>
              <a:rPr lang="ru-RU" sz="2400" dirty="0"/>
              <a:t>методической и ресурсной поддержки образовательным организациям, отобранным для участия в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249047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507" t="15875" r="14036" b="79284"/>
          <a:stretch/>
        </p:blipFill>
        <p:spPr>
          <a:xfrm>
            <a:off x="603401" y="957056"/>
            <a:ext cx="11183827" cy="1804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3461" y="502223"/>
            <a:ext cx="10471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2020 год:  10 школ - 10 кураторов</a:t>
            </a:r>
            <a:endParaRPr lang="ru-RU" sz="28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3165" y="3865418"/>
            <a:ext cx="925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10584873" y="6026726"/>
            <a:ext cx="1607124" cy="8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36868"/>
              </p:ext>
            </p:extLst>
          </p:nvPr>
        </p:nvGraphicFramePr>
        <p:xfrm>
          <a:off x="568037" y="1066800"/>
          <a:ext cx="10820400" cy="52740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81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82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Куратор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Школа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Портнова Галина Павловна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Муниципальное казенное общеобразовательное  Открытое (сменная) общеобразовательная школа городского округа Стрежевой»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Лобастова Марина Петровна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Муниципальное бюджетное общеобразовательное учреждение средняя общеобразовательная школа №1 г. Асино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257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effectLst/>
                        </a:rPr>
                        <a:t>Жевлакова</a:t>
                      </a:r>
                      <a:r>
                        <a:rPr lang="ru-RU" sz="1800" kern="1200" dirty="0" smtClean="0">
                          <a:effectLst/>
                        </a:rPr>
                        <a:t> Елена Владимировна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Муниципальное  казенное общеобразовательное учреждение «Белоярская средняя общеобразовательная школа» </a:t>
                      </a:r>
                      <a:r>
                        <a:rPr lang="ru-RU" sz="1600" kern="1200" dirty="0" err="1" smtClean="0">
                          <a:effectLst/>
                        </a:rPr>
                        <a:t>Тегульдетского</a:t>
                      </a:r>
                      <a:r>
                        <a:rPr lang="ru-RU" sz="1600" kern="1200" dirty="0" smtClean="0">
                          <a:effectLst/>
                        </a:rPr>
                        <a:t> района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Неизвестных Надежда Георгиевна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</a:rPr>
                        <a:t>Муниципальное казенное общеобразовательное учреждение </a:t>
                      </a:r>
                      <a:r>
                        <a:rPr lang="ru-RU" sz="1600" kern="1200" dirty="0" err="1" smtClean="0">
                          <a:effectLst/>
                        </a:rPr>
                        <a:t>Среднетымская</a:t>
                      </a:r>
                      <a:r>
                        <a:rPr lang="ru-RU" sz="1600" kern="1200" dirty="0" smtClean="0">
                          <a:effectLst/>
                        </a:rPr>
                        <a:t> средняя общеобразовательная школа </a:t>
                      </a:r>
                      <a:r>
                        <a:rPr lang="ru-RU" sz="1600" kern="1200" dirty="0" err="1" smtClean="0">
                          <a:effectLst/>
                        </a:rPr>
                        <a:t>Каргасокского</a:t>
                      </a:r>
                      <a:r>
                        <a:rPr lang="ru-RU" sz="1600" kern="1200" dirty="0" smtClean="0">
                          <a:effectLst/>
                        </a:rPr>
                        <a:t> района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181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effectLst/>
                        </a:rPr>
                        <a:t>Кашенова</a:t>
                      </a:r>
                      <a:r>
                        <a:rPr lang="ru-RU" sz="1800" kern="1200" dirty="0" smtClean="0">
                          <a:effectLst/>
                        </a:rPr>
                        <a:t> Инесса </a:t>
                      </a:r>
                      <a:r>
                        <a:rPr lang="ru-RU" sz="1800" kern="1200" dirty="0" err="1" smtClean="0">
                          <a:effectLst/>
                        </a:rPr>
                        <a:t>Эрвиновна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Муниципальное бюджетное общеобразовательное учреждение «</a:t>
                      </a:r>
                      <a:r>
                        <a:rPr lang="ru-RU" sz="1800" kern="1200" dirty="0" err="1" smtClean="0">
                          <a:effectLst/>
                        </a:rPr>
                        <a:t>Ягоднинская</a:t>
                      </a:r>
                      <a:r>
                        <a:rPr lang="ru-RU" sz="1800" kern="1200" dirty="0" smtClean="0">
                          <a:effectLst/>
                        </a:rPr>
                        <a:t> средняя образовательная школа» </a:t>
                      </a:r>
                      <a:r>
                        <a:rPr lang="ru-RU" sz="1800" kern="1200" dirty="0" err="1" smtClean="0">
                          <a:effectLst/>
                        </a:rPr>
                        <a:t>Верхнекетского</a:t>
                      </a:r>
                      <a:r>
                        <a:rPr lang="ru-RU" sz="1800" kern="1200" dirty="0" smtClean="0">
                          <a:effectLst/>
                        </a:rPr>
                        <a:t> района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8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507" t="15875" r="14036" b="79284"/>
          <a:stretch/>
        </p:blipFill>
        <p:spPr>
          <a:xfrm>
            <a:off x="603401" y="957056"/>
            <a:ext cx="11183827" cy="1804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3461" y="502223"/>
            <a:ext cx="10471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09EB4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2020 год:  10 школ - 10 кураторов</a:t>
            </a:r>
            <a:endParaRPr lang="ru-RU" sz="2800" b="1" dirty="0">
              <a:solidFill>
                <a:srgbClr val="109EB4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3165" y="3865418"/>
            <a:ext cx="925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3" name="Picture 4" descr="C:\Users\Марина\Desktop\Презентация\Готовые слайды\для заголовк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 flipV="1">
            <a:off x="10584873" y="6026726"/>
            <a:ext cx="1607124" cy="8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51909"/>
              </p:ext>
            </p:extLst>
          </p:nvPr>
        </p:nvGraphicFramePr>
        <p:xfrm>
          <a:off x="568037" y="1066800"/>
          <a:ext cx="10820400" cy="537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823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Куратор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Школа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AF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Селезнева Елена Николаевна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казенное общеобразовательное  учреждение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Тегульдетская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школа»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Шагаева Татьяна Анатольевна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общеобразовательное учреждение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Семилуженская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257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Репников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Александр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Валерьевич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автономное общеобразовательное учреждение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Чаинского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Подгорнская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средняя общеобразовательная школа»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35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Петрачкова Татьяна Ивановна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образовательное учреждение Первомайская средняя общеобразовательная школа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181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Филиппова Наталья Васильевна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образовательное учреждение средняя  общеобразовательная школа 33г. Томска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25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Какие трудности возникали при работе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 </a:t>
            </a:r>
            <a:r>
              <a:rPr lang="ru-RU" sz="3600" dirty="0">
                <a:solidFill>
                  <a:schemeClr val="bg1"/>
                </a:solidFill>
              </a:rPr>
              <a:t>рамках </a:t>
            </a:r>
            <a:r>
              <a:rPr lang="ru-RU" sz="3600" dirty="0" smtClean="0">
                <a:solidFill>
                  <a:schemeClr val="bg1"/>
                </a:solidFill>
              </a:rPr>
              <a:t>проекта: ответы кураторов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Неготовность администрации, пересматривать свое содержание деятельности, в том числе по качеству материалов, уходить </a:t>
            </a:r>
            <a:r>
              <a:rPr lang="ru-RU" dirty="0"/>
              <a:t>от привычного способа управления и взаимодействия с коллективом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sz="1700" dirty="0"/>
          </a:p>
          <a:p>
            <a:pPr algn="just"/>
            <a:r>
              <a:rPr lang="ru-RU" dirty="0"/>
              <a:t>Н</a:t>
            </a:r>
            <a:r>
              <a:rPr lang="ru-RU" dirty="0" smtClean="0"/>
              <a:t>едостаточная </a:t>
            </a:r>
            <a:r>
              <a:rPr lang="ru-RU" dirty="0"/>
              <a:t>методическая подготовленность к работе куратором, отсутствие опыта работы в качестве куратора, загруженность по основному месту </a:t>
            </a:r>
            <a:r>
              <a:rPr lang="ru-RU" dirty="0" smtClean="0"/>
              <a:t>работы.</a:t>
            </a:r>
            <a:endParaRPr lang="ru-RU" dirty="0"/>
          </a:p>
          <a:p>
            <a:pPr marL="0" indent="0" algn="just">
              <a:buNone/>
            </a:pPr>
            <a:endParaRPr lang="ru-RU" sz="1700" dirty="0"/>
          </a:p>
          <a:p>
            <a:pPr algn="just"/>
            <a:r>
              <a:rPr lang="ru-RU" dirty="0"/>
              <a:t>У</a:t>
            </a:r>
            <a:r>
              <a:rPr lang="ru-RU" dirty="0" smtClean="0"/>
              <a:t>даленность </a:t>
            </a:r>
            <a:r>
              <a:rPr lang="ru-RU" dirty="0"/>
              <a:t>курируемой ОО, низкая скорость </a:t>
            </a:r>
            <a:r>
              <a:rPr lang="ru-RU" dirty="0" smtClean="0"/>
              <a:t>интернета </a:t>
            </a:r>
            <a:r>
              <a:rPr lang="ru-RU" dirty="0"/>
              <a:t>в курируемой </a:t>
            </a:r>
            <a:r>
              <a:rPr lang="ru-RU" dirty="0" smtClean="0"/>
              <a:t>ОО.</a:t>
            </a:r>
          </a:p>
          <a:p>
            <a:pPr algn="just"/>
            <a:endParaRPr lang="ru-RU" sz="1700" dirty="0" smtClean="0"/>
          </a:p>
          <a:p>
            <a:pPr algn="just"/>
            <a:r>
              <a:rPr lang="ru-RU" dirty="0" smtClean="0"/>
              <a:t> Технические трудности работы в программе, очень сжатые сроки подачи 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8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2433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Возникали ли трудности при осуществлении работы с куратором? В чем они заключались: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ответы </a:t>
            </a:r>
            <a:r>
              <a:rPr lang="ru-RU" sz="3600" dirty="0">
                <a:solidFill>
                  <a:schemeClr val="bg1"/>
                </a:solidFill>
              </a:rPr>
              <a:t>директоров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703" y="2740025"/>
            <a:ext cx="10515600" cy="10017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0" dirty="0" smtClean="0"/>
              <a:t>Нет</a:t>
            </a:r>
            <a:r>
              <a:rPr lang="ru-RU" sz="16000" dirty="0"/>
              <a:t>, нормальное рабочее </a:t>
            </a:r>
            <a:r>
              <a:rPr lang="ru-RU" sz="16000" dirty="0" smtClean="0"/>
              <a:t>взаимодействие</a:t>
            </a:r>
            <a:endParaRPr lang="ru-RU" sz="16000" dirty="0"/>
          </a:p>
        </p:txBody>
      </p:sp>
    </p:spTree>
    <p:extLst>
      <p:ext uri="{BB962C8B-B14F-4D97-AF65-F5344CB8AC3E}">
        <p14:creationId xmlns:p14="http://schemas.microsoft.com/office/powerpoint/2010/main" val="29109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6970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Какие позитивные моменты от участия в проекте для себя лично и для коллектива курируемой школы вы можете отметить: </a:t>
            </a:r>
            <a:r>
              <a:rPr lang="ru-RU" sz="3600" dirty="0" smtClean="0">
                <a:solidFill>
                  <a:schemeClr val="bg1"/>
                </a:solidFill>
              </a:rPr>
              <a:t>ответы </a:t>
            </a:r>
            <a:r>
              <a:rPr lang="ru-RU" sz="3600" dirty="0">
                <a:solidFill>
                  <a:schemeClr val="bg1"/>
                </a:solidFill>
              </a:rPr>
              <a:t>кураторов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2567"/>
            <a:ext cx="10447421" cy="36743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Работая </a:t>
            </a:r>
            <a:r>
              <a:rPr lang="ru-RU" dirty="0"/>
              <a:t>с рисками ШНОР </a:t>
            </a:r>
            <a:r>
              <a:rPr lang="ru-RU" dirty="0" smtClean="0"/>
              <a:t>есть </a:t>
            </a:r>
            <a:r>
              <a:rPr lang="ru-RU" dirty="0"/>
              <a:t>возможность провести сравнительный анализ со своей </a:t>
            </a:r>
            <a:r>
              <a:rPr lang="ru-RU" dirty="0" smtClean="0"/>
              <a:t>школой, определить </a:t>
            </a:r>
            <a:r>
              <a:rPr lang="ru-RU" dirty="0"/>
              <a:t>слабые места и провести корректировку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Личностный </a:t>
            </a:r>
            <a:r>
              <a:rPr lang="ru-RU" dirty="0"/>
              <a:t>и профессиональный рост, опыт работы с документацией, обмен опытом, хорошее денежное вознаграждение за свой </a:t>
            </a:r>
            <a:r>
              <a:rPr lang="ru-RU" dirty="0" smtClean="0"/>
              <a:t>труд.</a:t>
            </a:r>
            <a:endParaRPr lang="ru-RU" dirty="0"/>
          </a:p>
          <a:p>
            <a:pPr algn="just"/>
            <a:endParaRPr lang="ru-RU" sz="1900" dirty="0" smtClean="0"/>
          </a:p>
          <a:p>
            <a:pPr algn="just"/>
            <a:r>
              <a:rPr lang="ru-RU" dirty="0"/>
              <a:t>Д</a:t>
            </a:r>
            <a:r>
              <a:rPr lang="ru-RU" dirty="0" smtClean="0"/>
              <a:t>ля курируемой </a:t>
            </a:r>
            <a:r>
              <a:rPr lang="ru-RU" dirty="0"/>
              <a:t>школы - "перезагрузка" деятельности </a:t>
            </a:r>
            <a:r>
              <a:rPr lang="ru-RU" dirty="0" smtClean="0"/>
              <a:t>в </a:t>
            </a:r>
            <a:r>
              <a:rPr lang="ru-RU" dirty="0"/>
              <a:t>соответствии с выявленными проблемами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Опыт </a:t>
            </a:r>
            <a:r>
              <a:rPr lang="ru-RU" dirty="0" smtClean="0"/>
              <a:t> построения </a:t>
            </a:r>
            <a:r>
              <a:rPr lang="ru-RU" dirty="0"/>
              <a:t>алгоритма действий по преодолению проблем с низкой </a:t>
            </a:r>
            <a:r>
              <a:rPr lang="ru-RU" dirty="0" smtClean="0"/>
              <a:t>успеваемостью.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76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3833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Какие положительные эффекты в работе Вашей школы вы видите от участия в проекте: </a:t>
            </a:r>
            <a:r>
              <a:rPr lang="ru-RU" sz="3600" dirty="0" smtClean="0">
                <a:solidFill>
                  <a:schemeClr val="bg1"/>
                </a:solidFill>
              </a:rPr>
              <a:t>ответы </a:t>
            </a:r>
            <a:r>
              <a:rPr lang="ru-RU" sz="3600" dirty="0">
                <a:solidFill>
                  <a:schemeClr val="bg1"/>
                </a:solidFill>
              </a:rPr>
              <a:t>директоров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7557"/>
            <a:ext cx="10339137" cy="45527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Начали продуктивно работать над некоторыми проблемами, которые ранее не обнаруживали, </a:t>
            </a:r>
            <a:r>
              <a:rPr lang="ru-RU" dirty="0" smtClean="0"/>
              <a:t>педагоги </a:t>
            </a:r>
            <a:r>
              <a:rPr lang="ru-RU" dirty="0"/>
              <a:t>и администрация повышали уровень квалификации в рамках </a:t>
            </a:r>
            <a:r>
              <a:rPr lang="ru-RU" dirty="0" err="1"/>
              <a:t>вебинаров</a:t>
            </a:r>
            <a:r>
              <a:rPr lang="ru-RU" dirty="0"/>
              <a:t> и курсов, организованных ТОИПКРО</a:t>
            </a:r>
            <a:r>
              <a:rPr lang="ru-RU" dirty="0" smtClean="0"/>
              <a:t>.</a:t>
            </a:r>
          </a:p>
          <a:p>
            <a:pPr algn="just"/>
            <a:endParaRPr lang="ru-RU" sz="1900" dirty="0"/>
          </a:p>
          <a:p>
            <a:pPr algn="just"/>
            <a:r>
              <a:rPr lang="ru-RU" dirty="0"/>
              <a:t>Вовлеченность педагогического коллектива школы в процесс работы по повышению качества, </a:t>
            </a:r>
            <a:r>
              <a:rPr lang="ru-RU" dirty="0" smtClean="0"/>
              <a:t>начали </a:t>
            </a:r>
            <a:r>
              <a:rPr lang="ru-RU" dirty="0"/>
              <a:t>применять новые формы работы с обучающимися и их </a:t>
            </a:r>
            <a:r>
              <a:rPr lang="ru-RU" dirty="0" smtClean="0"/>
              <a:t>родителями.</a:t>
            </a:r>
          </a:p>
          <a:p>
            <a:pPr algn="just"/>
            <a:endParaRPr lang="ru-RU" sz="1900" dirty="0"/>
          </a:p>
          <a:p>
            <a:pPr algn="just"/>
            <a:r>
              <a:rPr lang="ru-RU" dirty="0" smtClean="0"/>
              <a:t>Совершенствование </a:t>
            </a:r>
            <a:r>
              <a:rPr lang="ru-RU" dirty="0"/>
              <a:t>системы управления качеством </a:t>
            </a:r>
            <a:r>
              <a:rPr lang="ru-RU" dirty="0" smtClean="0"/>
              <a:t>образования.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Проведен </a:t>
            </a:r>
            <a:r>
              <a:rPr lang="ru-RU" dirty="0"/>
              <a:t>анализ методической работы и составлен новый план по решению выявленных </a:t>
            </a:r>
            <a:r>
              <a:rPr lang="ru-RU" dirty="0" smtClean="0"/>
              <a:t>проблем.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В данный момент мы не видим.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0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627" y="288123"/>
            <a:ext cx="10515600" cy="1403517"/>
          </a:xfrm>
          <a:solidFill>
            <a:srgbClr val="43A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Ваши рекомендации для начала эффективной работы в проекте начинающему </a:t>
            </a:r>
            <a:r>
              <a:rPr lang="ru-RU" sz="3600" dirty="0" smtClean="0">
                <a:solidFill>
                  <a:schemeClr val="bg1"/>
                </a:solidFill>
              </a:rPr>
              <a:t>куратору: ответы кураторов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1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Перед </a:t>
            </a:r>
            <a:r>
              <a:rPr lang="ru-RU" dirty="0"/>
              <a:t>первой беседой с директором курируемой школы предварительное знакомство со школой через </a:t>
            </a:r>
            <a:r>
              <a:rPr lang="ru-RU" dirty="0" smtClean="0"/>
              <a:t>сайт, анализ информации сайта </a:t>
            </a:r>
            <a:r>
              <a:rPr lang="ru-RU" dirty="0"/>
              <a:t>в части раздела : "Сведения об образовательной организации" на соответствие с требованиями 273 </a:t>
            </a:r>
            <a:r>
              <a:rPr lang="ru-RU" dirty="0" smtClean="0"/>
              <a:t>- ФЗ.</a:t>
            </a:r>
          </a:p>
          <a:p>
            <a:pPr algn="just"/>
            <a:endParaRPr lang="ru-RU" sz="1900" dirty="0" smtClean="0"/>
          </a:p>
          <a:p>
            <a:pPr algn="just"/>
            <a:r>
              <a:rPr lang="ru-RU" dirty="0" smtClean="0"/>
              <a:t>Составить </a:t>
            </a:r>
            <a:r>
              <a:rPr lang="ru-RU" dirty="0"/>
              <a:t>план работы с участием директора школы, муниципального координатора, куратора</a:t>
            </a:r>
            <a:r>
              <a:rPr lang="ru-RU" dirty="0" smtClean="0"/>
              <a:t>.</a:t>
            </a:r>
          </a:p>
          <a:p>
            <a:pPr algn="just"/>
            <a:endParaRPr lang="ru-RU" sz="1700" dirty="0"/>
          </a:p>
          <a:p>
            <a:pPr algn="just"/>
            <a:r>
              <a:rPr lang="ru-RU" dirty="0" smtClean="0"/>
              <a:t> Обязательно </a:t>
            </a:r>
            <a:r>
              <a:rPr lang="ru-RU" dirty="0"/>
              <a:t>выезжать в курируемую </a:t>
            </a:r>
            <a:r>
              <a:rPr lang="ru-RU" dirty="0" smtClean="0"/>
              <a:t>школу! </a:t>
            </a:r>
            <a:r>
              <a:rPr lang="ru-RU" dirty="0"/>
              <a:t>Посещение классных и внеклассных мероприятий проводимых </a:t>
            </a:r>
            <a:r>
              <a:rPr lang="ru-RU" dirty="0" smtClean="0"/>
              <a:t>школой! Проводить </a:t>
            </a:r>
            <a:r>
              <a:rPr lang="ru-RU" dirty="0"/>
              <a:t>выездные семинары и встречи с коллективами</a:t>
            </a:r>
            <a:r>
              <a:rPr lang="ru-RU" dirty="0" smtClean="0"/>
              <a:t>, делясь </a:t>
            </a:r>
            <a:r>
              <a:rPr lang="ru-RU" dirty="0"/>
              <a:t>своим опытом работы по самым разным направлениям</a:t>
            </a:r>
            <a:r>
              <a:rPr lang="ru-RU" dirty="0" smtClean="0"/>
              <a:t>.</a:t>
            </a:r>
          </a:p>
          <a:p>
            <a:pPr algn="just"/>
            <a:endParaRPr lang="ru-RU" sz="1700" dirty="0"/>
          </a:p>
          <a:p>
            <a:pPr algn="just"/>
            <a:r>
              <a:rPr lang="ru-RU" dirty="0"/>
              <a:t>У</a:t>
            </a:r>
            <a:r>
              <a:rPr lang="ru-RU" dirty="0" smtClean="0"/>
              <a:t>становить тесное сотрудничество с администрацией курируемой ОО.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060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16194</TotalTime>
  <Words>929</Words>
  <Application>Microsoft Office PowerPoint</Application>
  <PresentationFormat>Широкоэкранный</PresentationFormat>
  <Paragraphs>121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трудности возникали при работе  в рамках проекта: ответы кураторов</vt:lpstr>
      <vt:lpstr>Возникали ли трудности при осуществлении работы с куратором? В чем они заключались:  ответы директоров</vt:lpstr>
      <vt:lpstr>Какие позитивные моменты от участия в проекте для себя лично и для коллектива курируемой школы вы можете отметить: ответы кураторов</vt:lpstr>
      <vt:lpstr>Какие положительные эффекты в работе Вашей школы вы видите от участия в проекте: ответы директоров</vt:lpstr>
      <vt:lpstr>Ваши рекомендации для начала эффективной работы в проекте начинающему куратору: ответы кураторов</vt:lpstr>
      <vt:lpstr>Что бы Вы посоветовали руководителям школ, входящим в проект в 2021 году, для начала эффективной работы в данном проекте: ответы директоров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Анна Николаевна Цегельникова</cp:lastModifiedBy>
  <cp:revision>469</cp:revision>
  <cp:lastPrinted>2021-02-16T06:21:55Z</cp:lastPrinted>
  <dcterms:created xsi:type="dcterms:W3CDTF">2018-05-04T09:28:36Z</dcterms:created>
  <dcterms:modified xsi:type="dcterms:W3CDTF">2021-02-16T06:22:20Z</dcterms:modified>
</cp:coreProperties>
</file>