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74" r:id="rId10"/>
    <p:sldId id="268" r:id="rId11"/>
    <p:sldId id="269" r:id="rId12"/>
    <p:sldId id="270" r:id="rId13"/>
    <p:sldId id="271" r:id="rId14"/>
    <p:sldId id="272" r:id="rId15"/>
    <p:sldId id="275" r:id="rId16"/>
    <p:sldId id="266" r:id="rId17"/>
    <p:sldId id="26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FFFBBED4-D377-483E-9847-3FEA27BCBD9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FBBED4-D377-483E-9847-3FEA27BCBD9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FFBBED4-D377-483E-9847-3FEA27BCBD9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FFBBED4-D377-483E-9847-3FEA27BCBD9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0AC098D-5392-44CC-B494-5897E825FB71}" type="datetimeFigureOut">
              <a:rPr lang="ru-RU" smtClean="0"/>
              <a:pPr/>
              <a:t>13.11.2019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FFBBED4-D377-483E-9847-3FEA27BCBD9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0AC098D-5392-44CC-B494-5897E825FB71}" type="datetimeFigureOut">
              <a:rPr lang="ru-RU" smtClean="0"/>
              <a:pPr/>
              <a:t>13.11.2019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FFBBED4-D377-483E-9847-3FEA27BCBD9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32560" y="1000108"/>
            <a:ext cx="7406640" cy="4929222"/>
          </a:xfrm>
        </p:spPr>
        <p:txBody>
          <a:bodyPr/>
          <a:lstStyle/>
          <a:p>
            <a:pPr algn="ctr"/>
            <a:r>
              <a:rPr lang="ru-RU" sz="4000" b="1" dirty="0" err="1" smtClean="0">
                <a:solidFill>
                  <a:srgbClr val="0070C0"/>
                </a:solidFill>
                <a:latin typeface="Times New Roman" pitchFamily="18" charset="0"/>
                <a:cs typeface="Times New Roman" pitchFamily="18" charset="0"/>
              </a:rPr>
              <a:t>Здоровьесберегающие</a:t>
            </a:r>
            <a:r>
              <a:rPr lang="ru-RU" sz="4000" b="1" dirty="0" smtClean="0">
                <a:solidFill>
                  <a:srgbClr val="0070C0"/>
                </a:solidFill>
                <a:latin typeface="Times New Roman" pitchFamily="18" charset="0"/>
                <a:cs typeface="Times New Roman" pitchFamily="18" charset="0"/>
              </a:rPr>
              <a:t> технологии на коррекционных логопедических занятиях</a:t>
            </a:r>
          </a:p>
          <a:p>
            <a:pPr algn="ctr"/>
            <a:endParaRPr lang="ru-RU" sz="2000" dirty="0" smtClean="0">
              <a:latin typeface="Times New Roman" pitchFamily="18" charset="0"/>
              <a:cs typeface="Times New Roman" pitchFamily="18" charset="0"/>
            </a:endParaRPr>
          </a:p>
          <a:p>
            <a:pPr algn="ctr"/>
            <a:endParaRPr lang="ru-RU" sz="2000" dirty="0" smtClean="0">
              <a:latin typeface="Times New Roman" pitchFamily="18" charset="0"/>
              <a:cs typeface="Times New Roman" pitchFamily="18" charset="0"/>
            </a:endParaRPr>
          </a:p>
          <a:p>
            <a:pPr algn="ctr"/>
            <a:endParaRPr lang="ru-RU" sz="2000" dirty="0" smtClean="0">
              <a:latin typeface="Times New Roman" pitchFamily="18" charset="0"/>
              <a:cs typeface="Times New Roman" pitchFamily="18" charset="0"/>
            </a:endParaRPr>
          </a:p>
          <a:p>
            <a:pPr algn="r"/>
            <a:r>
              <a:rPr lang="ru-RU" sz="2000" dirty="0" err="1" smtClean="0">
                <a:latin typeface="Times New Roman" pitchFamily="18" charset="0"/>
                <a:cs typeface="Times New Roman" pitchFamily="18" charset="0"/>
              </a:rPr>
              <a:t>Боркова</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Ольга Владимировна, </a:t>
            </a:r>
          </a:p>
          <a:p>
            <a:pPr algn="r"/>
            <a:r>
              <a:rPr lang="ru-RU" sz="2000" dirty="0" smtClean="0">
                <a:latin typeface="Times New Roman" pitchFamily="18" charset="0"/>
                <a:cs typeface="Times New Roman" pitchFamily="18" charset="0"/>
              </a:rPr>
              <a:t>учитель – логопед,</a:t>
            </a:r>
          </a:p>
          <a:p>
            <a:pPr algn="r"/>
            <a:r>
              <a:rPr lang="ru-RU" sz="2000" dirty="0" smtClean="0">
                <a:latin typeface="Times New Roman" pitchFamily="18" charset="0"/>
                <a:cs typeface="Times New Roman" pitchFamily="18" charset="0"/>
              </a:rPr>
              <a:t>               МБОУ «</a:t>
            </a:r>
            <a:r>
              <a:rPr lang="ru-RU" sz="2000" dirty="0" err="1" smtClean="0">
                <a:latin typeface="Times New Roman" pitchFamily="18" charset="0"/>
                <a:cs typeface="Times New Roman" pitchFamily="18" charset="0"/>
              </a:rPr>
              <a:t>Бакчарская</a:t>
            </a:r>
            <a:r>
              <a:rPr lang="ru-RU" sz="2000" dirty="0" smtClean="0">
                <a:latin typeface="Times New Roman" pitchFamily="18" charset="0"/>
                <a:cs typeface="Times New Roman" pitchFamily="18" charset="0"/>
              </a:rPr>
              <a:t> СОШ»</a:t>
            </a:r>
          </a:p>
          <a:p>
            <a:endParaRPr lang="ru-RU" dirty="0" smtClean="0"/>
          </a:p>
          <a:p>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БИоэнергопластика\flower-bouquet-powerpoint-templates-beauty-fashion-flowers-with-regard-to-powerpoint-background-designs-red-and-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3"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75656" y="260648"/>
            <a:ext cx="7560840" cy="3970318"/>
          </a:xfrm>
          <a:prstGeom prst="rect">
            <a:avLst/>
          </a:prstGeom>
          <a:noFill/>
        </p:spPr>
        <p:txBody>
          <a:bodyPr wrap="square" rtlCol="0">
            <a:spAutoFit/>
          </a:bodyPr>
          <a:lstStyle/>
          <a:p>
            <a:r>
              <a:rPr lang="ru-RU" sz="2000" b="1" dirty="0" err="1">
                <a:latin typeface="Times New Roman" panose="02020603050405020304" pitchFamily="18" charset="0"/>
                <a:cs typeface="Times New Roman" panose="02020603050405020304" pitchFamily="18" charset="0"/>
              </a:rPr>
              <a:t>Биоэнергопластика</a:t>
            </a:r>
            <a:r>
              <a:rPr lang="ru-RU" sz="2000" dirty="0">
                <a:latin typeface="Times New Roman" panose="02020603050405020304" pitchFamily="18" charset="0"/>
                <a:cs typeface="Times New Roman" panose="02020603050405020304" pitchFamily="18" charset="0"/>
              </a:rPr>
              <a:t> – это соединение движений артикуляционного аппарата и движений кистей рук.</a:t>
            </a:r>
          </a:p>
          <a:p>
            <a:r>
              <a:rPr lang="ru-RU" sz="2000" dirty="0">
                <a:latin typeface="Times New Roman" panose="02020603050405020304" pitchFamily="18" charset="0"/>
                <a:cs typeface="Times New Roman" panose="02020603050405020304" pitchFamily="18" charset="0"/>
              </a:rPr>
              <a:t>Термин состоит из двух </a:t>
            </a:r>
            <a:r>
              <a:rPr lang="ru-RU" sz="2000" u="sng" dirty="0">
                <a:latin typeface="Times New Roman" panose="02020603050405020304" pitchFamily="18" charset="0"/>
                <a:cs typeface="Times New Roman" panose="02020603050405020304" pitchFamily="18" charset="0"/>
              </a:rPr>
              <a:t>слов</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биоэнергия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и </a:t>
            </a:r>
            <a:r>
              <a:rPr lang="ru-RU" sz="2000" dirty="0" smtClean="0">
                <a:latin typeface="Times New Roman" panose="02020603050405020304" pitchFamily="18" charset="0"/>
                <a:cs typeface="Times New Roman" panose="02020603050405020304" pitchFamily="18" charset="0"/>
              </a:rPr>
              <a:t> «пластика».</a:t>
            </a:r>
            <a:endParaRPr lang="ru-RU" sz="2000" dirty="0">
              <a:latin typeface="Times New Roman" panose="02020603050405020304" pitchFamily="18" charset="0"/>
              <a:cs typeface="Times New Roman" panose="02020603050405020304" pitchFamily="18" charset="0"/>
            </a:endParaRPr>
          </a:p>
          <a:p>
            <a:r>
              <a:rPr lang="ru-RU" sz="2000" b="1" dirty="0">
                <a:latin typeface="Times New Roman" panose="02020603050405020304" pitchFamily="18" charset="0"/>
                <a:cs typeface="Times New Roman" panose="02020603050405020304" pitchFamily="18" charset="0"/>
              </a:rPr>
              <a:t>Биоэнергия – </a:t>
            </a:r>
            <a:r>
              <a:rPr lang="ru-RU" sz="2000" dirty="0">
                <a:latin typeface="Times New Roman" panose="02020603050405020304" pitchFamily="18" charset="0"/>
                <a:cs typeface="Times New Roman" panose="02020603050405020304" pitchFamily="18" charset="0"/>
              </a:rPr>
              <a:t>это та энергия, которая находится внутри человека.</a:t>
            </a:r>
          </a:p>
          <a:p>
            <a:r>
              <a:rPr lang="ru-RU" sz="2000" b="1" dirty="0">
                <a:latin typeface="Times New Roman" panose="02020603050405020304" pitchFamily="18" charset="0"/>
                <a:cs typeface="Times New Roman" panose="02020603050405020304" pitchFamily="18" charset="0"/>
              </a:rPr>
              <a:t>Пластика</a:t>
            </a:r>
            <a:r>
              <a:rPr lang="ru-RU" sz="2000" dirty="0">
                <a:latin typeface="Times New Roman" panose="02020603050405020304" pitchFamily="18" charset="0"/>
                <a:cs typeface="Times New Roman" panose="02020603050405020304" pitchFamily="18" charset="0"/>
              </a:rPr>
              <a:t> – плавные, раскрепощённые движения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рук.</a:t>
            </a:r>
          </a:p>
          <a:p>
            <a:r>
              <a:rPr lang="ru-RU" sz="1600" b="1" i="1" dirty="0" smtClean="0">
                <a:solidFill>
                  <a:srgbClr val="C00000"/>
                </a:solidFill>
                <a:latin typeface="Times New Roman" panose="02020603050405020304" pitchFamily="18" charset="0"/>
                <a:cs typeface="Times New Roman" panose="02020603050405020304" pitchFamily="18" charset="0"/>
              </a:rPr>
              <a:t>Цель</a:t>
            </a:r>
            <a:r>
              <a:rPr lang="ru-RU" sz="1600" b="1" i="1" dirty="0">
                <a:solidFill>
                  <a:srgbClr val="C00000"/>
                </a:solidFill>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развитие артикуляционного </a:t>
            </a:r>
            <a:r>
              <a:rPr lang="ru-RU" sz="1600" dirty="0" err="1">
                <a:latin typeface="Times New Roman" panose="02020603050405020304" pitchFamily="18" charset="0"/>
                <a:cs typeface="Times New Roman" panose="02020603050405020304" pitchFamily="18" charset="0"/>
              </a:rPr>
              <a:t>праксиса</a:t>
            </a:r>
            <a:r>
              <a:rPr lang="ru-RU" sz="1600" dirty="0">
                <a:latin typeface="Times New Roman" panose="02020603050405020304" pitchFamily="18" charset="0"/>
                <a:cs typeface="Times New Roman" panose="02020603050405020304" pitchFamily="18" charset="0"/>
              </a:rPr>
              <a:t> с помощью </a:t>
            </a:r>
            <a:r>
              <a:rPr lang="ru-RU" sz="1600" dirty="0" err="1">
                <a:latin typeface="Times New Roman" panose="02020603050405020304" pitchFamily="18" charset="0"/>
                <a:cs typeface="Times New Roman" panose="02020603050405020304" pitchFamily="18" charset="0"/>
              </a:rPr>
              <a:t>биоэнергопластики</a:t>
            </a:r>
            <a:r>
              <a:rPr lang="ru-RU" sz="1600"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a:r>
            <a:br>
              <a:rPr lang="ru-RU" sz="1600" b="1" dirty="0">
                <a:latin typeface="Times New Roman" panose="02020603050405020304" pitchFamily="18" charset="0"/>
                <a:cs typeface="Times New Roman" panose="02020603050405020304" pitchFamily="18" charset="0"/>
              </a:rPr>
            </a:br>
            <a:r>
              <a:rPr lang="ru-RU" sz="1600" b="1" i="1" dirty="0">
                <a:solidFill>
                  <a:srgbClr val="C00000"/>
                </a:solidFill>
                <a:latin typeface="Times New Roman" panose="02020603050405020304" pitchFamily="18" charset="0"/>
                <a:cs typeface="Times New Roman" panose="02020603050405020304" pitchFamily="18" charset="0"/>
              </a:rPr>
              <a:t>Задачи:</a:t>
            </a:r>
            <a:r>
              <a:rPr lang="ru-RU" sz="1600" b="1" i="1" dirty="0">
                <a:latin typeface="Times New Roman" panose="02020603050405020304" pitchFamily="18" charset="0"/>
                <a:cs typeface="Times New Roman" panose="02020603050405020304" pitchFamily="18" charset="0"/>
              </a:rPr>
              <a:t/>
            </a:r>
            <a:br>
              <a:rPr lang="ru-RU" sz="1600" b="1" i="1"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-укреплять мышцы артикуляционного аппарата;</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-развивать силу, подвижность и точность движений органов, участвующих в речевом процесс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-развивать координацию движений, мелкую моторику пальцев рук;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-развивать память, произвольное внимание, межполушарную взаимосвязь</a:t>
            </a:r>
            <a:r>
              <a:rPr lang="ru-RU" sz="1600" dirty="0" smtClean="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b="1"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817499" y="3645024"/>
            <a:ext cx="6336704" cy="3416320"/>
          </a:xfrm>
          <a:prstGeom prst="rect">
            <a:avLst/>
          </a:prstGeom>
          <a:noFill/>
        </p:spPr>
        <p:txBody>
          <a:bodyPr wrap="square" rtlCol="0">
            <a:spAutoFit/>
          </a:bodyPr>
          <a:lstStyle/>
          <a:p>
            <a:r>
              <a:rPr lang="ru-RU" b="1" dirty="0" smtClean="0">
                <a:solidFill>
                  <a:srgbClr val="C00000"/>
                </a:solidFill>
                <a:latin typeface="Times New Roman" panose="02020603050405020304" pitchFamily="18" charset="0"/>
                <a:cs typeface="Times New Roman" panose="02020603050405020304" pitchFamily="18" charset="0"/>
              </a:rPr>
              <a:t>Работа </a:t>
            </a:r>
            <a:r>
              <a:rPr lang="ru-RU" b="1" dirty="0">
                <a:solidFill>
                  <a:srgbClr val="C00000"/>
                </a:solidFill>
                <a:latin typeface="Times New Roman" panose="02020603050405020304" pitchFamily="18" charset="0"/>
                <a:cs typeface="Times New Roman" panose="02020603050405020304" pitchFamily="18" charset="0"/>
              </a:rPr>
              <a:t>с использованием </a:t>
            </a:r>
            <a:r>
              <a:rPr lang="ru-RU" b="1" dirty="0" err="1" smtClean="0">
                <a:solidFill>
                  <a:srgbClr val="C00000"/>
                </a:solidFill>
                <a:latin typeface="Times New Roman" panose="02020603050405020304" pitchFamily="18" charset="0"/>
                <a:cs typeface="Times New Roman" panose="02020603050405020304" pitchFamily="18" charset="0"/>
              </a:rPr>
              <a:t>биоэнергопластики</a:t>
            </a:r>
            <a:r>
              <a:rPr lang="ru-RU" b="1" dirty="0" smtClean="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при выполнении артикуляционной гимнастики проводится в </a:t>
            </a:r>
            <a:r>
              <a:rPr lang="ru-RU" b="1" i="1" dirty="0">
                <a:solidFill>
                  <a:srgbClr val="C00000"/>
                </a:solidFill>
                <a:latin typeface="Times New Roman" panose="02020603050405020304" pitchFamily="18" charset="0"/>
                <a:cs typeface="Times New Roman" panose="02020603050405020304" pitchFamily="18" charset="0"/>
              </a:rPr>
              <a:t>несколько этапов</a:t>
            </a:r>
            <a:r>
              <a:rPr lang="ru-RU" b="1" dirty="0">
                <a:solidFill>
                  <a:srgbClr val="C00000"/>
                </a:solidFill>
                <a:latin typeface="Times New Roman" panose="02020603050405020304" pitchFamily="18" charset="0"/>
                <a:cs typeface="Times New Roman" panose="02020603050405020304" pitchFamily="18" charset="0"/>
              </a:rPr>
              <a:t>.</a:t>
            </a:r>
            <a:r>
              <a:rPr lang="ru-RU" dirty="0">
                <a:solidFill>
                  <a:srgbClr val="C00000"/>
                </a:solidFill>
                <a:latin typeface="Times New Roman" panose="02020603050405020304" pitchFamily="18" charset="0"/>
                <a:cs typeface="Times New Roman" panose="02020603050405020304" pitchFamily="18" charset="0"/>
              </a:rPr>
              <a:t/>
            </a:r>
            <a:br>
              <a:rPr lang="ru-RU" dirty="0">
                <a:solidFill>
                  <a:srgbClr val="C00000"/>
                </a:solidFill>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1. </a:t>
            </a:r>
            <a:r>
              <a:rPr lang="ru-RU" b="1" dirty="0">
                <a:latin typeface="Times New Roman" panose="02020603050405020304" pitchFamily="18" charset="0"/>
                <a:cs typeface="Times New Roman" panose="02020603050405020304" pitchFamily="18" charset="0"/>
              </a:rPr>
              <a:t>На подготовительном этапе </a:t>
            </a:r>
            <a:r>
              <a:rPr lang="ru-RU" dirty="0">
                <a:latin typeface="Times New Roman" panose="02020603050405020304" pitchFamily="18" charset="0"/>
                <a:cs typeface="Times New Roman" panose="02020603050405020304" pitchFamily="18" charset="0"/>
              </a:rPr>
              <a:t>проводится обследование строения и подвижности органов артикуляционного аппарата детей: губ, челюсти, языка.</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2. </a:t>
            </a:r>
            <a:r>
              <a:rPr lang="ru-RU" b="1" dirty="0">
                <a:latin typeface="Times New Roman" panose="02020603050405020304" pitchFamily="18" charset="0"/>
                <a:cs typeface="Times New Roman" panose="02020603050405020304" pitchFamily="18" charset="0"/>
              </a:rPr>
              <a:t>На следующем этапе </a:t>
            </a:r>
            <a:r>
              <a:rPr lang="ru-RU" dirty="0">
                <a:latin typeface="Times New Roman" panose="02020603050405020304" pitchFamily="18" charset="0"/>
                <a:cs typeface="Times New Roman" panose="02020603050405020304" pitchFamily="18" charset="0"/>
              </a:rPr>
              <a:t>дети знакомятся с органами артикуляционного аппарата и выполняют упражнения для губ, языка и челюсти традиционными артикуляционными упражнениями</a:t>
            </a:r>
            <a:r>
              <a:rPr lang="ru-RU" dirty="0" smtClean="0">
                <a:latin typeface="Times New Roman" panose="02020603050405020304" pitchFamily="18" charset="0"/>
                <a:cs typeface="Times New Roman" panose="02020603050405020304" pitchFamily="18" charset="0"/>
              </a:rPr>
              <a:t>.</a:t>
            </a:r>
          </a:p>
          <a:p>
            <a:pPr algn="ct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627067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БИоэнергопластика\flower-bouquet-powerpoint-templates-beauty-fashion-flowers-with-regard-to-powerpoint-background-designs-red-and-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3"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43808" y="2924944"/>
            <a:ext cx="6264696" cy="3693319"/>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 заключительном этапе </a:t>
            </a:r>
            <a:r>
              <a:rPr lang="ru-RU" dirty="0">
                <a:latin typeface="Times New Roman" panose="02020603050405020304" pitchFamily="18" charset="0"/>
                <a:cs typeface="Times New Roman" panose="02020603050405020304" pitchFamily="18" charset="0"/>
              </a:rPr>
              <a:t>артикуляционную гимнастику с </a:t>
            </a:r>
            <a:r>
              <a:rPr lang="ru-RU" dirty="0" err="1">
                <a:latin typeface="Times New Roman" panose="02020603050405020304" pitchFamily="18" charset="0"/>
                <a:cs typeface="Times New Roman" panose="02020603050405020304" pitchFamily="18" charset="0"/>
              </a:rPr>
              <a:t>биоэнергопластикой</a:t>
            </a:r>
            <a:r>
              <a:rPr lang="ru-RU" dirty="0">
                <a:latin typeface="Times New Roman" panose="02020603050405020304" pitchFamily="18" charset="0"/>
                <a:cs typeface="Times New Roman" panose="02020603050405020304" pitchFamily="18" charset="0"/>
              </a:rPr>
              <a:t> дети выполняют с синхронными движениями рук, используя различные артикуляционные сказки, стихотворения без зрительной опоры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Педагог </a:t>
            </a:r>
            <a:r>
              <a:rPr lang="ru-RU" dirty="0">
                <a:latin typeface="Times New Roman" panose="02020603050405020304" pitchFamily="18" charset="0"/>
                <a:cs typeface="Times New Roman" panose="02020603050405020304" pitchFamily="18" charset="0"/>
              </a:rPr>
              <a:t>постоянно следит за ритмичным выполнением упражнений. При выполнении артикуляционной гимнастики с </a:t>
            </a:r>
            <a:r>
              <a:rPr lang="ru-RU" dirty="0" err="1">
                <a:latin typeface="Times New Roman" panose="02020603050405020304" pitchFamily="18" charset="0"/>
                <a:cs typeface="Times New Roman" panose="02020603050405020304" pitchFamily="18" charset="0"/>
              </a:rPr>
              <a:t>биоэнергопластикой</a:t>
            </a:r>
            <a:r>
              <a:rPr lang="ru-RU" dirty="0">
                <a:latin typeface="Times New Roman" panose="02020603050405020304" pitchFamily="18" charset="0"/>
                <a:cs typeface="Times New Roman" panose="02020603050405020304" pitchFamily="18" charset="0"/>
              </a:rPr>
              <a:t> соблюдается синхронность и </a:t>
            </a:r>
            <a:r>
              <a:rPr lang="ru-RU" dirty="0" smtClean="0">
                <a:latin typeface="Times New Roman" panose="02020603050405020304" pitchFamily="18" charset="0"/>
                <a:cs typeface="Times New Roman" panose="02020603050405020304" pitchFamily="18" charset="0"/>
              </a:rPr>
              <a:t>точность</a:t>
            </a:r>
          </a:p>
          <a:p>
            <a:r>
              <a:rPr lang="ru-RU" dirty="0" smtClean="0">
                <a:latin typeface="Times New Roman" panose="02020603050405020304" pitchFamily="18" charset="0"/>
                <a:cs typeface="Times New Roman" panose="02020603050405020304" pitchFamily="18" charset="0"/>
              </a:rPr>
              <a:t>действий </a:t>
            </a:r>
            <a:r>
              <a:rPr lang="ru-RU" dirty="0">
                <a:latin typeface="Times New Roman" panose="02020603050405020304" pitchFamily="18" charset="0"/>
                <a:cs typeface="Times New Roman" panose="02020603050405020304" pitchFamily="18" charset="0"/>
              </a:rPr>
              <a:t>органов артикуляционного аппарата и кистей рук.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Рука </a:t>
            </a:r>
            <a:r>
              <a:rPr lang="ru-RU" dirty="0">
                <a:latin typeface="Times New Roman" panose="02020603050405020304" pitchFamily="18" charset="0"/>
                <a:cs typeface="Times New Roman" panose="02020603050405020304" pitchFamily="18" charset="0"/>
              </a:rPr>
              <a:t>находиться на уровне солнечного </a:t>
            </a:r>
            <a:r>
              <a:rPr lang="ru-RU" dirty="0" smtClean="0">
                <a:latin typeface="Times New Roman" panose="02020603050405020304" pitchFamily="18" charset="0"/>
                <a:cs typeface="Times New Roman" panose="02020603050405020304" pitchFamily="18" charset="0"/>
              </a:rPr>
              <a:t>сплетения параллельно </a:t>
            </a:r>
            <a:r>
              <a:rPr lang="ru-RU" dirty="0">
                <a:latin typeface="Times New Roman" panose="02020603050405020304" pitchFamily="18" charset="0"/>
                <a:cs typeface="Times New Roman" panose="02020603050405020304" pitchFamily="18" charset="0"/>
              </a:rPr>
              <a:t>полу.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Педагог двумя руками дает четкий образец движения. </a:t>
            </a:r>
            <a:r>
              <a:rPr lang="ru-RU" dirty="0" smtClean="0">
                <a:latin typeface="Times New Roman" panose="02020603050405020304" pitchFamily="18" charset="0"/>
                <a:cs typeface="Times New Roman" panose="02020603050405020304" pitchFamily="18" charset="0"/>
              </a:rPr>
              <a:t>   Упражнения </a:t>
            </a:r>
            <a:r>
              <a:rPr lang="ru-RU" dirty="0">
                <a:latin typeface="Times New Roman" panose="02020603050405020304" pitchFamily="18" charset="0"/>
                <a:cs typeface="Times New Roman" panose="02020603050405020304" pitchFamily="18" charset="0"/>
              </a:rPr>
              <a:t>выполняются детьми в достаточно быстром темпе, с положительными эмоциями.</a:t>
            </a:r>
          </a:p>
        </p:txBody>
      </p:sp>
      <p:sp>
        <p:nvSpPr>
          <p:cNvPr id="3" name="TextBox 2"/>
          <p:cNvSpPr txBox="1"/>
          <p:nvPr/>
        </p:nvSpPr>
        <p:spPr>
          <a:xfrm>
            <a:off x="1475656" y="116632"/>
            <a:ext cx="7344816" cy="2862322"/>
          </a:xfrm>
          <a:prstGeom prst="rect">
            <a:avLst/>
          </a:prstGeom>
          <a:noFill/>
        </p:spPr>
        <p:txBody>
          <a:bodyPr wrap="square" rtlCol="0">
            <a:spAutoFit/>
          </a:bodyPr>
          <a:lstStyle/>
          <a:p>
            <a:r>
              <a:rPr lang="ru-RU" dirty="0" smtClean="0"/>
              <a:t>   </a:t>
            </a:r>
            <a:r>
              <a:rPr lang="ru-RU" sz="1600" dirty="0" smtClean="0">
                <a:latin typeface="Times New Roman" panose="02020603050405020304" pitchFamily="18" charset="0"/>
                <a:cs typeface="Times New Roman" panose="02020603050405020304" pitchFamily="18" charset="0"/>
              </a:rPr>
              <a:t>3. </a:t>
            </a:r>
            <a:r>
              <a:rPr lang="ru-RU" b="1" dirty="0" smtClean="0">
                <a:latin typeface="Times New Roman" panose="02020603050405020304" pitchFamily="18" charset="0"/>
                <a:cs typeface="Times New Roman" panose="02020603050405020304" pitchFamily="18" charset="0"/>
              </a:rPr>
              <a:t>На основном этапе </a:t>
            </a:r>
            <a:r>
              <a:rPr lang="ru-RU" dirty="0" smtClean="0">
                <a:latin typeface="Times New Roman" panose="02020603050405020304" pitchFamily="18" charset="0"/>
                <a:cs typeface="Times New Roman" panose="02020603050405020304" pitchFamily="18" charset="0"/>
              </a:rPr>
              <a:t>дети выполняют артикуляционную гимнастику с </a:t>
            </a:r>
            <a:r>
              <a:rPr lang="ru-RU" dirty="0" err="1" smtClean="0">
                <a:latin typeface="Times New Roman" panose="02020603050405020304" pitchFamily="18" charset="0"/>
                <a:cs typeface="Times New Roman" panose="02020603050405020304" pitchFamily="18" charset="0"/>
              </a:rPr>
              <a:t>биоэнергопластикой</a:t>
            </a:r>
            <a:r>
              <a:rPr lang="ru-RU" dirty="0" smtClean="0">
                <a:latin typeface="Times New Roman" panose="02020603050405020304" pitchFamily="18" charset="0"/>
                <a:cs typeface="Times New Roman" panose="02020603050405020304" pitchFamily="18" charset="0"/>
              </a:rPr>
              <a:t> перед зеркалом. Ребенок повторяет за педагогом упражнение, используя свою ведущую руку. Педагог следит за тем, чтобы кисть ребенка не напрягалась, движения были плавными и раскрепощенными</a:t>
            </a:r>
          </a:p>
          <a:p>
            <a:r>
              <a:rPr lang="ru-RU" dirty="0" smtClean="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Далее дети выполняют артикуляционную гимнастику с </a:t>
            </a:r>
            <a:r>
              <a:rPr lang="ru-RU" dirty="0" err="1">
                <a:latin typeface="Times New Roman" panose="02020603050405020304" pitchFamily="18" charset="0"/>
                <a:cs typeface="Times New Roman" panose="02020603050405020304" pitchFamily="18" charset="0"/>
              </a:rPr>
              <a:t>биоэнергопластикой</a:t>
            </a:r>
            <a:r>
              <a:rPr lang="ru-RU" dirty="0">
                <a:latin typeface="Times New Roman" panose="02020603050405020304" pitchFamily="18" charset="0"/>
                <a:cs typeface="Times New Roman" panose="02020603050405020304" pitchFamily="18" charset="0"/>
              </a:rPr>
              <a:t> перед зеркалом, используя другую руку.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5</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Затем</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дети выполняют артикуляционную гимнастику с </a:t>
            </a:r>
            <a:r>
              <a:rPr lang="ru-RU" dirty="0" err="1">
                <a:latin typeface="Times New Roman" panose="02020603050405020304" pitchFamily="18" charset="0"/>
                <a:cs typeface="Times New Roman" panose="02020603050405020304" pitchFamily="18" charset="0"/>
              </a:rPr>
              <a:t>биоэнергопластикой</a:t>
            </a:r>
            <a:r>
              <a:rPr lang="ru-RU" dirty="0">
                <a:latin typeface="Times New Roman" panose="02020603050405020304" pitchFamily="18" charset="0"/>
                <a:cs typeface="Times New Roman" panose="02020603050405020304" pitchFamily="18" charset="0"/>
              </a:rPr>
              <a:t> перед зеркалом, сопровождая движениями обеих рук</a:t>
            </a:r>
            <a:r>
              <a:rPr lang="ru-RU"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1942354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БИоэнергопластика\flower-bouquet-powerpoint-templates-beauty-fashion-flowers-with-regard-to-powerpoint-background-designs-red-and-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3"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259632" y="188640"/>
            <a:ext cx="7632848" cy="2585323"/>
          </a:xfrm>
          <a:prstGeom prst="rect">
            <a:avLst/>
          </a:prstGeom>
        </p:spPr>
        <p:txBody>
          <a:bodyPr wrap="square">
            <a:spAutoFit/>
          </a:bodyPr>
          <a:lstStyle/>
          <a:p>
            <a:r>
              <a:rPr lang="ru-RU" b="1" dirty="0">
                <a:solidFill>
                  <a:srgbClr val="FF0000"/>
                </a:solidFill>
                <a:latin typeface="Times New Roman" panose="02020603050405020304" pitchFamily="18" charset="0"/>
                <a:cs typeface="Times New Roman" panose="02020603050405020304" pitchFamily="18" charset="0"/>
              </a:rPr>
              <a:t>Артикуляционные упражнения с использованием </a:t>
            </a:r>
            <a:r>
              <a:rPr lang="ru-RU" b="1" dirty="0" err="1" smtClean="0">
                <a:solidFill>
                  <a:srgbClr val="FF0000"/>
                </a:solidFill>
                <a:latin typeface="Times New Roman" panose="02020603050405020304" pitchFamily="18" charset="0"/>
                <a:cs typeface="Times New Roman" panose="02020603050405020304" pitchFamily="18" charset="0"/>
              </a:rPr>
              <a:t>биоэнергопластики</a:t>
            </a:r>
            <a:r>
              <a:rPr lang="ru-RU" b="1" dirty="0" smtClean="0">
                <a:solidFill>
                  <a:srgbClr val="FF0000"/>
                </a:solidFill>
                <a:latin typeface="Times New Roman" panose="02020603050405020304" pitchFamily="18" charset="0"/>
                <a:cs typeface="Times New Roman" panose="02020603050405020304" pitchFamily="18" charset="0"/>
              </a:rPr>
              <a:t>.</a:t>
            </a:r>
            <a:endParaRPr lang="ru-RU" b="1" dirty="0">
              <a:solidFill>
                <a:srgbClr val="FF0000"/>
              </a:solidFill>
              <a:latin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cs typeface="Times New Roman" panose="02020603050405020304" pitchFamily="18" charset="0"/>
              </a:rPr>
              <a:t>Статические </a:t>
            </a:r>
            <a:r>
              <a:rPr lang="ru-RU" b="1" dirty="0" smtClean="0">
                <a:latin typeface="Times New Roman" panose="02020603050405020304" pitchFamily="18" charset="0"/>
                <a:cs typeface="Times New Roman" panose="02020603050405020304" pitchFamily="18" charset="0"/>
              </a:rPr>
              <a:t>упражнения.</a:t>
            </a:r>
            <a:endParaRPr lang="ru-RU" dirty="0">
              <a:latin typeface="Times New Roman" panose="02020603050405020304" pitchFamily="18" charset="0"/>
              <a:cs typeface="Times New Roman" panose="02020603050405020304" pitchFamily="18" charset="0"/>
            </a:endParaRPr>
          </a:p>
          <a:p>
            <a:r>
              <a:rPr lang="ru-RU" u="sng" dirty="0">
                <a:latin typeface="Times New Roman" panose="02020603050405020304" pitchFamily="18" charset="0"/>
                <a:cs typeface="Times New Roman" panose="02020603050405020304" pitchFamily="18" charset="0"/>
              </a:rPr>
              <a:t>Цель упражнений</a:t>
            </a:r>
            <a:r>
              <a:rPr lang="ru-RU" dirty="0">
                <a:latin typeface="Times New Roman" panose="02020603050405020304" pitchFamily="18" charset="0"/>
                <a:cs typeface="Times New Roman" panose="02020603050405020304" pitchFamily="18" charset="0"/>
              </a:rPr>
              <a:t>: воспитание точности, четкости, плавности и устойчивости артикуляторных движений, развитие координации движений кистей рук, мелкой моторики пальцев рук, активизация интеллектуальной деятельности ребенка, развитие памяти, произвольного внимания, зрительного и слухового восприятия, межполушарной взаимосвязи, формирование умения действовать по словесным инструкциям</a:t>
            </a:r>
            <a:r>
              <a:rPr lang="ru-RU" dirty="0" smtClean="0">
                <a:latin typeface="Times New Roman" panose="02020603050405020304" pitchFamily="18" charset="0"/>
                <a:cs typeface="Times New Roman" panose="02020603050405020304" pitchFamily="18" charset="0"/>
              </a:rPr>
              <a:t>.</a:t>
            </a:r>
          </a:p>
          <a:p>
            <a:endParaRPr lang="ru-RU" dirty="0"/>
          </a:p>
        </p:txBody>
      </p:sp>
      <p:sp>
        <p:nvSpPr>
          <p:cNvPr id="3" name="TextBox 2"/>
          <p:cNvSpPr txBox="1"/>
          <p:nvPr/>
        </p:nvSpPr>
        <p:spPr>
          <a:xfrm>
            <a:off x="2555776" y="2564904"/>
            <a:ext cx="6120680" cy="3139321"/>
          </a:xfrm>
          <a:prstGeom prst="rect">
            <a:avLst/>
          </a:prstGeom>
          <a:noFill/>
        </p:spPr>
        <p:txBody>
          <a:bodyPr wrap="square" rtlCol="0">
            <a:spAutoFit/>
          </a:bodyPr>
          <a:lstStyle/>
          <a:p>
            <a:r>
              <a:rPr lang="ru-RU" b="1" i="1" u="sng" dirty="0">
                <a:latin typeface="Times New Roman" panose="02020603050405020304" pitchFamily="18" charset="0"/>
                <a:cs typeface="Times New Roman" panose="02020603050405020304" pitchFamily="18" charset="0"/>
              </a:rPr>
              <a:t>Лягушка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Превратили нас в лягушек –</a:t>
            </a:r>
          </a:p>
          <a:p>
            <a:r>
              <a:rPr lang="ru-RU" dirty="0">
                <a:latin typeface="Times New Roman" panose="02020603050405020304" pitchFamily="18" charset="0"/>
                <a:cs typeface="Times New Roman" panose="02020603050405020304" pitchFamily="18" charset="0"/>
              </a:rPr>
              <a:t>Дотянулись мы до ушек.</a:t>
            </a:r>
          </a:p>
          <a:p>
            <a:r>
              <a:rPr lang="ru-RU" dirty="0">
                <a:latin typeface="Times New Roman" panose="02020603050405020304" pitchFamily="18" charset="0"/>
                <a:cs typeface="Times New Roman" panose="02020603050405020304" pitchFamily="18" charset="0"/>
              </a:rPr>
              <a:t>Дотянулись, улыбнулись,</a:t>
            </a:r>
          </a:p>
          <a:p>
            <a:r>
              <a:rPr lang="ru-RU" dirty="0">
                <a:latin typeface="Times New Roman" panose="02020603050405020304" pitchFamily="18" charset="0"/>
                <a:cs typeface="Times New Roman" panose="02020603050405020304" pitchFamily="18" charset="0"/>
              </a:rPr>
              <a:t>А затем домой вернулись</a:t>
            </a:r>
            <a:r>
              <a:rPr lang="ru-RU" dirty="0" smtClean="0"/>
              <a:t>.</a:t>
            </a:r>
          </a:p>
          <a:p>
            <a:endParaRPr lang="ru-RU" b="1" i="1" u="sng" dirty="0" smtClean="0"/>
          </a:p>
          <a:p>
            <a:r>
              <a:rPr lang="ru-RU" b="1" i="1" u="sng" dirty="0" smtClean="0">
                <a:latin typeface="Times New Roman" panose="02020603050405020304" pitchFamily="18" charset="0"/>
                <a:cs typeface="Times New Roman" panose="02020603050405020304" pitchFamily="18" charset="0"/>
              </a:rPr>
              <a:t>Хоботок</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Вытянул </a:t>
            </a:r>
            <a:r>
              <a:rPr lang="ru-RU" dirty="0">
                <a:latin typeface="Times New Roman" panose="02020603050405020304" pitchFamily="18" charset="0"/>
                <a:cs typeface="Times New Roman" panose="02020603050405020304" pitchFamily="18" charset="0"/>
              </a:rPr>
              <a:t>слоненок хобот,</a:t>
            </a:r>
          </a:p>
          <a:p>
            <a:r>
              <a:rPr lang="ru-RU" dirty="0">
                <a:latin typeface="Times New Roman" panose="02020603050405020304" pitchFamily="18" charset="0"/>
                <a:cs typeface="Times New Roman" panose="02020603050405020304" pitchFamily="18" charset="0"/>
              </a:rPr>
              <a:t>Поиграть нам предложил.</a:t>
            </a:r>
          </a:p>
          <a:p>
            <a:r>
              <a:rPr lang="ru-RU" dirty="0">
                <a:latin typeface="Times New Roman" panose="02020603050405020304" pitchFamily="18" charset="0"/>
                <a:cs typeface="Times New Roman" panose="02020603050405020304" pitchFamily="18" charset="0"/>
              </a:rPr>
              <a:t>Губы </a:t>
            </a:r>
            <a:r>
              <a:rPr lang="ru-RU" i="1" dirty="0">
                <a:latin typeface="Times New Roman" panose="02020603050405020304" pitchFamily="18" charset="0"/>
                <a:cs typeface="Times New Roman" panose="02020603050405020304" pitchFamily="18" charset="0"/>
              </a:rPr>
              <a:t>«хоботком»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сложили,</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Со слоненком </a:t>
            </a:r>
            <a:r>
              <a:rPr lang="ru-RU" dirty="0" smtClean="0">
                <a:latin typeface="Times New Roman" panose="02020603050405020304" pitchFamily="18" charset="0"/>
                <a:cs typeface="Times New Roman" panose="02020603050405020304" pitchFamily="18" charset="0"/>
              </a:rPr>
              <a:t>подружили.</a:t>
            </a:r>
            <a:endParaRPr lang="ru-RU"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304" y="2938462"/>
            <a:ext cx="3262312"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1918" y="4653136"/>
            <a:ext cx="3472234" cy="925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8172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БИоэнергопластика\flower-bouquet-powerpoint-templates-beauty-fashion-flowers-with-regard-to-powerpoint-background-designs-red-and-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3" y="-20133"/>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771799" y="2996952"/>
            <a:ext cx="6082869" cy="3970318"/>
          </a:xfrm>
          <a:prstGeom prst="rect">
            <a:avLst/>
          </a:prstGeom>
        </p:spPr>
        <p:txBody>
          <a:bodyPr wrap="square">
            <a:spAutoFit/>
          </a:bodyPr>
          <a:lstStyle/>
          <a:p>
            <a:r>
              <a:rPr lang="ru-RU" b="1" i="1" u="sng" dirty="0" smtClean="0">
                <a:latin typeface="Times New Roman" panose="02020603050405020304" pitchFamily="18" charset="0"/>
                <a:cs typeface="Times New Roman" panose="02020603050405020304" pitchFamily="18" charset="0"/>
              </a:rPr>
              <a:t>Чашечка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Эту чашечку, дружок,</a:t>
            </a:r>
          </a:p>
          <a:p>
            <a:r>
              <a:rPr lang="ru-RU" dirty="0">
                <a:latin typeface="Times New Roman" panose="02020603050405020304" pitchFamily="18" charset="0"/>
                <a:cs typeface="Times New Roman" panose="02020603050405020304" pitchFamily="18" charset="0"/>
              </a:rPr>
              <a:t>Сделал ловкий язычок.</a:t>
            </a:r>
          </a:p>
          <a:p>
            <a:r>
              <a:rPr lang="ru-RU" dirty="0">
                <a:latin typeface="Times New Roman" panose="02020603050405020304" pitchFamily="18" charset="0"/>
                <a:cs typeface="Times New Roman" panose="02020603050405020304" pitchFamily="18" charset="0"/>
              </a:rPr>
              <a:t>Нужно нам как можно дольше</a:t>
            </a:r>
          </a:p>
          <a:p>
            <a:r>
              <a:rPr lang="ru-RU" dirty="0">
                <a:latin typeface="Times New Roman" panose="02020603050405020304" pitchFamily="18" charset="0"/>
                <a:cs typeface="Times New Roman" panose="02020603050405020304" pitchFamily="18" charset="0"/>
              </a:rPr>
              <a:t>Подержать вот этот ковшик</a:t>
            </a:r>
            <a:r>
              <a:rPr lang="ru-RU" dirty="0" smtClean="0">
                <a:latin typeface="Times New Roman" panose="02020603050405020304" pitchFamily="18" charset="0"/>
                <a:cs typeface="Times New Roman" panose="02020603050405020304" pitchFamily="18" charset="0"/>
              </a:rPr>
              <a:t>.</a:t>
            </a:r>
          </a:p>
          <a:p>
            <a:endParaRPr lang="ru-RU" b="1" i="1" u="sng" dirty="0" smtClean="0">
              <a:latin typeface="Times New Roman" panose="02020603050405020304" pitchFamily="18" charset="0"/>
              <a:cs typeface="Times New Roman" panose="02020603050405020304" pitchFamily="18" charset="0"/>
            </a:endParaRPr>
          </a:p>
          <a:p>
            <a:r>
              <a:rPr lang="ru-RU" b="1" i="1" u="sng" dirty="0" smtClean="0">
                <a:latin typeface="Times New Roman" panose="02020603050405020304" pitchFamily="18" charset="0"/>
                <a:cs typeface="Times New Roman" panose="02020603050405020304" pitchFamily="18" charset="0"/>
              </a:rPr>
              <a:t>Грибок</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Вверх подняли язычок,</a:t>
            </a:r>
          </a:p>
          <a:p>
            <a:r>
              <a:rPr lang="ru-RU" dirty="0">
                <a:latin typeface="Times New Roman" panose="02020603050405020304" pitchFamily="18" charset="0"/>
                <a:cs typeface="Times New Roman" panose="02020603050405020304" pitchFamily="18" charset="0"/>
              </a:rPr>
              <a:t>Стал похож он на грибок.</a:t>
            </a:r>
          </a:p>
          <a:p>
            <a:r>
              <a:rPr lang="ru-RU" dirty="0">
                <a:latin typeface="Times New Roman" panose="02020603050405020304" pitchFamily="18" charset="0"/>
                <a:cs typeface="Times New Roman" panose="02020603050405020304" pitchFamily="18" charset="0"/>
              </a:rPr>
              <a:t>Мы подержим так немножко,</a:t>
            </a:r>
          </a:p>
          <a:p>
            <a:r>
              <a:rPr lang="ru-RU" dirty="0">
                <a:latin typeface="Times New Roman" panose="02020603050405020304" pitchFamily="18" charset="0"/>
                <a:cs typeface="Times New Roman" panose="02020603050405020304" pitchFamily="18" charset="0"/>
              </a:rPr>
              <a:t>А затем потянем ножку.</a:t>
            </a:r>
          </a:p>
          <a:p>
            <a:endParaRPr lang="ru-RU" dirty="0" smtClean="0">
              <a:latin typeface="Times New Roman" panose="02020603050405020304" pitchFamily="18" charset="0"/>
              <a:cs typeface="Times New Roman" panose="02020603050405020304" pitchFamily="18" charset="0"/>
            </a:endParaRPr>
          </a:p>
          <a:p>
            <a:endParaRPr lang="ru-RU" dirty="0" smtClean="0"/>
          </a:p>
          <a:p>
            <a:endParaRPr lang="ru-RU"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60648"/>
            <a:ext cx="3033235" cy="1087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475656" y="66251"/>
            <a:ext cx="3528392" cy="2862322"/>
          </a:xfrm>
          <a:prstGeom prst="rect">
            <a:avLst/>
          </a:prstGeom>
          <a:noFill/>
        </p:spPr>
        <p:txBody>
          <a:bodyPr wrap="square" rtlCol="0">
            <a:spAutoFit/>
          </a:bodyPr>
          <a:lstStyle/>
          <a:p>
            <a:r>
              <a:rPr lang="ru-RU" b="1" i="1" u="sng" dirty="0" smtClean="0">
                <a:latin typeface="Times New Roman" panose="02020603050405020304" pitchFamily="18" charset="0"/>
                <a:cs typeface="Times New Roman" panose="02020603050405020304" pitchFamily="18" charset="0"/>
              </a:rPr>
              <a:t>Лопатка</a:t>
            </a:r>
            <a:r>
              <a:rPr lang="ru-RU" b="1" i="1" u="sng"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Раз, два — потянем вниз,</a:t>
            </a:r>
          </a:p>
          <a:p>
            <a:r>
              <a:rPr lang="ru-RU" dirty="0">
                <a:latin typeface="Times New Roman" panose="02020603050405020304" pitchFamily="18" charset="0"/>
                <a:cs typeface="Times New Roman" panose="02020603050405020304" pitchFamily="18" charset="0"/>
              </a:rPr>
              <a:t>В лопатку превращаем,</a:t>
            </a:r>
          </a:p>
          <a:p>
            <a:r>
              <a:rPr lang="ru-RU" dirty="0">
                <a:latin typeface="Times New Roman" panose="02020603050405020304" pitchFamily="18" charset="0"/>
                <a:cs typeface="Times New Roman" panose="02020603050405020304" pitchFamily="18" charset="0"/>
              </a:rPr>
              <a:t>Чтоб был умелым наш язык,</a:t>
            </a:r>
          </a:p>
          <a:p>
            <a:r>
              <a:rPr lang="ru-RU" dirty="0">
                <a:latin typeface="Times New Roman" panose="02020603050405020304" pitchFamily="18" charset="0"/>
                <a:cs typeface="Times New Roman" panose="02020603050405020304" pitchFamily="18" charset="0"/>
              </a:rPr>
              <a:t>Зарядку выполняем.</a:t>
            </a:r>
          </a:p>
          <a:p>
            <a:r>
              <a:rPr lang="ru-RU" b="1" i="1" u="sng" dirty="0">
                <a:latin typeface="Times New Roman" panose="02020603050405020304" pitchFamily="18" charset="0"/>
                <a:cs typeface="Times New Roman" panose="02020603050405020304" pitchFamily="18" charset="0"/>
              </a:rPr>
              <a:t>Парус</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Ветер парус раздувает,</a:t>
            </a:r>
          </a:p>
          <a:p>
            <a:r>
              <a:rPr lang="ru-RU" dirty="0">
                <a:latin typeface="Times New Roman" panose="02020603050405020304" pitchFamily="18" charset="0"/>
                <a:cs typeface="Times New Roman" panose="02020603050405020304" pitchFamily="18" charset="0"/>
              </a:rPr>
              <a:t>Нашу лодку подгоняет.</a:t>
            </a:r>
          </a:p>
          <a:p>
            <a:r>
              <a:rPr lang="ru-RU" dirty="0">
                <a:latin typeface="Times New Roman" panose="02020603050405020304" pitchFamily="18" charset="0"/>
                <a:cs typeface="Times New Roman" panose="02020603050405020304" pitchFamily="18" charset="0"/>
              </a:rPr>
              <a:t>Раз, два, три, четыре, пять,</a:t>
            </a:r>
          </a:p>
          <a:p>
            <a:r>
              <a:rPr lang="ru-RU" dirty="0">
                <a:latin typeface="Times New Roman" panose="02020603050405020304" pitchFamily="18" charset="0"/>
                <a:cs typeface="Times New Roman" panose="02020603050405020304" pitchFamily="18" charset="0"/>
              </a:rPr>
              <a:t>Будем парус мы </a:t>
            </a:r>
            <a:r>
              <a:rPr lang="ru-RU" dirty="0" smtClean="0">
                <a:latin typeface="Times New Roman" panose="02020603050405020304" pitchFamily="18" charset="0"/>
                <a:cs typeface="Times New Roman" panose="02020603050405020304" pitchFamily="18" charset="0"/>
              </a:rPr>
              <a:t>держать</a:t>
            </a:r>
            <a:endParaRPr lang="ru-RU" dirty="0">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6593" y="1513767"/>
            <a:ext cx="2872159" cy="1334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4804" y="3284984"/>
            <a:ext cx="3149684"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6" name="Picture 10" descr="C:\Users\User\Desktop\БИоэнергопластика\510889_12.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65918" y="4975383"/>
            <a:ext cx="3533973" cy="1068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690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БИоэнергопластика\flower-bouquet-powerpoint-templates-beauty-fashion-flowers-with-regard-to-powerpoint-background-designs-red-and-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2" y="-2738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411760" y="1643050"/>
            <a:ext cx="6552728" cy="4247317"/>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Динамические упражнения</a:t>
            </a:r>
          </a:p>
          <a:p>
            <a:r>
              <a:rPr lang="ru-RU" u="sng" dirty="0" smtClean="0">
                <a:latin typeface="Times New Roman" panose="02020603050405020304" pitchFamily="18" charset="0"/>
                <a:cs typeface="Times New Roman" panose="02020603050405020304" pitchFamily="18" charset="0"/>
              </a:rPr>
              <a:t>Цель упражнений</a:t>
            </a:r>
            <a:r>
              <a:rPr lang="ru-RU" dirty="0" smtClean="0">
                <a:latin typeface="Times New Roman" panose="02020603050405020304" pitchFamily="18" charset="0"/>
                <a:cs typeface="Times New Roman" panose="02020603050405020304" pitchFamily="18" charset="0"/>
              </a:rPr>
              <a:t>: формирование умения плавного переключения с одного артикуляторного движения на другое, воспитание точности, целенаправленности, плавности движений артикуляционных органов, развитие координации движений кистей и пальцев рук, развитие памяти, произвольного внимания, зрительного и слухового восприятия, межполушарной взаимосвязи, формирование умения действовать по словесным инструкциям.</a:t>
            </a:r>
          </a:p>
          <a:p>
            <a:endParaRPr lang="ru-RU" b="1" i="1" u="sng" dirty="0" smtClean="0">
              <a:latin typeface="Times New Roman" panose="02020603050405020304" pitchFamily="18" charset="0"/>
              <a:cs typeface="Times New Roman" panose="02020603050405020304" pitchFamily="18" charset="0"/>
            </a:endParaRPr>
          </a:p>
          <a:p>
            <a:r>
              <a:rPr lang="ru-RU" b="1" i="1" u="sng" dirty="0" smtClean="0">
                <a:latin typeface="Times New Roman" panose="02020603050405020304" pitchFamily="18" charset="0"/>
                <a:cs typeface="Times New Roman" panose="02020603050405020304" pitchFamily="18" charset="0"/>
              </a:rPr>
              <a:t>  Чистим зубы</a:t>
            </a:r>
          </a:p>
          <a:p>
            <a:r>
              <a:rPr lang="ru-RU" dirty="0" smtClean="0">
                <a:latin typeface="Times New Roman" panose="02020603050405020304" pitchFamily="18" charset="0"/>
                <a:cs typeface="Times New Roman" panose="02020603050405020304" pitchFamily="18" charset="0"/>
              </a:rPr>
              <a:t>          Мы, конечно, очень любим</a:t>
            </a:r>
          </a:p>
          <a:p>
            <a:r>
              <a:rPr lang="ru-RU" dirty="0" smtClean="0">
                <a:latin typeface="Times New Roman" panose="02020603050405020304" pitchFamily="18" charset="0"/>
                <a:cs typeface="Times New Roman" panose="02020603050405020304" pitchFamily="18" charset="0"/>
              </a:rPr>
              <a:t>            Аккуратно чистить зубы.</a:t>
            </a:r>
          </a:p>
          <a:p>
            <a:r>
              <a:rPr lang="ru-RU" dirty="0" smtClean="0">
                <a:latin typeface="Times New Roman" panose="02020603050405020304" pitchFamily="18" charset="0"/>
                <a:cs typeface="Times New Roman" panose="02020603050405020304" pitchFamily="18" charset="0"/>
              </a:rPr>
              <a:t>           Раз, два, три, четыре, пять —</a:t>
            </a:r>
          </a:p>
          <a:p>
            <a:r>
              <a:rPr lang="ru-RU" dirty="0" smtClean="0">
                <a:latin typeface="Times New Roman" panose="02020603050405020304" pitchFamily="18" charset="0"/>
                <a:cs typeface="Times New Roman" panose="02020603050405020304" pitchFamily="18" charset="0"/>
              </a:rPr>
              <a:t>            Будем ротик полоскать</a:t>
            </a:r>
            <a:r>
              <a:rPr lang="ru-RU" dirty="0" smtClean="0"/>
              <a:t>.</a:t>
            </a:r>
            <a:endParaRPr lang="ru-RU"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21430"/>
            <a:ext cx="4160565" cy="1211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9" name="Picture 9" descr="C:\Users\User\Desktop\БИоэнергопластика\510889_1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8149" y="4380512"/>
            <a:ext cx="819803" cy="2089498"/>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C:\Users\User\Desktop\БИоэнергопластика\510889_1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287" y="4306071"/>
            <a:ext cx="1640285" cy="223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889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03648" y="620688"/>
            <a:ext cx="7498080" cy="5357850"/>
          </a:xfrm>
        </p:spPr>
        <p:txBody>
          <a:bodyPr>
            <a:normAutofit/>
          </a:bodyPr>
          <a:lstStyle/>
          <a:p>
            <a:pPr>
              <a:buNone/>
            </a:pPr>
            <a:r>
              <a:rPr lang="ru-RU" sz="2000" b="1" dirty="0" smtClean="0">
                <a:solidFill>
                  <a:srgbClr val="FF0000"/>
                </a:solidFill>
                <a:latin typeface="Times New Roman" pitchFamily="18" charset="0"/>
                <a:cs typeface="Times New Roman" pitchFamily="18" charset="0"/>
              </a:rPr>
              <a:t>Применение метода «</a:t>
            </a:r>
            <a:r>
              <a:rPr lang="ru-RU" sz="2000" b="1" dirty="0" err="1" smtClean="0">
                <a:solidFill>
                  <a:srgbClr val="FF0000"/>
                </a:solidFill>
                <a:latin typeface="Times New Roman" pitchFamily="18" charset="0"/>
                <a:cs typeface="Times New Roman" pitchFamily="18" charset="0"/>
              </a:rPr>
              <a:t>Биоэнергопластика</a:t>
            </a:r>
            <a:r>
              <a:rPr lang="ru-RU" sz="2000" b="1" dirty="0" smtClean="0">
                <a:solidFill>
                  <a:srgbClr val="FF0000"/>
                </a:solidFill>
                <a:latin typeface="Times New Roman" pitchFamily="18" charset="0"/>
                <a:cs typeface="Times New Roman" pitchFamily="18" charset="0"/>
              </a:rPr>
              <a:t>» способствует:</a:t>
            </a:r>
          </a:p>
          <a:p>
            <a:pPr>
              <a:buNone/>
            </a:pPr>
            <a:endParaRPr lang="ru-RU" sz="2000" dirty="0" smtClean="0">
              <a:latin typeface="Times New Roman" pitchFamily="18" charset="0"/>
              <a:cs typeface="Times New Roman" pitchFamily="18" charset="0"/>
            </a:endParaRPr>
          </a:p>
          <a:p>
            <a:pPr>
              <a:buFontTx/>
              <a:buChar char="-"/>
            </a:pPr>
            <a:r>
              <a:rPr lang="ru-RU" sz="1800" dirty="0" smtClean="0">
                <a:latin typeface="Times New Roman" pitchFamily="18" charset="0"/>
                <a:cs typeface="Times New Roman" pitchFamily="18" charset="0"/>
              </a:rPr>
              <a:t>увеличению эффективности артикуляционной гимнастики;</a:t>
            </a:r>
          </a:p>
          <a:p>
            <a:pPr>
              <a:buFontTx/>
              <a:buChar char="-"/>
            </a:pPr>
            <a:r>
              <a:rPr lang="ru-RU" sz="1800" dirty="0" smtClean="0">
                <a:latin typeface="Times New Roman" pitchFamily="18" charset="0"/>
                <a:cs typeface="Times New Roman" pitchFamily="18" charset="0"/>
              </a:rPr>
              <a:t>развитию пальчиковой, артикуляционной моторики;</a:t>
            </a:r>
          </a:p>
          <a:p>
            <a:pPr>
              <a:buFontTx/>
              <a:buChar char="-"/>
            </a:pPr>
            <a:r>
              <a:rPr lang="ru-RU" sz="1800" dirty="0" smtClean="0">
                <a:latin typeface="Times New Roman" pitchFamily="18" charset="0"/>
                <a:cs typeface="Times New Roman" pitchFamily="18" charset="0"/>
              </a:rPr>
              <a:t>совершенствованию координации движений тела ребёнка в пространстве;</a:t>
            </a:r>
          </a:p>
          <a:p>
            <a:pPr>
              <a:buFontTx/>
              <a:buChar char="-"/>
            </a:pPr>
            <a:r>
              <a:rPr lang="ru-RU" sz="1800" dirty="0" smtClean="0">
                <a:latin typeface="Times New Roman" pitchFamily="18" charset="0"/>
                <a:cs typeface="Times New Roman" pitchFamily="18" charset="0"/>
              </a:rPr>
              <a:t>развитию памяти, внимания, мышления, чувства ритма;</a:t>
            </a:r>
          </a:p>
          <a:p>
            <a:pPr>
              <a:buFontTx/>
              <a:buChar char="-"/>
            </a:pPr>
            <a:r>
              <a:rPr lang="ru-RU" sz="1800" dirty="0" smtClean="0">
                <a:latin typeface="Times New Roman" pitchFamily="18" charset="0"/>
                <a:cs typeface="Times New Roman" pitchFamily="18" charset="0"/>
              </a:rPr>
              <a:t>влиянию на мотивацию и активизацию интеллектуальной деятельности у детей;</a:t>
            </a:r>
          </a:p>
          <a:p>
            <a:pPr>
              <a:buFontTx/>
              <a:buChar char="-"/>
            </a:pPr>
            <a:r>
              <a:rPr lang="ru-RU" sz="1800" dirty="0" smtClean="0">
                <a:latin typeface="Times New Roman" pitchFamily="18" charset="0"/>
                <a:cs typeface="Times New Roman" pitchFamily="18" charset="0"/>
              </a:rPr>
              <a:t>синхронизации работы полушарий головного мозга;</a:t>
            </a:r>
          </a:p>
          <a:p>
            <a:pPr>
              <a:buFontTx/>
              <a:buChar char="-"/>
            </a:pPr>
            <a:r>
              <a:rPr lang="ru-RU" sz="1800" dirty="0" smtClean="0">
                <a:latin typeface="Times New Roman" pitchFamily="18" charset="0"/>
                <a:cs typeface="Times New Roman" pitchFamily="18" charset="0"/>
              </a:rPr>
              <a:t> коррекции звукопроизношения, фонематических процессов;</a:t>
            </a:r>
          </a:p>
          <a:p>
            <a:pPr>
              <a:buFontTx/>
              <a:buChar char="-"/>
            </a:pPr>
            <a:r>
              <a:rPr lang="ru-RU" sz="1800" dirty="0" smtClean="0">
                <a:latin typeface="Times New Roman" pitchFamily="18" charset="0"/>
                <a:cs typeface="Times New Roman" pitchFamily="18" charset="0"/>
              </a:rPr>
              <a:t>улучшению результативности занятий.</a:t>
            </a:r>
          </a:p>
          <a:p>
            <a:pPr>
              <a:buFontTx/>
              <a:buChar char="-"/>
            </a:pPr>
            <a:endParaRPr lang="ru-RU" sz="1600" dirty="0" smtClean="0">
              <a:latin typeface="Times New Roman" pitchFamily="18" charset="0"/>
              <a:cs typeface="Times New Roman" pitchFamily="18" charset="0"/>
            </a:endParaRPr>
          </a:p>
          <a:p>
            <a:pPr>
              <a:buFontTx/>
              <a:buChar char="-"/>
            </a:pPr>
            <a:endParaRPr lang="ru-RU" sz="1600" dirty="0" smtClean="0">
              <a:latin typeface="Times New Roman" pitchFamily="18" charset="0"/>
              <a:cs typeface="Times New Roman" pitchFamily="18" charset="0"/>
            </a:endParaRPr>
          </a:p>
          <a:p>
            <a:pPr>
              <a:buFontTx/>
              <a:buChar char="-"/>
            </a:pPr>
            <a:endParaRPr lang="ru-RU" sz="1600" dirty="0" smtClean="0">
              <a:latin typeface="Times New Roman" pitchFamily="18" charset="0"/>
              <a:cs typeface="Times New Roman" pitchFamily="18" charset="0"/>
            </a:endParaRPr>
          </a:p>
          <a:p>
            <a:pPr>
              <a:buFontTx/>
              <a:buChar char="-"/>
            </a:pPr>
            <a:endParaRPr lang="ru-RU" sz="1600" dirty="0" smtClean="0">
              <a:latin typeface="Times New Roman" pitchFamily="18" charset="0"/>
              <a:cs typeface="Times New Roman" pitchFamily="18" charset="0"/>
            </a:endParaRPr>
          </a:p>
          <a:p>
            <a:pPr>
              <a:buFontTx/>
              <a:buChar char="-"/>
            </a:pPr>
            <a:endParaRPr lang="ru-RU" sz="1600" dirty="0" smtClean="0">
              <a:latin typeface="Times New Roman" pitchFamily="18" charset="0"/>
              <a:cs typeface="Times New Roman" pitchFamily="18" charset="0"/>
            </a:endParaRPr>
          </a:p>
          <a:p>
            <a:pPr>
              <a:buFontTx/>
              <a:buChar char="-"/>
            </a:pPr>
            <a:endParaRPr lang="ru-RU" sz="1600" dirty="0" smtClean="0">
              <a:latin typeface="Times New Roman" pitchFamily="18" charset="0"/>
              <a:cs typeface="Times New Roman" pitchFamily="18" charset="0"/>
            </a:endParaRPr>
          </a:p>
          <a:p>
            <a:pPr>
              <a:buFontTx/>
              <a:buChar char="-"/>
            </a:pPr>
            <a:endParaRPr lang="ru-RU" sz="1600" dirty="0" smtClean="0">
              <a:latin typeface="Times New Roman" pitchFamily="18" charset="0"/>
              <a:cs typeface="Times New Roman" pitchFamily="18" charset="0"/>
            </a:endParaRPr>
          </a:p>
          <a:p>
            <a:pPr>
              <a:buFontTx/>
              <a:buChar char="-"/>
            </a:pPr>
            <a:endParaRPr lang="ru-RU"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5534044"/>
          </a:xfrm>
        </p:spPr>
        <p:txBody>
          <a:bodyPr>
            <a:normAutofit/>
          </a:bodyPr>
          <a:lstStyle/>
          <a:p>
            <a:pPr>
              <a:buNone/>
            </a:pPr>
            <a:r>
              <a:rPr lang="ru-RU" b="1" dirty="0" smtClean="0">
                <a:solidFill>
                  <a:srgbClr val="0070C0"/>
                </a:solidFill>
                <a:latin typeface="Times New Roman" pitchFamily="18" charset="0"/>
                <a:cs typeface="Times New Roman" pitchFamily="18" charset="0"/>
              </a:rPr>
              <a:t>                        </a:t>
            </a:r>
            <a:r>
              <a:rPr lang="ru-RU" sz="3000" b="1" dirty="0" smtClean="0">
                <a:solidFill>
                  <a:srgbClr val="FF0000"/>
                </a:solidFill>
                <a:latin typeface="Times New Roman" pitchFamily="18" charset="0"/>
                <a:cs typeface="Times New Roman" pitchFamily="18" charset="0"/>
              </a:rPr>
              <a:t>Выводы:</a:t>
            </a:r>
          </a:p>
          <a:p>
            <a:pPr algn="just"/>
            <a:r>
              <a:rPr lang="ru-RU" sz="26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комплексное использование </a:t>
            </a:r>
            <a:r>
              <a:rPr lang="ru-RU" sz="2000" dirty="0" err="1" smtClean="0">
                <a:latin typeface="Times New Roman" pitchFamily="18" charset="0"/>
                <a:cs typeface="Times New Roman" pitchFamily="18" charset="0"/>
              </a:rPr>
              <a:t>здоровьесберегающих</a:t>
            </a:r>
            <a:r>
              <a:rPr lang="ru-RU" sz="2000" dirty="0" smtClean="0">
                <a:latin typeface="Times New Roman" pitchFamily="18" charset="0"/>
                <a:cs typeface="Times New Roman" pitchFamily="18" charset="0"/>
              </a:rPr>
              <a:t> технологий в коррекционном процессе позволяет снизить утомляемость, улучшить эмоциональный настрой и повысить работоспособность младших школьников на логопедических занятиях, а это в свою очередь,  способствует сохранению и укреплению их здоровья, учебной мотивации;</a:t>
            </a:r>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здоровьесберегающие</a:t>
            </a:r>
            <a:r>
              <a:rPr lang="ru-RU" sz="2000" dirty="0" smtClean="0">
                <a:latin typeface="Times New Roman" pitchFamily="18" charset="0"/>
                <a:cs typeface="Times New Roman" pitchFamily="18" charset="0"/>
              </a:rPr>
              <a:t> технологии  оптимизируют процесс коррекции речи детей, способствуют улучшению адаптивных и компенсаторных возможностей детского организма, позволяют интереснее и разнообразнее организовывать логопедические занятия.</a:t>
            </a:r>
          </a:p>
          <a:p>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a:bodyPr>
          <a:lstStyle/>
          <a:p>
            <a:pPr algn="ctr">
              <a:buNone/>
            </a:pPr>
            <a:endParaRPr lang="ru-RU" sz="2600" dirty="0" smtClean="0"/>
          </a:p>
          <a:p>
            <a:pPr algn="ctr">
              <a:buNone/>
            </a:pPr>
            <a:r>
              <a:rPr lang="ru-RU" sz="9600" dirty="0" smtClean="0">
                <a:solidFill>
                  <a:srgbClr val="FF0000"/>
                </a:solidFill>
                <a:latin typeface="Times New Roman" panose="02020603050405020304" pitchFamily="18" charset="0"/>
                <a:cs typeface="Times New Roman" panose="02020603050405020304" pitchFamily="18" charset="0"/>
              </a:rPr>
              <a:t>Спасибо</a:t>
            </a:r>
          </a:p>
          <a:p>
            <a:pPr algn="ctr">
              <a:buNone/>
            </a:pPr>
            <a:r>
              <a:rPr lang="ru-RU" sz="9600" dirty="0" smtClean="0">
                <a:solidFill>
                  <a:srgbClr val="FF0000"/>
                </a:solidFill>
                <a:latin typeface="Times New Roman" panose="02020603050405020304" pitchFamily="18" charset="0"/>
                <a:cs typeface="Times New Roman" panose="02020603050405020304" pitchFamily="18" charset="0"/>
              </a:rPr>
              <a:t>за</a:t>
            </a:r>
          </a:p>
          <a:p>
            <a:pPr algn="ctr">
              <a:buNone/>
            </a:pPr>
            <a:r>
              <a:rPr lang="ru-RU" sz="9600" dirty="0" smtClean="0">
                <a:solidFill>
                  <a:srgbClr val="FF0000"/>
                </a:solidFill>
                <a:latin typeface="Times New Roman" panose="02020603050405020304" pitchFamily="18" charset="0"/>
                <a:cs typeface="Times New Roman" panose="02020603050405020304" pitchFamily="18" charset="0"/>
              </a:rPr>
              <a:t>внимание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42918"/>
            <a:ext cx="7498080" cy="5605482"/>
          </a:xfrm>
        </p:spPr>
        <p:txBody>
          <a:bodyPr>
            <a:noAutofit/>
          </a:bodyPr>
          <a:lstStyle/>
          <a:p>
            <a:pPr algn="ctr">
              <a:buNone/>
            </a:pPr>
            <a:r>
              <a:rPr lang="ru-RU" sz="4000" b="1" dirty="0" smtClean="0">
                <a:solidFill>
                  <a:srgbClr val="FF0000"/>
                </a:solidFill>
                <a:latin typeface="Times New Roman" pitchFamily="18" charset="0"/>
                <a:cs typeface="Times New Roman" pitchFamily="18" charset="0"/>
              </a:rPr>
              <a:t>Актуальность   </a:t>
            </a:r>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   Здоровый образ жизни начинает занимать свое  место в иерархии потребностей и ценностей человека в нашем обществе.   С каждым годом увеличивается количество детей с  нарушениями речи: дизартрией, моторной, сенсорной алалией, заиканием, детей с РАС.</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Прослеживается устойчивая тенденция к существенному снижению показателей здоровья и темпов развития детей школьного возраста, что обусловлено ухудшением социально-экономических и экологических условий. </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Ухудшение уровня речевого развития детей школьного возраста, снижение  коммуникативных умений и навыков  определяет необходимость повышения знаний о важности коррекционно-развивающей работы . Внедряются в практику </a:t>
            </a:r>
            <a:r>
              <a:rPr lang="ru-RU" sz="1600" dirty="0" err="1" smtClean="0">
                <a:latin typeface="Times New Roman" pitchFamily="18" charset="0"/>
                <a:cs typeface="Times New Roman" pitchFamily="18" charset="0"/>
              </a:rPr>
              <a:t>здоровьесберегающие</a:t>
            </a:r>
            <a:r>
              <a:rPr lang="ru-RU" sz="1600" dirty="0" smtClean="0">
                <a:latin typeface="Times New Roman" pitchFamily="18" charset="0"/>
                <a:cs typeface="Times New Roman" pitchFamily="18" charset="0"/>
              </a:rPr>
              <a:t> технологии.  Логопедическая работа предполагает коррекцию не только речевых расстройств, но и личности детей в целом.</a:t>
            </a:r>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5534044"/>
          </a:xfrm>
        </p:spPr>
        <p:txBody>
          <a:bodyPr>
            <a:normAutofit fontScale="25000" lnSpcReduction="20000"/>
          </a:bodyPr>
          <a:lstStyle/>
          <a:p>
            <a:pPr>
              <a:buNone/>
            </a:pPr>
            <a:r>
              <a:rPr lang="ru-RU" dirty="0" smtClean="0"/>
              <a:t>        </a:t>
            </a:r>
            <a:endParaRPr lang="ru-RU" sz="64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a:t>
            </a:r>
            <a:r>
              <a:rPr lang="ru-RU" sz="7200" b="1" dirty="0" smtClean="0">
                <a:latin typeface="Times New Roman" pitchFamily="18" charset="0"/>
                <a:cs typeface="Times New Roman" pitchFamily="18" charset="0"/>
              </a:rPr>
              <a:t>Цель: </a:t>
            </a:r>
            <a:r>
              <a:rPr lang="ru-RU" sz="7200" dirty="0" smtClean="0">
                <a:latin typeface="Times New Roman" pitchFamily="18" charset="0"/>
                <a:cs typeface="Times New Roman" pitchFamily="18" charset="0"/>
              </a:rPr>
              <a:t>выявить эффективные способы использования </a:t>
            </a:r>
            <a:r>
              <a:rPr lang="ru-RU" sz="7200" dirty="0" err="1" smtClean="0">
                <a:latin typeface="Times New Roman" pitchFamily="18" charset="0"/>
                <a:cs typeface="Times New Roman" pitchFamily="18" charset="0"/>
              </a:rPr>
              <a:t>здоровьесберегающих</a:t>
            </a:r>
            <a:r>
              <a:rPr lang="ru-RU" sz="7200" dirty="0" smtClean="0">
                <a:latin typeface="Times New Roman" pitchFamily="18" charset="0"/>
                <a:cs typeface="Times New Roman" pitchFamily="18" charset="0"/>
              </a:rPr>
              <a:t> технологий, оптимизировать процесс коррекции речи и обеспечить  оздоровление, поддержание и профилактику здоровья у детей.</a:t>
            </a:r>
            <a:r>
              <a:rPr lang="ru-RU" sz="7200" b="1" dirty="0" smtClean="0">
                <a:latin typeface="Times New Roman" pitchFamily="18" charset="0"/>
                <a:cs typeface="Times New Roman" pitchFamily="18" charset="0"/>
              </a:rPr>
              <a:t> </a:t>
            </a:r>
          </a:p>
          <a:p>
            <a:pPr>
              <a:buNone/>
            </a:pPr>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Для достижения поставленной цели в процессе коррекционно-развивающего обучения решаются следующие </a:t>
            </a:r>
            <a:r>
              <a:rPr lang="ru-RU" sz="7200" b="1" dirty="0" smtClean="0">
                <a:latin typeface="Times New Roman" pitchFamily="18" charset="0"/>
                <a:cs typeface="Times New Roman" pitchFamily="18" charset="0"/>
              </a:rPr>
              <a:t>задачи</a:t>
            </a:r>
            <a:r>
              <a:rPr lang="ru-RU" sz="7200" dirty="0" smtClean="0">
                <a:latin typeface="Times New Roman" pitchFamily="18" charset="0"/>
                <a:cs typeface="Times New Roman" pitchFamily="18" charset="0"/>
              </a:rPr>
              <a:t>:</a:t>
            </a:r>
          </a:p>
          <a:p>
            <a:r>
              <a:rPr lang="ru-RU" sz="7200" dirty="0" smtClean="0">
                <a:latin typeface="Times New Roman" pitchFamily="18" charset="0"/>
                <a:cs typeface="Times New Roman" pitchFamily="18" charset="0"/>
              </a:rPr>
              <a:t>внедрение и адаптация   технологий  к условиям работы с детьми на логопедическом пункте, учитывая   индивидуальные,  возрастные   особенности;</a:t>
            </a:r>
          </a:p>
          <a:p>
            <a:r>
              <a:rPr lang="ru-RU" sz="7200" dirty="0" smtClean="0">
                <a:latin typeface="Times New Roman" pitchFamily="18" charset="0"/>
                <a:cs typeface="Times New Roman" pitchFamily="18" charset="0"/>
              </a:rPr>
              <a:t>охрана нервной системы, снятие психического и нервного напряжения;</a:t>
            </a:r>
          </a:p>
          <a:p>
            <a:r>
              <a:rPr lang="ru-RU" sz="7200" dirty="0" smtClean="0">
                <a:latin typeface="Times New Roman" pitchFamily="18" charset="0"/>
                <a:cs typeface="Times New Roman" pitchFamily="18" charset="0"/>
              </a:rPr>
              <a:t>формирование орального </a:t>
            </a:r>
            <a:r>
              <a:rPr lang="ru-RU" sz="7200" dirty="0" err="1" smtClean="0">
                <a:latin typeface="Times New Roman" pitchFamily="18" charset="0"/>
                <a:cs typeface="Times New Roman" pitchFamily="18" charset="0"/>
              </a:rPr>
              <a:t>праксиса</a:t>
            </a:r>
            <a:r>
              <a:rPr lang="ru-RU" sz="7200" dirty="0" smtClean="0">
                <a:latin typeface="Times New Roman" pitchFamily="18" charset="0"/>
                <a:cs typeface="Times New Roman" pitchFamily="18" charset="0"/>
              </a:rPr>
              <a:t>;</a:t>
            </a:r>
          </a:p>
          <a:p>
            <a:r>
              <a:rPr lang="ru-RU" sz="7200" dirty="0" smtClean="0">
                <a:latin typeface="Times New Roman" pitchFamily="18" charset="0"/>
                <a:cs typeface="Times New Roman" pitchFamily="18" charset="0"/>
              </a:rPr>
              <a:t>совершенствование общей, мелкой моторики и зрительно – пространственного  </a:t>
            </a:r>
            <a:r>
              <a:rPr lang="ru-RU" sz="7200" dirty="0" err="1" smtClean="0">
                <a:latin typeface="Times New Roman" pitchFamily="18" charset="0"/>
                <a:cs typeface="Times New Roman" pitchFamily="18" charset="0"/>
              </a:rPr>
              <a:t>гнозиса</a:t>
            </a:r>
            <a:r>
              <a:rPr lang="ru-RU" sz="7200" dirty="0" smtClean="0">
                <a:latin typeface="Times New Roman" pitchFamily="18" charset="0"/>
                <a:cs typeface="Times New Roman" pitchFamily="18" charset="0"/>
              </a:rPr>
              <a:t>;</a:t>
            </a:r>
          </a:p>
          <a:p>
            <a:r>
              <a:rPr lang="ru-RU" sz="7200" dirty="0" smtClean="0">
                <a:latin typeface="Times New Roman" pitchFamily="18" charset="0"/>
                <a:cs typeface="Times New Roman" pitchFamily="18" charset="0"/>
              </a:rPr>
              <a:t>повышение резервов дыхательной системы;</a:t>
            </a:r>
          </a:p>
          <a:p>
            <a:r>
              <a:rPr lang="ru-RU" sz="7200" dirty="0" smtClean="0">
                <a:latin typeface="Times New Roman" pitchFamily="18" charset="0"/>
                <a:cs typeface="Times New Roman" pitchFamily="18" charset="0"/>
              </a:rPr>
              <a:t>привлечение родителей к решению проблемы по формированию здорового образа жизни;</a:t>
            </a:r>
          </a:p>
          <a:p>
            <a:r>
              <a:rPr lang="ru-RU" sz="7200" dirty="0" smtClean="0">
                <a:latin typeface="Times New Roman" pitchFamily="18" charset="0"/>
                <a:cs typeface="Times New Roman" pitchFamily="18" charset="0"/>
              </a:rPr>
              <a:t>выявление, обобщение и распространение педагогического опыта.</a:t>
            </a:r>
          </a:p>
          <a:p>
            <a:pPr>
              <a:buNone/>
            </a:pPr>
            <a:endParaRPr lang="ru-RU" sz="6400" dirty="0" smtClean="0">
              <a:latin typeface="Times New Roman" pitchFamily="18" charset="0"/>
              <a:cs typeface="Times New Roman" pitchFamily="18" charset="0"/>
            </a:endParaRPr>
          </a:p>
          <a:p>
            <a:pPr>
              <a:buNone/>
            </a:pPr>
            <a:endParaRPr lang="ru-RU" sz="6400" dirty="0" smtClean="0">
              <a:latin typeface="Times New Roman" pitchFamily="18" charset="0"/>
              <a:cs typeface="Times New Roman" pitchFamily="18" charset="0"/>
            </a:endParaRPr>
          </a:p>
          <a:p>
            <a:endParaRPr lang="ru-RU" sz="6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6000792"/>
          </a:xfrm>
        </p:spPr>
        <p:txBody>
          <a:bodyPr>
            <a:normAutofit fontScale="25000" lnSpcReduction="20000"/>
          </a:bodyPr>
          <a:lstStyle/>
          <a:p>
            <a:pPr algn="ctr">
              <a:lnSpc>
                <a:spcPct val="120000"/>
              </a:lnSpc>
              <a:buNone/>
            </a:pPr>
            <a:r>
              <a:rPr lang="ru-RU" sz="6400" b="1" dirty="0" err="1" smtClean="0">
                <a:solidFill>
                  <a:srgbClr val="FF0000"/>
                </a:solidFill>
                <a:latin typeface="Times New Roman" pitchFamily="18" charset="0"/>
                <a:cs typeface="Times New Roman" pitchFamily="18" charset="0"/>
              </a:rPr>
              <a:t>Здоровьесберегающие</a:t>
            </a:r>
            <a:r>
              <a:rPr lang="ru-RU" sz="6400" b="1" dirty="0" smtClean="0">
                <a:solidFill>
                  <a:srgbClr val="FF0000"/>
                </a:solidFill>
                <a:latin typeface="Times New Roman" pitchFamily="18" charset="0"/>
                <a:cs typeface="Times New Roman" pitchFamily="18" charset="0"/>
              </a:rPr>
              <a:t> технологии на</a:t>
            </a:r>
          </a:p>
          <a:p>
            <a:pPr algn="ctr">
              <a:lnSpc>
                <a:spcPct val="120000"/>
              </a:lnSpc>
              <a:buNone/>
            </a:pPr>
            <a:r>
              <a:rPr lang="ru-RU" sz="6400" b="1" dirty="0" smtClean="0">
                <a:solidFill>
                  <a:srgbClr val="FF0000"/>
                </a:solidFill>
                <a:latin typeface="Times New Roman" pitchFamily="18" charset="0"/>
                <a:cs typeface="Times New Roman" pitchFamily="18" charset="0"/>
              </a:rPr>
              <a:t> коррекционных логопедических занятиях</a:t>
            </a:r>
            <a:endParaRPr lang="ru-RU" sz="6400" dirty="0" smtClean="0">
              <a:solidFill>
                <a:srgbClr val="FF0000"/>
              </a:solidFill>
              <a:latin typeface="Times New Roman" pitchFamily="18" charset="0"/>
              <a:cs typeface="Times New Roman" pitchFamily="18" charset="0"/>
            </a:endParaRPr>
          </a:p>
          <a:p>
            <a:pPr algn="just">
              <a:lnSpc>
                <a:spcPct val="120000"/>
              </a:lnSpc>
              <a:buNone/>
            </a:pPr>
            <a:r>
              <a:rPr lang="ru-RU" sz="6400" dirty="0" smtClean="0">
                <a:latin typeface="Times New Roman" pitchFamily="18" charset="0"/>
                <a:cs typeface="Times New Roman" pitchFamily="18" charset="0"/>
              </a:rPr>
              <a:t>	        Хорошая речь – важнейшее условие всестороннего полноценного развития детей. Чем богаче и правильнее у ребёнка речь, тем шире его возможности в познании окружающей действительности, динамичнее его психическое развитие. Развитие речи,  её звуковой стороны, словарного состава, грамматического строя, связного высказывания – это цель логопедической работы. </a:t>
            </a:r>
          </a:p>
          <a:p>
            <a:pPr>
              <a:lnSpc>
                <a:spcPct val="120000"/>
              </a:lnSpc>
              <a:buNone/>
            </a:pPr>
            <a:endParaRPr lang="ru-RU" sz="6400" dirty="0" smtClean="0">
              <a:latin typeface="Times New Roman" pitchFamily="18" charset="0"/>
              <a:cs typeface="Times New Roman" pitchFamily="18" charset="0"/>
            </a:endParaRPr>
          </a:p>
          <a:p>
            <a:pPr algn="ctr">
              <a:lnSpc>
                <a:spcPct val="120000"/>
              </a:lnSpc>
              <a:buNone/>
            </a:pPr>
            <a:r>
              <a:rPr lang="ru-RU" sz="7200" b="1" dirty="0" smtClean="0">
                <a:solidFill>
                  <a:srgbClr val="FF0000"/>
                </a:solidFill>
                <a:latin typeface="Times New Roman" pitchFamily="18" charset="0"/>
                <a:cs typeface="Times New Roman" pitchFamily="18" charset="0"/>
              </a:rPr>
              <a:t>Коррекционное развитие проводится по основным направлениям:</a:t>
            </a:r>
          </a:p>
          <a:p>
            <a:pPr lvl="0">
              <a:lnSpc>
                <a:spcPct val="120000"/>
              </a:lnSpc>
            </a:pPr>
            <a:r>
              <a:rPr lang="ru-RU" sz="6400" dirty="0" smtClean="0">
                <a:latin typeface="Times New Roman" pitchFamily="18" charset="0"/>
                <a:cs typeface="Times New Roman" pitchFamily="18" charset="0"/>
              </a:rPr>
              <a:t>развитие сенсорных и моторных функций; </a:t>
            </a:r>
          </a:p>
          <a:p>
            <a:pPr lvl="0">
              <a:lnSpc>
                <a:spcPct val="120000"/>
              </a:lnSpc>
            </a:pPr>
            <a:r>
              <a:rPr lang="ru-RU" sz="6400" dirty="0" smtClean="0">
                <a:latin typeface="Times New Roman" pitchFamily="18" charset="0"/>
                <a:cs typeface="Times New Roman" pitchFamily="18" charset="0"/>
              </a:rPr>
              <a:t>развитие интеллектуальных функций;</a:t>
            </a:r>
          </a:p>
          <a:p>
            <a:pPr lvl="0">
              <a:lnSpc>
                <a:spcPct val="120000"/>
              </a:lnSpc>
            </a:pPr>
            <a:r>
              <a:rPr lang="ru-RU" sz="6400" dirty="0" smtClean="0">
                <a:latin typeface="Times New Roman" pitchFamily="18" charset="0"/>
                <a:cs typeface="Times New Roman" pitchFamily="18" charset="0"/>
              </a:rPr>
              <a:t>развитие эмоционально-волевой сферы;</a:t>
            </a:r>
          </a:p>
          <a:p>
            <a:pPr lvl="0">
              <a:lnSpc>
                <a:spcPct val="120000"/>
              </a:lnSpc>
            </a:pPr>
            <a:r>
              <a:rPr lang="ru-RU" sz="6400" dirty="0" smtClean="0">
                <a:latin typeface="Times New Roman" pitchFamily="18" charset="0"/>
                <a:cs typeface="Times New Roman" pitchFamily="18" charset="0"/>
              </a:rPr>
              <a:t>формирование черт гармонично развитой личности.</a:t>
            </a:r>
          </a:p>
          <a:p>
            <a:pPr lvl="0">
              <a:lnSpc>
                <a:spcPct val="120000"/>
              </a:lnSpc>
              <a:buNone/>
            </a:pPr>
            <a:endParaRPr lang="ru-RU" sz="6400" dirty="0" smtClean="0">
              <a:latin typeface="Times New Roman" pitchFamily="18" charset="0"/>
              <a:cs typeface="Times New Roman" pitchFamily="18" charset="0"/>
            </a:endParaRPr>
          </a:p>
          <a:p>
            <a:pPr algn="just">
              <a:lnSpc>
                <a:spcPct val="120000"/>
              </a:lnSpc>
              <a:buNone/>
            </a:pPr>
            <a:r>
              <a:rPr lang="ru-RU" sz="6400" dirty="0" smtClean="0">
                <a:latin typeface="Times New Roman" pitchFamily="18" charset="0"/>
                <a:cs typeface="Times New Roman" pitchFamily="18" charset="0"/>
              </a:rPr>
              <a:t>           </a:t>
            </a:r>
            <a:r>
              <a:rPr lang="ru-RU" sz="6400" dirty="0" err="1" smtClean="0">
                <a:latin typeface="Times New Roman" pitchFamily="18" charset="0"/>
                <a:cs typeface="Times New Roman" pitchFamily="18" charset="0"/>
              </a:rPr>
              <a:t>Здоровьесберегающие</a:t>
            </a:r>
            <a:r>
              <a:rPr lang="ru-RU" sz="6400" dirty="0" smtClean="0">
                <a:latin typeface="Times New Roman" pitchFamily="18" charset="0"/>
                <a:cs typeface="Times New Roman" pitchFamily="18" charset="0"/>
              </a:rPr>
              <a:t> технологии, обеспечивают  благоприятную психологическую и педагогическую обстановку, способствуют повышению эффективности коррекционно-образовательного процесса.</a:t>
            </a:r>
          </a:p>
          <a:p>
            <a:pPr algn="just">
              <a:lnSpc>
                <a:spcPct val="120000"/>
              </a:lnSpc>
            </a:pPr>
            <a:endParaRPr lang="ru-RU" sz="5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42918"/>
            <a:ext cx="7498080" cy="5605482"/>
          </a:xfrm>
        </p:spPr>
        <p:txBody>
          <a:bodyPr>
            <a:normAutofit fontScale="77500" lnSpcReduction="20000"/>
          </a:bodyPr>
          <a:lstStyle/>
          <a:p>
            <a:pPr>
              <a:lnSpc>
                <a:spcPct val="150000"/>
              </a:lnSpc>
              <a:buNone/>
            </a:pPr>
            <a:r>
              <a:rPr lang="ru-RU" sz="4100" b="1" u="sng" dirty="0" smtClean="0">
                <a:solidFill>
                  <a:srgbClr val="FF0000"/>
                </a:solidFill>
                <a:latin typeface="Times New Roman" pitchFamily="18" charset="0"/>
                <a:cs typeface="Times New Roman" pitchFamily="18" charset="0"/>
              </a:rPr>
              <a:t> Пальчиковая гимнастика - </a:t>
            </a:r>
            <a:r>
              <a:rPr lang="ru-RU" sz="4100" dirty="0" smtClean="0">
                <a:solidFill>
                  <a:srgbClr val="FF0000"/>
                </a:solidFill>
                <a:latin typeface="Times New Roman" pitchFamily="18" charset="0"/>
                <a:cs typeface="Times New Roman" pitchFamily="18" charset="0"/>
              </a:rPr>
              <a:t> </a:t>
            </a:r>
            <a:r>
              <a:rPr lang="ru-RU" sz="2600" dirty="0" smtClean="0">
                <a:latin typeface="Times New Roman" pitchFamily="18" charset="0"/>
                <a:cs typeface="Times New Roman" pitchFamily="18" charset="0"/>
              </a:rPr>
              <a:t>сопровождается веселыми рифмовками. Ученые, которые изучают деятельность детского мозга, психику детей, отмечают большое стимулирующее значение функции руки. Учёные  установили, что уровень развития речи детей находится в прямой зависимости от степени </a:t>
            </a:r>
            <a:r>
              <a:rPr lang="ru-RU" sz="2600" dirty="0" err="1" smtClean="0">
                <a:latin typeface="Times New Roman" pitchFamily="18" charset="0"/>
                <a:cs typeface="Times New Roman" pitchFamily="18" charset="0"/>
              </a:rPr>
              <a:t>сформированности</a:t>
            </a:r>
            <a:r>
              <a:rPr lang="ru-RU" sz="2600" dirty="0" smtClean="0">
                <a:latin typeface="Times New Roman" pitchFamily="18" charset="0"/>
                <a:cs typeface="Times New Roman" pitchFamily="18" charset="0"/>
              </a:rPr>
              <a:t> тонких движений пальцев рук .  На основе проведенных опытов и обследования большого количества детей была выявлена следующая закономерность: если развитие движений пальцев соответствует возрасту, то и речевое развитие находится в пределах нормы. Если же развитие движений пальцев отстает, то задерживается и речевое развитие.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85794"/>
            <a:ext cx="7498080" cy="5786478"/>
          </a:xfrm>
        </p:spPr>
        <p:txBody>
          <a:bodyPr>
            <a:noAutofit/>
          </a:bodyPr>
          <a:lstStyle/>
          <a:p>
            <a:pPr algn="ctr">
              <a:buNone/>
            </a:pPr>
            <a:r>
              <a:rPr lang="ru-RU" sz="4000" b="1" u="sng" dirty="0" smtClean="0">
                <a:solidFill>
                  <a:srgbClr val="FF0000"/>
                </a:solidFill>
                <a:latin typeface="Times New Roman" pitchFamily="18" charset="0"/>
                <a:cs typeface="Times New Roman" pitchFamily="18" charset="0"/>
              </a:rPr>
              <a:t>Дыхательная гимнастика-</a:t>
            </a:r>
            <a:r>
              <a:rPr lang="ru-RU" sz="4000" dirty="0" smtClean="0">
                <a:solidFill>
                  <a:srgbClr val="FF0000"/>
                </a:solidFill>
                <a:latin typeface="Times New Roman" pitchFamily="18" charset="0"/>
                <a:cs typeface="Times New Roman" pitchFamily="18" charset="0"/>
              </a:rPr>
              <a:t> </a:t>
            </a:r>
            <a:endParaRPr lang="ru-RU" sz="1400" dirty="0" smtClean="0">
              <a:solidFill>
                <a:srgbClr val="FF0000"/>
              </a:solidFill>
              <a:latin typeface="Times New Roman" pitchFamily="18" charset="0"/>
              <a:cs typeface="Times New Roman" pitchFamily="18" charset="0"/>
            </a:endParaRPr>
          </a:p>
          <a:p>
            <a:pPr>
              <a:buNone/>
            </a:pPr>
            <a:r>
              <a:rPr lang="ru-RU" sz="4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речевое дыхание представляет собой систему произвольных психомоторных реакций, тесно связанных с производством устной речи. Характер речевого дыхания подчинён внутреннему речевому программированию, а значит – семантическому, лексико-грамматическому и интонационному наполнению высказывания. Дыхательные упражнения  способствуют  развитию речевого дыхания, формированию длительного, направленного выдоха. Ведётся работа над развитием силы, плавности, длительности выдоха. Выработка правильного дыхания необходима для дальнейшей работы над коррекцией звукопроизношения. Дыхание влияет на звукопроизношение, артикуляцию и развитие и силу голоса. Кроме того, дыхательная гимнастика оказывает на организм ребенка комплексное лечебное воздействие. </a:t>
            </a:r>
          </a:p>
          <a:p>
            <a:endParaRPr lang="ru-RU"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5534044"/>
          </a:xfrm>
        </p:spPr>
        <p:txBody>
          <a:bodyPr>
            <a:normAutofit fontScale="25000" lnSpcReduction="20000"/>
          </a:bodyPr>
          <a:lstStyle/>
          <a:p>
            <a:pPr algn="ctr">
              <a:buNone/>
            </a:pPr>
            <a:r>
              <a:rPr lang="ru-RU" sz="11100" b="1" u="sng" dirty="0" smtClean="0">
                <a:solidFill>
                  <a:srgbClr val="FF0000"/>
                </a:solidFill>
                <a:latin typeface="Times New Roman" pitchFamily="18" charset="0"/>
                <a:cs typeface="Times New Roman" pitchFamily="18" charset="0"/>
              </a:rPr>
              <a:t>Артикуляционная гимнастика</a:t>
            </a:r>
            <a:r>
              <a:rPr lang="ru-RU" sz="11100" dirty="0" smtClean="0">
                <a:solidFill>
                  <a:srgbClr val="FF0000"/>
                </a:solidFill>
                <a:latin typeface="Times New Roman" pitchFamily="18" charset="0"/>
                <a:cs typeface="Times New Roman" pitchFamily="18" charset="0"/>
              </a:rPr>
              <a:t> –</a:t>
            </a:r>
          </a:p>
          <a:p>
            <a:pPr>
              <a:buNone/>
            </a:pPr>
            <a:r>
              <a:rPr lang="ru-RU" sz="7200" dirty="0" smtClean="0">
                <a:latin typeface="Times New Roman" pitchFamily="18" charset="0"/>
                <a:cs typeface="Times New Roman" pitchFamily="18" charset="0"/>
              </a:rPr>
              <a:t>    это совокупность специальных упражнений, направленных на укрепление мышц артикуляционного аппарата, развитие силы, подвижности и </a:t>
            </a:r>
            <a:r>
              <a:rPr lang="ru-RU" sz="7200" dirty="0" err="1" smtClean="0">
                <a:latin typeface="Times New Roman" pitchFamily="18" charset="0"/>
                <a:cs typeface="Times New Roman" pitchFamily="18" charset="0"/>
              </a:rPr>
              <a:t>дифференцированности</a:t>
            </a:r>
            <a:r>
              <a:rPr lang="ru-RU" sz="7200" dirty="0" smtClean="0">
                <a:latin typeface="Times New Roman" pitchFamily="18" charset="0"/>
                <a:cs typeface="Times New Roman" pitchFamily="18" charset="0"/>
              </a:rPr>
              <a:t> движений органов, участвующих в речевом процессе.</a:t>
            </a:r>
          </a:p>
          <a:p>
            <a:pPr>
              <a:buNone/>
            </a:pPr>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a:t>
            </a:r>
            <a:r>
              <a:rPr lang="ru-RU" sz="7200" i="1" dirty="0" smtClean="0">
                <a:latin typeface="Times New Roman" pitchFamily="18" charset="0"/>
                <a:cs typeface="Times New Roman" pitchFamily="18" charset="0"/>
              </a:rPr>
              <a:t>Регулярное её выполнение поможет:</a:t>
            </a:r>
          </a:p>
          <a:p>
            <a:pPr>
              <a:buNone/>
            </a:pPr>
            <a:r>
              <a:rPr lang="ru-RU" sz="7200" dirty="0" smtClean="0">
                <a:latin typeface="Times New Roman" pitchFamily="18" charset="0"/>
                <a:cs typeface="Times New Roman" pitchFamily="18" charset="0"/>
              </a:rPr>
              <a:t>     - улучшить кровоснабжение артикуляционных органов и их иннервацию, (нервную проводимость);</a:t>
            </a:r>
            <a:br>
              <a:rPr lang="ru-RU" sz="7200" dirty="0" smtClean="0">
                <a:latin typeface="Times New Roman" pitchFamily="18" charset="0"/>
                <a:cs typeface="Times New Roman" pitchFamily="18" charset="0"/>
              </a:rPr>
            </a:br>
            <a:r>
              <a:rPr lang="ru-RU" sz="7200" dirty="0" smtClean="0">
                <a:latin typeface="Times New Roman" pitchFamily="18" charset="0"/>
                <a:cs typeface="Times New Roman" pitchFamily="18" charset="0"/>
              </a:rPr>
              <a:t>- улучшить подвижность артикуляционных органов;</a:t>
            </a:r>
            <a:br>
              <a:rPr lang="ru-RU" sz="7200" dirty="0" smtClean="0">
                <a:latin typeface="Times New Roman" pitchFamily="18" charset="0"/>
                <a:cs typeface="Times New Roman" pitchFamily="18" charset="0"/>
              </a:rPr>
            </a:br>
            <a:r>
              <a:rPr lang="ru-RU" sz="7200" dirty="0" smtClean="0">
                <a:latin typeface="Times New Roman" pitchFamily="18" charset="0"/>
                <a:cs typeface="Times New Roman" pitchFamily="18" charset="0"/>
              </a:rPr>
              <a:t>- укрепить мышечную систему языка, губ, щёк;</a:t>
            </a:r>
            <a:br>
              <a:rPr lang="ru-RU" sz="7200" dirty="0" smtClean="0">
                <a:latin typeface="Times New Roman" pitchFamily="18" charset="0"/>
                <a:cs typeface="Times New Roman" pitchFamily="18" charset="0"/>
              </a:rPr>
            </a:br>
            <a:r>
              <a:rPr lang="ru-RU" sz="7200" dirty="0" smtClean="0">
                <a:latin typeface="Times New Roman" pitchFamily="18" charset="0"/>
                <a:cs typeface="Times New Roman" pitchFamily="18" charset="0"/>
              </a:rPr>
              <a:t>- уменьшить </a:t>
            </a:r>
            <a:r>
              <a:rPr lang="ru-RU" sz="7200" dirty="0" err="1" smtClean="0">
                <a:latin typeface="Times New Roman" pitchFamily="18" charset="0"/>
                <a:cs typeface="Times New Roman" pitchFamily="18" charset="0"/>
              </a:rPr>
              <a:t>спастичность</a:t>
            </a:r>
            <a:r>
              <a:rPr lang="ru-RU" sz="7200" dirty="0" smtClean="0">
                <a:latin typeface="Times New Roman" pitchFamily="18" charset="0"/>
                <a:cs typeface="Times New Roman" pitchFamily="18" charset="0"/>
              </a:rPr>
              <a:t> (напряжённость) артикуляционных органов.</a:t>
            </a:r>
          </a:p>
          <a:p>
            <a:pPr>
              <a:buNone/>
            </a:pPr>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a:t>
            </a:r>
            <a:r>
              <a:rPr lang="ru-RU" sz="7200" i="1" dirty="0" smtClean="0">
                <a:latin typeface="Times New Roman" pitchFamily="18" charset="0"/>
                <a:cs typeface="Times New Roman" pitchFamily="18" charset="0"/>
              </a:rPr>
              <a:t>Цель артикуляционной гимнастики </a:t>
            </a:r>
            <a:r>
              <a:rPr lang="ru-RU" sz="7200" dirty="0" smtClean="0">
                <a:latin typeface="Times New Roman" pitchFamily="18" charset="0"/>
                <a:cs typeface="Times New Roman" pitchFamily="18" charset="0"/>
              </a:rPr>
              <a:t>- выработка правильных, полноценных движений и определённых положений артикуляционных органов, необходимых для правильного произношения звуков, и объединение простых движений в сложные.   Упражнения для артикуляционной гимнастики нельзя подбирать произвольно. Следует предусматривать те артикуляционные уклады, которые необходимо сформировать.</a:t>
            </a:r>
            <a:br>
              <a:rPr lang="ru-RU" sz="7200" dirty="0" smtClean="0">
                <a:latin typeface="Times New Roman" pitchFamily="18" charset="0"/>
                <a:cs typeface="Times New Roman" pitchFamily="18" charset="0"/>
              </a:rPr>
            </a:br>
            <a:r>
              <a:rPr lang="ru-RU" sz="7200" dirty="0" smtClean="0">
                <a:latin typeface="Times New Roman" pitchFamily="18" charset="0"/>
                <a:cs typeface="Times New Roman" pitchFamily="18" charset="0"/>
              </a:rPr>
              <a:t>        </a:t>
            </a:r>
          </a:p>
          <a:p>
            <a:endParaRPr lang="ru-RU" sz="7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5534044"/>
          </a:xfrm>
        </p:spPr>
        <p:txBody>
          <a:bodyPr>
            <a:normAutofit/>
          </a:bodyPr>
          <a:lstStyle/>
          <a:p>
            <a:pPr algn="ctr">
              <a:buNone/>
            </a:pPr>
            <a:r>
              <a:rPr lang="ru-RU" b="1" dirty="0" smtClean="0">
                <a:solidFill>
                  <a:schemeClr val="accent3"/>
                </a:solidFill>
              </a:rPr>
              <a:t> </a:t>
            </a:r>
            <a:r>
              <a:rPr lang="ru-RU" sz="3300" b="1" u="sng" dirty="0" err="1" smtClean="0">
                <a:solidFill>
                  <a:srgbClr val="FF0000"/>
                </a:solidFill>
                <a:latin typeface="Times New Roman" pitchFamily="18" charset="0"/>
                <a:cs typeface="Times New Roman" pitchFamily="18" charset="0"/>
              </a:rPr>
              <a:t>Логоритмика</a:t>
            </a:r>
            <a:r>
              <a:rPr lang="ru-RU" sz="3300" b="1" u="sng" dirty="0" smtClean="0">
                <a:solidFill>
                  <a:srgbClr val="FF0000"/>
                </a:solidFill>
                <a:latin typeface="Times New Roman" pitchFamily="18" charset="0"/>
                <a:cs typeface="Times New Roman" pitchFamily="18" charset="0"/>
              </a:rPr>
              <a:t> </a:t>
            </a:r>
            <a:r>
              <a:rPr lang="ru-RU" sz="3300" b="1" dirty="0" smtClean="0">
                <a:solidFill>
                  <a:srgbClr val="FF0000"/>
                </a:solidFill>
                <a:latin typeface="Times New Roman" pitchFamily="18" charset="0"/>
                <a:cs typeface="Times New Roman" pitchFamily="18" charset="0"/>
              </a:rPr>
              <a:t>–</a:t>
            </a:r>
            <a:r>
              <a:rPr lang="ru-RU" sz="3300" dirty="0" smtClean="0">
                <a:latin typeface="Times New Roman" pitchFamily="18" charset="0"/>
                <a:cs typeface="Times New Roman" pitchFamily="18" charset="0"/>
              </a:rPr>
              <a:t> </a:t>
            </a:r>
          </a:p>
          <a:p>
            <a:pPr>
              <a:buNone/>
            </a:pPr>
            <a:r>
              <a:rPr lang="ru-RU" sz="2100" dirty="0" smtClean="0">
                <a:latin typeface="Times New Roman" pitchFamily="18" charset="0"/>
                <a:cs typeface="Times New Roman" pitchFamily="18" charset="0"/>
              </a:rPr>
              <a:t>     широко известная и эффективная технология. В результате применения </a:t>
            </a:r>
            <a:r>
              <a:rPr lang="ru-RU" sz="2100" dirty="0" err="1" smtClean="0">
                <a:latin typeface="Times New Roman" pitchFamily="18" charset="0"/>
                <a:cs typeface="Times New Roman" pitchFamily="18" charset="0"/>
              </a:rPr>
              <a:t>логоритмических</a:t>
            </a:r>
            <a:r>
              <a:rPr lang="ru-RU" sz="2100" dirty="0" smtClean="0">
                <a:latin typeface="Times New Roman" pitchFamily="18" charset="0"/>
                <a:cs typeface="Times New Roman" pitchFamily="18" charset="0"/>
              </a:rPr>
              <a:t> упражнений улучшается выразительность движений, ритмичность, четкость, плавность, слитность. Это система двигательных упражнений, в которых движения рук, ног, головы, корпуса сочетаются с произнесением речевого материала. Все упражнения направлены на нормализацию речевого дыхания, формирование умения изменять силу и высоту голоса, правильное произнесение звуков и их сочетаний, умение регулировать темп речи.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71480"/>
            <a:ext cx="7498080" cy="5676920"/>
          </a:xfrm>
        </p:spPr>
        <p:txBody>
          <a:bodyPr>
            <a:normAutofit fontScale="40000" lnSpcReduction="20000"/>
          </a:bodyPr>
          <a:lstStyle/>
          <a:p>
            <a:pPr>
              <a:buNone/>
            </a:pPr>
            <a:r>
              <a:rPr lang="ru-RU" sz="7000" u="sng" dirty="0" smtClean="0">
                <a:solidFill>
                  <a:srgbClr val="FF0000"/>
                </a:solidFill>
                <a:latin typeface="Times New Roman" pitchFamily="18" charset="0"/>
                <a:cs typeface="Times New Roman" pitchFamily="18" charset="0"/>
              </a:rPr>
              <a:t>  Логопедический массаж</a:t>
            </a:r>
            <a:r>
              <a:rPr lang="ru-RU" sz="3800" u="sng" dirty="0" smtClean="0">
                <a:solidFill>
                  <a:srgbClr val="FF0000"/>
                </a:solidFill>
                <a:latin typeface="Times New Roman" pitchFamily="18" charset="0"/>
                <a:cs typeface="Times New Roman" pitchFamily="18" charset="0"/>
              </a:rPr>
              <a:t> </a:t>
            </a:r>
            <a:r>
              <a:rPr lang="ru-RU" sz="3800" dirty="0" smtClean="0">
                <a:solidFill>
                  <a:srgbClr val="FF0000"/>
                </a:solidFill>
                <a:latin typeface="Times New Roman" pitchFamily="18" charset="0"/>
                <a:cs typeface="Times New Roman" pitchFamily="18" charset="0"/>
              </a:rPr>
              <a:t>– </a:t>
            </a:r>
          </a:p>
          <a:p>
            <a:pPr>
              <a:buNone/>
            </a:pPr>
            <a:r>
              <a:rPr lang="ru-RU" sz="3800" dirty="0" smtClean="0">
                <a:latin typeface="Times New Roman" pitchFamily="18" charset="0"/>
                <a:cs typeface="Times New Roman" pitchFamily="18" charset="0"/>
              </a:rPr>
              <a:t>     совокупность приемов механического, дозированного воздействия в виде трения, давления, вибрации, проводимых непосредственно на поверхности тела человека как руками, так и специальными аппаратами.</a:t>
            </a:r>
          </a:p>
          <a:p>
            <a:pPr>
              <a:buNone/>
            </a:pPr>
            <a:r>
              <a:rPr lang="ru-RU" sz="3800" dirty="0" smtClean="0">
                <a:latin typeface="Times New Roman" pitchFamily="18" charset="0"/>
                <a:cs typeface="Times New Roman" pitchFamily="18" charset="0"/>
              </a:rPr>
              <a:t>       Использую в основном такие виды логопедического массажа;</a:t>
            </a:r>
          </a:p>
          <a:p>
            <a:r>
              <a:rPr lang="ru-RU" sz="3800" dirty="0" smtClean="0">
                <a:latin typeface="Times New Roman" pitchFamily="18" charset="0"/>
                <a:cs typeface="Times New Roman" pitchFamily="18" charset="0"/>
              </a:rPr>
              <a:t>- дифференцированный логопедический массаж  для ослабления проявления расстройств иннервации мышц речевого аппарата. Для нормализации мышечного тонуса, увеличения объема и амплитуды артикуляционных движений, уменьшения слюнотечения.</a:t>
            </a:r>
          </a:p>
          <a:p>
            <a:r>
              <a:rPr lang="ru-RU" sz="3800" dirty="0" smtClean="0">
                <a:latin typeface="Times New Roman" pitchFamily="18" charset="0"/>
                <a:cs typeface="Times New Roman" pitchFamily="18" charset="0"/>
              </a:rPr>
              <a:t> - массаж язычной мускулатуры  при </a:t>
            </a:r>
            <a:r>
              <a:rPr lang="ru-RU" sz="3800" dirty="0" err="1" smtClean="0">
                <a:latin typeface="Times New Roman" pitchFamily="18" charset="0"/>
                <a:cs typeface="Times New Roman" pitchFamily="18" charset="0"/>
              </a:rPr>
              <a:t>спастичности</a:t>
            </a:r>
            <a:r>
              <a:rPr lang="ru-RU" sz="3800" dirty="0" smtClean="0">
                <a:latin typeface="Times New Roman" pitchFamily="18" charset="0"/>
                <a:cs typeface="Times New Roman" pitchFamily="18" charset="0"/>
              </a:rPr>
              <a:t> языка (повышенного тонуса) –расслабляющий массаж, при гипотонии языка –  стимулирующий.</a:t>
            </a:r>
          </a:p>
          <a:p>
            <a:pPr>
              <a:buNone/>
            </a:pPr>
            <a:r>
              <a:rPr lang="ru-RU" sz="3800" dirty="0" smtClean="0">
                <a:latin typeface="Times New Roman" pitchFamily="18" charset="0"/>
                <a:cs typeface="Times New Roman" pitchFamily="18" charset="0"/>
              </a:rPr>
              <a:t>         Цель логопедического массажа – укрепить мышечный тонус.</a:t>
            </a:r>
          </a:p>
          <a:p>
            <a:pPr>
              <a:buNone/>
            </a:pPr>
            <a:r>
              <a:rPr lang="ru-RU" sz="3800" dirty="0" smtClean="0">
                <a:latin typeface="Times New Roman" pitchFamily="18" charset="0"/>
                <a:cs typeface="Times New Roman" pitchFamily="18" charset="0"/>
              </a:rPr>
              <a:t>        Массаж осуществляется разными способами:</a:t>
            </a:r>
          </a:p>
          <a:p>
            <a:r>
              <a:rPr lang="ru-RU" sz="3800" dirty="0" smtClean="0">
                <a:latin typeface="Times New Roman" pitchFamily="18" charset="0"/>
                <a:cs typeface="Times New Roman" pitchFamily="18" charset="0"/>
              </a:rPr>
              <a:t>- точечный массаж – локальное воздействие расслабляющим или стимулирующим способом на биологически активные точки (зоны).</a:t>
            </a:r>
          </a:p>
          <a:p>
            <a:r>
              <a:rPr lang="ru-RU" sz="3800" dirty="0" smtClean="0">
                <a:latin typeface="Times New Roman" pitchFamily="18" charset="0"/>
                <a:cs typeface="Times New Roman" pitchFamily="18" charset="0"/>
              </a:rPr>
              <a:t>- зондовый массаж (логопедические зонды, шпатели).</a:t>
            </a:r>
          </a:p>
          <a:p>
            <a:pPr>
              <a:buNone/>
            </a:pPr>
            <a:r>
              <a:rPr lang="ru-RU" sz="3800" dirty="0" smtClean="0">
                <a:latin typeface="Times New Roman" pitchFamily="18" charset="0"/>
                <a:cs typeface="Times New Roman" pitchFamily="18" charset="0"/>
              </a:rPr>
              <a:t>           При систематическом проведении массажа улучшается функция рецепторов проводящих путей, усиливаются рефлекторные связи коры головного мозга с мышцами и сосудами. </a:t>
            </a:r>
          </a:p>
          <a:p>
            <a:pPr>
              <a:buNone/>
            </a:pPr>
            <a:r>
              <a:rPr lang="ru-RU" sz="3800" dirty="0" smtClean="0">
                <a:latin typeface="Times New Roman" pitchFamily="18" charset="0"/>
                <a:cs typeface="Times New Roman" pitchFamily="18" charset="0"/>
              </a:rPr>
              <a:t>       Также используют:</a:t>
            </a:r>
          </a:p>
          <a:p>
            <a:pPr lvl="0"/>
            <a:r>
              <a:rPr lang="ru-RU" sz="3800" dirty="0" smtClean="0">
                <a:latin typeface="Times New Roman" pitchFamily="18" charset="0"/>
                <a:cs typeface="Times New Roman" pitchFamily="18" charset="0"/>
              </a:rPr>
              <a:t>массаж и </a:t>
            </a:r>
            <a:r>
              <a:rPr lang="ru-RU" sz="3800" dirty="0" err="1" smtClean="0">
                <a:latin typeface="Times New Roman" pitchFamily="18" charset="0"/>
                <a:cs typeface="Times New Roman" pitchFamily="18" charset="0"/>
              </a:rPr>
              <a:t>самомассаж</a:t>
            </a:r>
            <a:r>
              <a:rPr lang="ru-RU" sz="3800" dirty="0" smtClean="0">
                <a:latin typeface="Times New Roman" pitchFamily="18" charset="0"/>
                <a:cs typeface="Times New Roman" pitchFamily="18" charset="0"/>
              </a:rPr>
              <a:t> лица;</a:t>
            </a:r>
          </a:p>
          <a:p>
            <a:pPr lvl="0"/>
            <a:r>
              <a:rPr lang="ru-RU" sz="3800" dirty="0" smtClean="0">
                <a:latin typeface="Times New Roman" pitchFamily="18" charset="0"/>
                <a:cs typeface="Times New Roman" pitchFamily="18" charset="0"/>
              </a:rPr>
              <a:t>массаж и </a:t>
            </a:r>
            <a:r>
              <a:rPr lang="ru-RU" sz="3800" dirty="0" err="1" smtClean="0">
                <a:latin typeface="Times New Roman" pitchFamily="18" charset="0"/>
                <a:cs typeface="Times New Roman" pitchFamily="18" charset="0"/>
              </a:rPr>
              <a:t>самомассаж</a:t>
            </a:r>
            <a:r>
              <a:rPr lang="ru-RU" sz="3800" dirty="0" smtClean="0">
                <a:latin typeface="Times New Roman" pitchFamily="18" charset="0"/>
                <a:cs typeface="Times New Roman" pitchFamily="18" charset="0"/>
              </a:rPr>
              <a:t> кистей и пальцев рук;</a:t>
            </a:r>
          </a:p>
          <a:p>
            <a:pPr lvl="0"/>
            <a:r>
              <a:rPr lang="ru-RU" sz="3800" dirty="0" err="1" smtClean="0">
                <a:latin typeface="Times New Roman" pitchFamily="18" charset="0"/>
                <a:cs typeface="Times New Roman" pitchFamily="18" charset="0"/>
              </a:rPr>
              <a:t>аурикулярный</a:t>
            </a:r>
            <a:r>
              <a:rPr lang="ru-RU" sz="3800" dirty="0" smtClean="0">
                <a:latin typeface="Times New Roman" pitchFamily="18" charset="0"/>
                <a:cs typeface="Times New Roman" pitchFamily="18" charset="0"/>
              </a:rPr>
              <a:t> массаж (</a:t>
            </a:r>
            <a:r>
              <a:rPr lang="ru-RU" sz="3800" dirty="0" err="1" smtClean="0">
                <a:latin typeface="Times New Roman" pitchFamily="18" charset="0"/>
                <a:cs typeface="Times New Roman" pitchFamily="18" charset="0"/>
              </a:rPr>
              <a:t>массаж</a:t>
            </a:r>
            <a:r>
              <a:rPr lang="ru-RU" sz="3800" dirty="0" smtClean="0">
                <a:latin typeface="Times New Roman" pitchFamily="18" charset="0"/>
                <a:cs typeface="Times New Roman" pitchFamily="18" charset="0"/>
              </a:rPr>
              <a:t> ушных раковин).</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TotalTime>
  <Words>743</Words>
  <Application>Microsoft Office PowerPoint</Application>
  <PresentationFormat>Экран (4:3)</PresentationFormat>
  <Paragraphs>144</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Corbel</vt:lpstr>
      <vt:lpstr>Gill Sans MT</vt:lpstr>
      <vt:lpstr>Times New Roman</vt:lpstr>
      <vt:lpstr>Verdana</vt:lpstr>
      <vt:lpstr>Wingdings 2</vt:lpstr>
      <vt:lpstr>Солнцестояние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«Бакчарская СОШ»</dc:title>
  <dc:creator>К</dc:creator>
  <cp:lastModifiedBy>Специалист</cp:lastModifiedBy>
  <cp:revision>22</cp:revision>
  <dcterms:created xsi:type="dcterms:W3CDTF">2019-10-24T15:34:33Z</dcterms:created>
  <dcterms:modified xsi:type="dcterms:W3CDTF">2019-11-13T10:06:17Z</dcterms:modified>
</cp:coreProperties>
</file>