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8" r:id="rId4"/>
    <p:sldId id="262" r:id="rId5"/>
    <p:sldId id="265" r:id="rId6"/>
    <p:sldId id="263" r:id="rId7"/>
    <p:sldId id="266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85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84" d="100"/>
          <a:sy n="84" d="100"/>
        </p:scale>
        <p:origin x="-8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06EE6-1BDE-44FD-80DE-5E433681E14A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850D08-F1AD-46F0-92CB-51DB37AD2E6A}">
      <dgm:prSet phldrT="[Текст]" custT="1"/>
      <dgm:spPr>
        <a:solidFill>
          <a:srgbClr val="00B0F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Кинотерапия</a:t>
          </a:r>
          <a:endParaRPr lang="ru-RU" sz="1800" b="1" dirty="0">
            <a:solidFill>
              <a:schemeClr val="tx1"/>
            </a:solidFill>
          </a:endParaRPr>
        </a:p>
      </dgm:t>
    </dgm:pt>
    <dgm:pt modelId="{3A788B45-B87F-40B8-B824-7E610309429D}" type="parTrans" cxnId="{3EBB90F1-D147-4C8A-9895-2975AACC69C5}">
      <dgm:prSet/>
      <dgm:spPr/>
      <dgm:t>
        <a:bodyPr/>
        <a:lstStyle/>
        <a:p>
          <a:endParaRPr lang="ru-RU"/>
        </a:p>
      </dgm:t>
    </dgm:pt>
    <dgm:pt modelId="{9649D755-FF77-4D2F-87E1-46CE58038CF5}" type="sibTrans" cxnId="{3EBB90F1-D147-4C8A-9895-2975AACC69C5}">
      <dgm:prSet/>
      <dgm:spPr/>
      <dgm:t>
        <a:bodyPr/>
        <a:lstStyle/>
        <a:p>
          <a:endParaRPr lang="ru-RU"/>
        </a:p>
      </dgm:t>
    </dgm:pt>
    <dgm:pt modelId="{7343B55C-860E-40E6-8C85-9FE6960DA83E}">
      <dgm:prSet phldrT="[Текст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Фототерапия</a:t>
          </a:r>
          <a:endParaRPr lang="ru-RU" sz="1800" b="1" dirty="0">
            <a:solidFill>
              <a:schemeClr val="tx1"/>
            </a:solidFill>
          </a:endParaRPr>
        </a:p>
      </dgm:t>
    </dgm:pt>
    <dgm:pt modelId="{D539703E-DB2C-431D-91C8-A643ADB0FB81}" type="parTrans" cxnId="{7DC89104-DEE0-4C8A-9BB0-471F07A35BDF}">
      <dgm:prSet/>
      <dgm:spPr/>
      <dgm:t>
        <a:bodyPr/>
        <a:lstStyle/>
        <a:p>
          <a:endParaRPr lang="ru-RU"/>
        </a:p>
      </dgm:t>
    </dgm:pt>
    <dgm:pt modelId="{39B49ACD-AF20-4422-B718-ECFFCE2CE586}" type="sibTrans" cxnId="{7DC89104-DEE0-4C8A-9BB0-471F07A35BDF}">
      <dgm:prSet/>
      <dgm:spPr/>
      <dgm:t>
        <a:bodyPr/>
        <a:lstStyle/>
        <a:p>
          <a:endParaRPr lang="ru-RU"/>
        </a:p>
      </dgm:t>
    </dgm:pt>
    <dgm:pt modelId="{9CB4968A-163F-422A-8450-9B404F6A0CE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Семинар для педагогов-психологов г.Томска «Эффективные способы сохранения психологического здоровья </a:t>
          </a:r>
          <a:r>
            <a:rPr lang="ru-RU" sz="2000" b="1" dirty="0" err="1" smtClean="0">
              <a:solidFill>
                <a:srgbClr val="C00000"/>
              </a:solidFill>
            </a:rPr>
            <a:t>педагогов-психолого</a:t>
          </a:r>
          <a:r>
            <a:rPr lang="ru-RU" sz="2000" b="1" dirty="0" smtClean="0">
              <a:solidFill>
                <a:srgbClr val="C00000"/>
              </a:solidFill>
            </a:rPr>
            <a:t> в условиях реализации ФГОС НОО и ФГОС ООО».</a:t>
          </a:r>
          <a:endParaRPr lang="ru-RU" sz="2000" b="1" dirty="0">
            <a:solidFill>
              <a:srgbClr val="C00000"/>
            </a:solidFill>
          </a:endParaRPr>
        </a:p>
      </dgm:t>
    </dgm:pt>
    <dgm:pt modelId="{B9BE5632-AC79-4EE2-A61A-D84F387EBC00}" type="parTrans" cxnId="{B96F33A7-7D26-409D-8507-3D21BD4868AE}">
      <dgm:prSet/>
      <dgm:spPr/>
      <dgm:t>
        <a:bodyPr/>
        <a:lstStyle/>
        <a:p>
          <a:endParaRPr lang="ru-RU"/>
        </a:p>
      </dgm:t>
    </dgm:pt>
    <dgm:pt modelId="{D34DD04D-4F4A-43C8-9741-52F04A0FBF5E}" type="sibTrans" cxnId="{B96F33A7-7D26-409D-8507-3D21BD4868AE}">
      <dgm:prSet/>
      <dgm:spPr/>
      <dgm:t>
        <a:bodyPr/>
        <a:lstStyle/>
        <a:p>
          <a:endParaRPr lang="ru-RU"/>
        </a:p>
      </dgm:t>
    </dgm:pt>
    <dgm:pt modelId="{FEABB68E-9173-40DC-805A-77C08F93BA89}">
      <dgm:prSet/>
      <dgm:spPr/>
      <dgm:t>
        <a:bodyPr/>
        <a:lstStyle/>
        <a:p>
          <a:endParaRPr lang="ru-RU"/>
        </a:p>
      </dgm:t>
    </dgm:pt>
    <dgm:pt modelId="{BF20CE6A-870C-4A7D-A798-6F1BC1A9F98D}" type="parTrans" cxnId="{06B75BAD-1655-4E53-8456-5EA7D5F25BDB}">
      <dgm:prSet/>
      <dgm:spPr/>
      <dgm:t>
        <a:bodyPr/>
        <a:lstStyle/>
        <a:p>
          <a:endParaRPr lang="ru-RU"/>
        </a:p>
      </dgm:t>
    </dgm:pt>
    <dgm:pt modelId="{2B0CA81F-649C-42C5-B748-D81B9C74D369}" type="sibTrans" cxnId="{06B75BAD-1655-4E53-8456-5EA7D5F25BDB}">
      <dgm:prSet/>
      <dgm:spPr/>
      <dgm:t>
        <a:bodyPr/>
        <a:lstStyle/>
        <a:p>
          <a:endParaRPr lang="ru-RU"/>
        </a:p>
      </dgm:t>
    </dgm:pt>
    <dgm:pt modelId="{90427E1C-697C-4D60-812E-9B55507FDE0B}">
      <dgm:prSet/>
      <dgm:spPr/>
      <dgm:t>
        <a:bodyPr/>
        <a:lstStyle/>
        <a:p>
          <a:endParaRPr lang="ru-RU"/>
        </a:p>
      </dgm:t>
    </dgm:pt>
    <dgm:pt modelId="{8598A463-01A6-41CB-A151-38F4B70DCD0E}" type="parTrans" cxnId="{45A26E91-573F-477F-A9B4-A5C6021B2056}">
      <dgm:prSet/>
      <dgm:spPr/>
      <dgm:t>
        <a:bodyPr/>
        <a:lstStyle/>
        <a:p>
          <a:endParaRPr lang="ru-RU"/>
        </a:p>
      </dgm:t>
    </dgm:pt>
    <dgm:pt modelId="{0823CBA1-5D04-4D20-96BF-A30FB52175BA}" type="sibTrans" cxnId="{45A26E91-573F-477F-A9B4-A5C6021B2056}">
      <dgm:prSet/>
      <dgm:spPr/>
      <dgm:t>
        <a:bodyPr/>
        <a:lstStyle/>
        <a:p>
          <a:endParaRPr lang="ru-RU"/>
        </a:p>
      </dgm:t>
    </dgm:pt>
    <dgm:pt modelId="{BFFEA113-3E49-48E7-850B-FC10B331FA8D}">
      <dgm:prSet phldrT="[Текст]" custT="1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Телесно-ориентированная терапия </a:t>
          </a:r>
          <a:endParaRPr lang="ru-RU" sz="1800" b="1" dirty="0">
            <a:solidFill>
              <a:schemeClr val="tx1"/>
            </a:solidFill>
          </a:endParaRPr>
        </a:p>
      </dgm:t>
    </dgm:pt>
    <dgm:pt modelId="{F5FF3260-1B2B-43F6-86F4-701D1E90DC3B}" type="parTrans" cxnId="{E211849D-2DF1-4D5E-87CC-9624208577CB}">
      <dgm:prSet/>
      <dgm:spPr/>
      <dgm:t>
        <a:bodyPr/>
        <a:lstStyle/>
        <a:p>
          <a:endParaRPr lang="ru-RU"/>
        </a:p>
      </dgm:t>
    </dgm:pt>
    <dgm:pt modelId="{575384F4-046F-4CC4-A2B3-A7C7E318F0A3}" type="sibTrans" cxnId="{E211849D-2DF1-4D5E-87CC-9624208577CB}">
      <dgm:prSet/>
      <dgm:spPr/>
      <dgm:t>
        <a:bodyPr/>
        <a:lstStyle/>
        <a:p>
          <a:endParaRPr lang="ru-RU"/>
        </a:p>
      </dgm:t>
    </dgm:pt>
    <dgm:pt modelId="{CE7D4FEC-40EF-4BB9-AADD-2762C3C5EB48}" type="pres">
      <dgm:prSet presAssocID="{4A406EE6-1BDE-44FD-80DE-5E433681E14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2AE064-AFDB-4769-A88F-DF222A54CD48}" type="pres">
      <dgm:prSet presAssocID="{4A406EE6-1BDE-44FD-80DE-5E433681E14A}" presName="ellipse" presStyleLbl="trBgShp" presStyleIdx="0" presStyleCnt="1"/>
      <dgm:spPr/>
    </dgm:pt>
    <dgm:pt modelId="{91C480EB-FAC3-4515-AADD-E0E5DBEDCC90}" type="pres">
      <dgm:prSet presAssocID="{4A406EE6-1BDE-44FD-80DE-5E433681E14A}" presName="arrow1" presStyleLbl="fgShp" presStyleIdx="0" presStyleCnt="1"/>
      <dgm:spPr>
        <a:solidFill>
          <a:srgbClr val="0070C0"/>
        </a:solidFill>
      </dgm:spPr>
    </dgm:pt>
    <dgm:pt modelId="{EE04AF95-B89D-4106-9898-925E6F124629}" type="pres">
      <dgm:prSet presAssocID="{4A406EE6-1BDE-44FD-80DE-5E433681E14A}" presName="rectangle" presStyleLbl="revTx" presStyleIdx="0" presStyleCnt="1" custScaleX="185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53CA1-4CC0-47B6-B65F-820469EDE1DF}" type="pres">
      <dgm:prSet presAssocID="{7343B55C-860E-40E6-8C85-9FE6960DA83E}" presName="item1" presStyleLbl="node1" presStyleIdx="0" presStyleCnt="3" custScaleX="200476" custScaleY="134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FFA16-FB76-463B-8A64-164A3254C7FC}" type="pres">
      <dgm:prSet presAssocID="{BFFEA113-3E49-48E7-850B-FC10B331FA8D}" presName="item2" presStyleLbl="node1" presStyleIdx="1" presStyleCnt="3" custScaleX="156122" custScaleY="122448" custLinFactNeighborX="-29191" custLinFactNeighborY="-20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DE23C-4304-439E-9B70-70F9A3C13ED1}" type="pres">
      <dgm:prSet presAssocID="{9CB4968A-163F-422A-8450-9B404F6A0CE2}" presName="item3" presStyleLbl="node1" presStyleIdx="2" presStyleCnt="3" custScaleX="172016" custScaleY="115797" custLinFactNeighborX="35632" custLinFactNeighborY="-16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EEACC-9812-4AF2-A1E4-A9C0DECE5D1E}" type="pres">
      <dgm:prSet presAssocID="{4A406EE6-1BDE-44FD-80DE-5E433681E14A}" presName="funnel" presStyleLbl="trAlignAcc1" presStyleIdx="0" presStyleCnt="1" custScaleX="173173"/>
      <dgm:spPr/>
    </dgm:pt>
  </dgm:ptLst>
  <dgm:cxnLst>
    <dgm:cxn modelId="{E211849D-2DF1-4D5E-87CC-9624208577CB}" srcId="{4A406EE6-1BDE-44FD-80DE-5E433681E14A}" destId="{BFFEA113-3E49-48E7-850B-FC10B331FA8D}" srcOrd="2" destOrd="0" parTransId="{F5FF3260-1B2B-43F6-86F4-701D1E90DC3B}" sibTransId="{575384F4-046F-4CC4-A2B3-A7C7E318F0A3}"/>
    <dgm:cxn modelId="{F3682842-AAE7-432C-9F82-07BFE6D78C88}" type="presOf" srcId="{4A406EE6-1BDE-44FD-80DE-5E433681E14A}" destId="{CE7D4FEC-40EF-4BB9-AADD-2762C3C5EB48}" srcOrd="0" destOrd="0" presId="urn:microsoft.com/office/officeart/2005/8/layout/funnel1"/>
    <dgm:cxn modelId="{06B75BAD-1655-4E53-8456-5EA7D5F25BDB}" srcId="{4A406EE6-1BDE-44FD-80DE-5E433681E14A}" destId="{FEABB68E-9173-40DC-805A-77C08F93BA89}" srcOrd="4" destOrd="0" parTransId="{BF20CE6A-870C-4A7D-A798-6F1BC1A9F98D}" sibTransId="{2B0CA81F-649C-42C5-B748-D81B9C74D369}"/>
    <dgm:cxn modelId="{45A26E91-573F-477F-A9B4-A5C6021B2056}" srcId="{4A406EE6-1BDE-44FD-80DE-5E433681E14A}" destId="{90427E1C-697C-4D60-812E-9B55507FDE0B}" srcOrd="5" destOrd="0" parTransId="{8598A463-01A6-41CB-A151-38F4B70DCD0E}" sibTransId="{0823CBA1-5D04-4D20-96BF-A30FB52175BA}"/>
    <dgm:cxn modelId="{7DC89104-DEE0-4C8A-9BB0-471F07A35BDF}" srcId="{4A406EE6-1BDE-44FD-80DE-5E433681E14A}" destId="{7343B55C-860E-40E6-8C85-9FE6960DA83E}" srcOrd="1" destOrd="0" parTransId="{D539703E-DB2C-431D-91C8-A643ADB0FB81}" sibTransId="{39B49ACD-AF20-4422-B718-ECFFCE2CE586}"/>
    <dgm:cxn modelId="{5199344E-B81F-427E-8DDB-028BC3482FD9}" type="presOf" srcId="{9CB4968A-163F-422A-8450-9B404F6A0CE2}" destId="{EE04AF95-B89D-4106-9898-925E6F124629}" srcOrd="0" destOrd="0" presId="urn:microsoft.com/office/officeart/2005/8/layout/funnel1"/>
    <dgm:cxn modelId="{CA9DA644-80D7-45C8-B29B-13535136FA6A}" type="presOf" srcId="{4E850D08-F1AD-46F0-92CB-51DB37AD2E6A}" destId="{4B5DE23C-4304-439E-9B70-70F9A3C13ED1}" srcOrd="0" destOrd="0" presId="urn:microsoft.com/office/officeart/2005/8/layout/funnel1"/>
    <dgm:cxn modelId="{3EBB90F1-D147-4C8A-9895-2975AACC69C5}" srcId="{4A406EE6-1BDE-44FD-80DE-5E433681E14A}" destId="{4E850D08-F1AD-46F0-92CB-51DB37AD2E6A}" srcOrd="0" destOrd="0" parTransId="{3A788B45-B87F-40B8-B824-7E610309429D}" sibTransId="{9649D755-FF77-4D2F-87E1-46CE58038CF5}"/>
    <dgm:cxn modelId="{84DA6136-812D-46CA-ACFD-FE8D18E59847}" type="presOf" srcId="{BFFEA113-3E49-48E7-850B-FC10B331FA8D}" destId="{A2853CA1-4CC0-47B6-B65F-820469EDE1DF}" srcOrd="0" destOrd="0" presId="urn:microsoft.com/office/officeart/2005/8/layout/funnel1"/>
    <dgm:cxn modelId="{B96F33A7-7D26-409D-8507-3D21BD4868AE}" srcId="{4A406EE6-1BDE-44FD-80DE-5E433681E14A}" destId="{9CB4968A-163F-422A-8450-9B404F6A0CE2}" srcOrd="3" destOrd="0" parTransId="{B9BE5632-AC79-4EE2-A61A-D84F387EBC00}" sibTransId="{D34DD04D-4F4A-43C8-9741-52F04A0FBF5E}"/>
    <dgm:cxn modelId="{CC0C7EE7-1751-4238-A564-F7D1E3865095}" type="presOf" srcId="{7343B55C-860E-40E6-8C85-9FE6960DA83E}" destId="{DCAFFA16-FB76-463B-8A64-164A3254C7FC}" srcOrd="0" destOrd="0" presId="urn:microsoft.com/office/officeart/2005/8/layout/funnel1"/>
    <dgm:cxn modelId="{6B7A104E-008A-4BC8-962A-0B45376B4879}" type="presParOf" srcId="{CE7D4FEC-40EF-4BB9-AADD-2762C3C5EB48}" destId="{152AE064-AFDB-4769-A88F-DF222A54CD48}" srcOrd="0" destOrd="0" presId="urn:microsoft.com/office/officeart/2005/8/layout/funnel1"/>
    <dgm:cxn modelId="{A09448A6-5C1B-418E-8BC7-C1FD03B2EF73}" type="presParOf" srcId="{CE7D4FEC-40EF-4BB9-AADD-2762C3C5EB48}" destId="{91C480EB-FAC3-4515-AADD-E0E5DBEDCC90}" srcOrd="1" destOrd="0" presId="urn:microsoft.com/office/officeart/2005/8/layout/funnel1"/>
    <dgm:cxn modelId="{8E8EF0FC-1BD5-4618-9783-6A5395375C3B}" type="presParOf" srcId="{CE7D4FEC-40EF-4BB9-AADD-2762C3C5EB48}" destId="{EE04AF95-B89D-4106-9898-925E6F124629}" srcOrd="2" destOrd="0" presId="urn:microsoft.com/office/officeart/2005/8/layout/funnel1"/>
    <dgm:cxn modelId="{EB3A6D1F-8D25-4C31-8F44-51D2E893A412}" type="presParOf" srcId="{CE7D4FEC-40EF-4BB9-AADD-2762C3C5EB48}" destId="{A2853CA1-4CC0-47B6-B65F-820469EDE1DF}" srcOrd="3" destOrd="0" presId="urn:microsoft.com/office/officeart/2005/8/layout/funnel1"/>
    <dgm:cxn modelId="{04D0CC26-E55D-4F6B-9BBD-ADB4335C2983}" type="presParOf" srcId="{CE7D4FEC-40EF-4BB9-AADD-2762C3C5EB48}" destId="{DCAFFA16-FB76-463B-8A64-164A3254C7FC}" srcOrd="4" destOrd="0" presId="urn:microsoft.com/office/officeart/2005/8/layout/funnel1"/>
    <dgm:cxn modelId="{F6891339-9986-4490-81AD-2D1155641F43}" type="presParOf" srcId="{CE7D4FEC-40EF-4BB9-AADD-2762C3C5EB48}" destId="{4B5DE23C-4304-439E-9B70-70F9A3C13ED1}" srcOrd="5" destOrd="0" presId="urn:microsoft.com/office/officeart/2005/8/layout/funnel1"/>
    <dgm:cxn modelId="{28E0298D-B230-4C06-9D84-45DECEC0FDA9}" type="presParOf" srcId="{CE7D4FEC-40EF-4BB9-AADD-2762C3C5EB48}" destId="{EA1EEACC-9812-4AF2-A1E4-A9C0DECE5D1E}" srcOrd="6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AE064-AFDB-4769-A88F-DF222A54CD48}">
      <dsp:nvSpPr>
        <dsp:cNvPr id="0" name=""/>
        <dsp:cNvSpPr/>
      </dsp:nvSpPr>
      <dsp:spPr>
        <a:xfrm>
          <a:off x="1717117" y="240880"/>
          <a:ext cx="4780541" cy="166021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80EB-FAC3-4515-AADD-E0E5DBEDCC90}">
      <dsp:nvSpPr>
        <dsp:cNvPr id="0" name=""/>
        <dsp:cNvSpPr/>
      </dsp:nvSpPr>
      <dsp:spPr>
        <a:xfrm>
          <a:off x="3651569" y="4306193"/>
          <a:ext cx="926461" cy="592935"/>
        </a:xfrm>
        <a:prstGeom prst="downArrow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4AF95-B89D-4106-9898-925E6F124629}">
      <dsp:nvSpPr>
        <dsp:cNvPr id="0" name=""/>
        <dsp:cNvSpPr/>
      </dsp:nvSpPr>
      <dsp:spPr>
        <a:xfrm>
          <a:off x="-658248" y="4780541"/>
          <a:ext cx="9546096" cy="111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Семинар для педагогов-психологов г.Томска «Эффективные способы сохранения психологического здоровья педагогов в условиях реализации ФГОС НОО и ФГОС ООО».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-658248" y="4780541"/>
        <a:ext cx="9546096" cy="1111753"/>
      </dsp:txXfrm>
    </dsp:sp>
    <dsp:sp modelId="{A2853CA1-4CC0-47B6-B65F-820469EDE1DF}">
      <dsp:nvSpPr>
        <dsp:cNvPr id="0" name=""/>
        <dsp:cNvSpPr/>
      </dsp:nvSpPr>
      <dsp:spPr>
        <a:xfrm>
          <a:off x="2617374" y="1740746"/>
          <a:ext cx="3343199" cy="224478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Телесно-ориентированная терапия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106974" y="2069487"/>
        <a:ext cx="2363999" cy="1587299"/>
      </dsp:txXfrm>
    </dsp:sp>
    <dsp:sp modelId="{DCAFFA16-FB76-463B-8A64-164A3254C7FC}">
      <dsp:nvSpPr>
        <dsp:cNvPr id="0" name=""/>
        <dsp:cNvSpPr/>
      </dsp:nvSpPr>
      <dsp:spPr>
        <a:xfrm>
          <a:off x="1307124" y="243318"/>
          <a:ext cx="2603538" cy="204198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Фототерапия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688403" y="542359"/>
        <a:ext cx="1840980" cy="1443898"/>
      </dsp:txXfrm>
    </dsp:sp>
    <dsp:sp modelId="{4B5DE23C-4304-439E-9B70-70F9A3C13ED1}">
      <dsp:nvSpPr>
        <dsp:cNvPr id="0" name=""/>
        <dsp:cNvSpPr/>
      </dsp:nvSpPr>
      <dsp:spPr>
        <a:xfrm>
          <a:off x="3960295" y="0"/>
          <a:ext cx="2868591" cy="193106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/>
              </a:solidFill>
            </a:rPr>
            <a:t>Кинотерапия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380390" y="282798"/>
        <a:ext cx="2028401" cy="1365470"/>
      </dsp:txXfrm>
    </dsp:sp>
    <dsp:sp modelId="{EA1EEACC-9812-4AF2-A1E4-A9C0DECE5D1E}">
      <dsp:nvSpPr>
        <dsp:cNvPr id="0" name=""/>
        <dsp:cNvSpPr/>
      </dsp:nvSpPr>
      <dsp:spPr>
        <a:xfrm>
          <a:off x="-377467" y="37058"/>
          <a:ext cx="8984535" cy="41505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   		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Тема работы МО педагогов-психологов ОУ Кировского района г. Томска «Эффективные способы сохранения психологического здоровья педагогов-психологов в условиях реализации ФГОС НОО и ФГОС ООО»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Учитель_2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915" y="-483470"/>
            <a:ext cx="10429916" cy="7627246"/>
          </a:xfrm>
          <a:prstGeom prst="rect">
            <a:avLst/>
          </a:prstGeom>
          <a:noFill/>
        </p:spPr>
      </p:pic>
      <p:pic>
        <p:nvPicPr>
          <p:cNvPr id="21507" name="Picture 3" descr="C:\Users\Учитель_2\Desktop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642918"/>
            <a:ext cx="885831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Учитель_2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264" y="0"/>
            <a:ext cx="9197264" cy="6857999"/>
          </a:xfrm>
          <a:prstGeom prst="rect">
            <a:avLst/>
          </a:prstGeom>
          <a:noFill/>
        </p:spPr>
      </p:pic>
      <p:pic>
        <p:nvPicPr>
          <p:cNvPr id="39938" name="Picture 2" descr="C:\Users\Учитель_2\Desktop\Новая папка\IMG_20190906_174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3"/>
            <a:ext cx="9144000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Учитель_2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406" y="1"/>
            <a:ext cx="9199405" cy="6858000"/>
          </a:xfrm>
          <a:prstGeom prst="rect">
            <a:avLst/>
          </a:prstGeom>
          <a:noFill/>
        </p:spPr>
      </p:pic>
      <p:pic>
        <p:nvPicPr>
          <p:cNvPr id="22531" name="Picture 3" descr="C:\Users\Учитель_2\Desktop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8098309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Учитель_2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4007" y="0"/>
            <a:ext cx="9592353" cy="701474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Учитель_2\Desktop\Рисунок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429652" cy="5136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Учитель_2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142900"/>
            <a:ext cx="9715568" cy="71576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829576" cy="1011222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C00000"/>
                </a:solidFill>
              </a:rPr>
              <a:t>Задачи: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357298"/>
            <a:ext cx="8715436" cy="471490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Эмоциональное переживание и проживание участниками актуальных на данный момент жизни ситуаций и проблем.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Осознание и переосмысление себя и своих целей, потребностей и психологических проблем.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Развитие психологической компетентности, знакомство с различными социальными типажами и обучение взаимодействию с ними.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Развитие эмоциональной сферы, обучение навыкам </a:t>
            </a:r>
            <a:r>
              <a:rPr lang="ru-RU" dirty="0" err="1" smtClean="0">
                <a:solidFill>
                  <a:srgbClr val="002060"/>
                </a:solidFill>
              </a:rPr>
              <a:t>эмпатии</a:t>
            </a:r>
            <a:r>
              <a:rPr lang="ru-RU" dirty="0" smtClean="0">
                <a:solidFill>
                  <a:srgbClr val="002060"/>
                </a:solidFill>
              </a:rPr>
              <a:t>, определения собственных чувств (рефлексии) и эмоциональных состояний партнера по общению (или киногероя).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Развитие навыков решения проблем,  В данном случае психологическая работа с фильмом позволяет увеличить количество способов решения какой-либо проблемы, расширить поведенческий репертуар (например, пятьдесят способов признаться девушке в любви).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Снятие стресса и  эмоционального напряжения. 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Самоанализ,  обучение навыкам глубокой рефлексии и  </a:t>
            </a:r>
            <a:r>
              <a:rPr lang="ru-RU" dirty="0" err="1" smtClean="0">
                <a:solidFill>
                  <a:srgbClr val="002060"/>
                </a:solidFill>
              </a:rPr>
              <a:t>самоосознания</a:t>
            </a:r>
            <a:r>
              <a:rPr lang="ru-RU" dirty="0" smtClean="0">
                <a:solidFill>
                  <a:srgbClr val="002060"/>
                </a:solidFill>
              </a:rPr>
              <a:t>, а также психотерапевтическая проработка психологических проблем.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Учитель_2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Учитель_2\Desktop\кио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071546"/>
            <a:ext cx="2405848" cy="3107553"/>
          </a:xfrm>
          <a:prstGeom prst="rect">
            <a:avLst/>
          </a:prstGeom>
          <a:noFill/>
        </p:spPr>
      </p:pic>
      <p:pic>
        <p:nvPicPr>
          <p:cNvPr id="19459" name="Picture 3" descr="C:\Users\Учитель_2\Desktop\124t5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3705225" cy="2133600"/>
          </a:xfrm>
          <a:prstGeom prst="rect">
            <a:avLst/>
          </a:prstGeom>
          <a:noFill/>
        </p:spPr>
      </p:pic>
      <p:pic>
        <p:nvPicPr>
          <p:cNvPr id="19463" name="Picture 7" descr="C:\Users\Учитель_2\Desktop\IMG_33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000108"/>
            <a:ext cx="4429156" cy="2956066"/>
          </a:xfrm>
          <a:prstGeom prst="rect">
            <a:avLst/>
          </a:prstGeom>
          <a:noFill/>
        </p:spPr>
      </p:pic>
      <p:pic>
        <p:nvPicPr>
          <p:cNvPr id="1026" name="Picture 2" descr="http://1.bp.blogspot.com/-db7poCYmr4o/UyLv-Jiv8AI/AAAAAAAAAng/XVqFYxr6AeY/s1600/4-3539_1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429132"/>
            <a:ext cx="1285884" cy="1327609"/>
          </a:xfrm>
          <a:prstGeom prst="rect">
            <a:avLst/>
          </a:prstGeom>
          <a:noFill/>
        </p:spPr>
      </p:pic>
      <p:sp>
        <p:nvSpPr>
          <p:cNvPr id="1028" name="AutoShape 4" descr="https://samopoznanie.kz/avatars/objects/3-143073_4_4.jpg?d1ac45b1cf4df5888b172658a8e2027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amopoznanie.kz/avatars/objects/3-143073_4_4.jpg?d1ac45b1cf4df5888b172658a8e2027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Documents and Settings\дегтеревы\Рабочий стол\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214818"/>
            <a:ext cx="2878531" cy="1631168"/>
          </a:xfrm>
          <a:prstGeom prst="rect">
            <a:avLst/>
          </a:prstGeom>
          <a:noFill/>
        </p:spPr>
      </p:pic>
      <p:pic>
        <p:nvPicPr>
          <p:cNvPr id="1032" name="Picture 8" descr="C:\Documents and Settings\дегтеревы\Рабочий стол\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032619" y="824979"/>
            <a:ext cx="3104565" cy="345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Учитель_2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406" y="1"/>
            <a:ext cx="9199405" cy="6858000"/>
          </a:xfrm>
          <a:prstGeom prst="rect">
            <a:avLst/>
          </a:prstGeom>
          <a:noFill/>
        </p:spPr>
      </p:pic>
      <p:pic>
        <p:nvPicPr>
          <p:cNvPr id="2052" name="Picture 4" descr="C:\Users\Учитель_2\Desktop\054249086686faedc66e498acddb393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142984"/>
            <a:ext cx="5072098" cy="44767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Спасибо за внимание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29600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3571900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Геймификация</a:t>
            </a:r>
            <a:r>
              <a:rPr lang="ru-RU" dirty="0" smtClean="0">
                <a:solidFill>
                  <a:srgbClr val="002060"/>
                </a:solidFill>
              </a:rPr>
              <a:t> направлений -  использование игровых элементов в неигровых процессах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26" name="AutoShape 2" descr="https://lh3.googleusercontent.com/4BA-SGfX0r-F5oOpx-2smrBdBNUqPGzoaJVPv-mH_7exDjWYjLWuXGc9zXBFDV0XD0_cLVTyk0xzFrFhnWhvanjE8LP4gaxg8p8l5sMc3FMnLmbO92poqB-24e7DRXNcMVzNhly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Documents and Settings\дегтеревы\Рабочий стол\пп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214686"/>
            <a:ext cx="6858047" cy="3310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</a:rPr>
              <a:t>Практикум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«Субъективное в объективе»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50030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		Фототерапия</a:t>
            </a:r>
            <a:r>
              <a:rPr lang="ru-RU" dirty="0" smtClean="0">
                <a:solidFill>
                  <a:srgbClr val="002060"/>
                </a:solidFill>
              </a:rPr>
              <a:t> — один из методов </a:t>
            </a:r>
            <a:r>
              <a:rPr lang="ru-RU" dirty="0" err="1" smtClean="0">
                <a:solidFill>
                  <a:srgbClr val="002060"/>
                </a:solidFill>
              </a:rPr>
              <a:t>арт-терапии</a:t>
            </a:r>
            <a:r>
              <a:rPr lang="ru-RU" dirty="0" smtClean="0">
                <a:solidFill>
                  <a:srgbClr val="002060"/>
                </a:solidFill>
              </a:rPr>
              <a:t>, применение фотографии и самого процесса фотосъемки для решения </a:t>
            </a:r>
            <a:r>
              <a:rPr lang="ru-RU" b="1" dirty="0" smtClean="0">
                <a:solidFill>
                  <a:srgbClr val="002060"/>
                </a:solidFill>
              </a:rPr>
              <a:t>психологических</a:t>
            </a:r>
            <a:r>
              <a:rPr lang="ru-RU" dirty="0" smtClean="0">
                <a:solidFill>
                  <a:srgbClr val="002060"/>
                </a:solidFill>
              </a:rPr>
              <a:t> проблем, а также развития и гармонизации личности.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457203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Фототерапия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411" name="Picture 3" descr="C:\Users\Учитель_2\Desktop\IMG_33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14290"/>
            <a:ext cx="2216650" cy="3321270"/>
          </a:xfrm>
          <a:prstGeom prst="rect">
            <a:avLst/>
          </a:prstGeom>
          <a:noFill/>
        </p:spPr>
      </p:pic>
      <p:pic>
        <p:nvPicPr>
          <p:cNvPr id="17412" name="Picture 4" descr="C:\Users\Учитель_2\Desktop\IMG_33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786190"/>
            <a:ext cx="1928826" cy="2890014"/>
          </a:xfrm>
          <a:prstGeom prst="rect">
            <a:avLst/>
          </a:prstGeom>
          <a:noFill/>
        </p:spPr>
      </p:pic>
      <p:pic>
        <p:nvPicPr>
          <p:cNvPr id="17413" name="Picture 5" descr="C:\Users\Учитель_2\Desktop\IMG_34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357298"/>
            <a:ext cx="3773494" cy="2518470"/>
          </a:xfrm>
          <a:prstGeom prst="rect">
            <a:avLst/>
          </a:prstGeom>
          <a:noFill/>
        </p:spPr>
      </p:pic>
      <p:pic>
        <p:nvPicPr>
          <p:cNvPr id="17414" name="Picture 6" descr="C:\Users\Учитель_2\Desktop\IMG_34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071942"/>
            <a:ext cx="1714512" cy="2568901"/>
          </a:xfrm>
          <a:prstGeom prst="rect">
            <a:avLst/>
          </a:prstGeom>
          <a:noFill/>
        </p:spPr>
      </p:pic>
      <p:pic>
        <p:nvPicPr>
          <p:cNvPr id="17415" name="Picture 7" descr="C:\Users\Учитель_2\Desktop\IMG_347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4286256"/>
            <a:ext cx="1469544" cy="2201858"/>
          </a:xfrm>
          <a:prstGeom prst="rect">
            <a:avLst/>
          </a:prstGeom>
          <a:noFill/>
        </p:spPr>
      </p:pic>
      <p:pic>
        <p:nvPicPr>
          <p:cNvPr id="17417" name="Picture 9" descr="C:\Users\Учитель_2\Desktop\IMG_338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214290"/>
            <a:ext cx="2286016" cy="3425201"/>
          </a:xfrm>
          <a:prstGeom prst="rect">
            <a:avLst/>
          </a:prstGeom>
          <a:noFill/>
        </p:spPr>
      </p:pic>
      <p:pic>
        <p:nvPicPr>
          <p:cNvPr id="17418" name="Picture 10" descr="C:\Users\Учитель_2\Desktop\IMG_339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3857628"/>
            <a:ext cx="1684336" cy="2523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</a:rPr>
              <a:t>Практикум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dirty="0" smtClean="0">
                <a:solidFill>
                  <a:srgbClr val="C00000"/>
                </a:solidFill>
              </a:rPr>
              <a:t>Психологическая </a:t>
            </a:r>
            <a:r>
              <a:rPr lang="ru-RU" dirty="0" err="1" smtClean="0">
                <a:solidFill>
                  <a:srgbClr val="C00000"/>
                </a:solidFill>
              </a:rPr>
              <a:t>гримерка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Я-само</a:t>
            </a:r>
            <a:r>
              <a:rPr lang="ru-RU" dirty="0" smtClean="0">
                <a:solidFill>
                  <a:srgbClr val="C00000"/>
                </a:solidFill>
              </a:rPr>
              <a:t> совершенство»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844391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	Телесно-ориентированная терапия – позволила скорректировать имеющиеся телесные зажимы, психологи узнали о методах </a:t>
            </a:r>
            <a:r>
              <a:rPr lang="ru-RU" dirty="0" err="1" smtClean="0">
                <a:solidFill>
                  <a:srgbClr val="002060"/>
                </a:solidFill>
              </a:rPr>
              <a:t>экспресс-релаксации</a:t>
            </a:r>
            <a:r>
              <a:rPr lang="ru-RU" dirty="0" smtClean="0">
                <a:solidFill>
                  <a:srgbClr val="002060"/>
                </a:solidFill>
              </a:rPr>
              <a:t> и способах активизации познавательной деятельности за счет выполнения физических упражнений.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214290"/>
            <a:ext cx="7072362" cy="857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Телесно</a:t>
            </a:r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ориентированная</a:t>
            </a: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b="1" dirty="0" smtClean="0">
                <a:solidFill>
                  <a:srgbClr val="002060"/>
                </a:solidFill>
              </a:rPr>
              <a:t>терапия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6" name="Picture 4" descr="C:\Users\Учитель_2\Desktop\IMG_34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357166"/>
            <a:ext cx="2255840" cy="3379988"/>
          </a:xfrm>
          <a:prstGeom prst="rect">
            <a:avLst/>
          </a:prstGeom>
          <a:noFill/>
        </p:spPr>
      </p:pic>
      <p:pic>
        <p:nvPicPr>
          <p:cNvPr id="18437" name="Picture 5" descr="C:\Users\Учитель_2\Desktop\IMG_3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4630750" cy="3090612"/>
          </a:xfrm>
          <a:prstGeom prst="rect">
            <a:avLst/>
          </a:prstGeom>
          <a:noFill/>
        </p:spPr>
      </p:pic>
      <p:pic>
        <p:nvPicPr>
          <p:cNvPr id="18438" name="Picture 6" descr="C:\Users\Учитель_2\Desktop\IMG_34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14422"/>
            <a:ext cx="2951838" cy="1970088"/>
          </a:xfrm>
          <a:prstGeom prst="rect">
            <a:avLst/>
          </a:prstGeom>
          <a:noFill/>
        </p:spPr>
      </p:pic>
      <p:pic>
        <p:nvPicPr>
          <p:cNvPr id="18439" name="Picture 7" descr="C:\Users\Учитель_2\Desktop\IMG_34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929066"/>
            <a:ext cx="4022213" cy="2684468"/>
          </a:xfrm>
          <a:prstGeom prst="rect">
            <a:avLst/>
          </a:prstGeom>
          <a:noFill/>
        </p:spPr>
      </p:pic>
      <p:pic>
        <p:nvPicPr>
          <p:cNvPr id="18440" name="Picture 8" descr="C:\Users\Учитель_2\Desktop\IMG_33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500174"/>
            <a:ext cx="2011366" cy="2526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err="1" smtClean="0">
                <a:solidFill>
                  <a:srgbClr val="C00000"/>
                </a:solidFill>
              </a:rPr>
              <a:t>Кинотерапия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Киноклуб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Психологическая игра «Стоп-кадр»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		</a:t>
            </a:r>
            <a:r>
              <a:rPr lang="ru-RU" b="1" dirty="0" err="1" smtClean="0">
                <a:solidFill>
                  <a:srgbClr val="002060"/>
                </a:solidFill>
              </a:rPr>
              <a:t>Кинотерапия</a:t>
            </a:r>
            <a:r>
              <a:rPr lang="ru-RU" dirty="0" smtClean="0">
                <a:solidFill>
                  <a:srgbClr val="002060"/>
                </a:solidFill>
              </a:rPr>
              <a:t> - </a:t>
            </a:r>
            <a:r>
              <a:rPr lang="ru-RU" b="1" dirty="0" smtClean="0">
                <a:solidFill>
                  <a:srgbClr val="002060"/>
                </a:solidFill>
              </a:rPr>
              <a:t>это</a:t>
            </a:r>
            <a:r>
              <a:rPr lang="ru-RU" dirty="0" smtClean="0">
                <a:solidFill>
                  <a:srgbClr val="002060"/>
                </a:solidFill>
              </a:rPr>
              <a:t> метод терапии, предполагающий просмотр и обсуждение кинофильма с помощью психолога. В процессе просмотра кинофильма и анализа собственного восприятия его образов участник </a:t>
            </a:r>
            <a:r>
              <a:rPr lang="ru-RU" dirty="0" err="1" smtClean="0">
                <a:solidFill>
                  <a:srgbClr val="002060"/>
                </a:solidFill>
              </a:rPr>
              <a:t>кинотренинга</a:t>
            </a:r>
            <a:r>
              <a:rPr lang="ru-RU" dirty="0" smtClean="0">
                <a:solidFill>
                  <a:srgbClr val="002060"/>
                </a:solidFill>
              </a:rPr>
              <a:t> исследует свои личностные особенности.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Учитель_2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264" y="0"/>
            <a:ext cx="9197263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Психологическая игра «Стоп-кадр»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483" name="Picture 3" descr="C:\Users\Учитель_2\Desktop\IMG_20190906_15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71678"/>
            <a:ext cx="6143668" cy="3833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166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Геймификация направлений -  использование игровых элементов в неигровых процессах </vt:lpstr>
      <vt:lpstr>Практикум «Субъективное в объективе»  </vt:lpstr>
      <vt:lpstr>Фототерапия</vt:lpstr>
      <vt:lpstr>Практикум  «Психологическая гримерка:  Я-само совершенство»  </vt:lpstr>
      <vt:lpstr>Телесно-ориентированная терапия</vt:lpstr>
      <vt:lpstr>Кинотерапия.  Киноклуб.  Психологическая игра «Стоп-кадр»  </vt:lpstr>
      <vt:lpstr>  Психологическая игра «Стоп-кадр»</vt:lpstr>
      <vt:lpstr>Слайд 10</vt:lpstr>
      <vt:lpstr>Слайд 11</vt:lpstr>
      <vt:lpstr>Слайд 12</vt:lpstr>
      <vt:lpstr>Слайд 13</vt:lpstr>
      <vt:lpstr>Задачи:</vt:lpstr>
      <vt:lpstr>Слайд 15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МАУ информационно-методический центр г. Томска МО педагогов-психологов Кировского района г.Томска МАОУ средняя общеобразовательная школа № 42 г. Томска</dc:title>
  <dc:creator>Психолог</dc:creator>
  <cp:lastModifiedBy>дегтеревы</cp:lastModifiedBy>
  <cp:revision>13</cp:revision>
  <dcterms:created xsi:type="dcterms:W3CDTF">2018-03-19T05:29:26Z</dcterms:created>
  <dcterms:modified xsi:type="dcterms:W3CDTF">2019-09-10T15:33:49Z</dcterms:modified>
</cp:coreProperties>
</file>