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2" r:id="rId3"/>
    <p:sldId id="313" r:id="rId4"/>
    <p:sldId id="299" r:id="rId5"/>
    <p:sldId id="311" r:id="rId6"/>
    <p:sldId id="315" r:id="rId7"/>
    <p:sldId id="314" r:id="rId8"/>
    <p:sldId id="316" r:id="rId9"/>
    <p:sldId id="317" r:id="rId10"/>
    <p:sldId id="297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B4"/>
    <a:srgbClr val="43BB8D"/>
    <a:srgbClr val="43AFC0"/>
    <a:srgbClr val="4472C4"/>
    <a:srgbClr val="FFFFFF"/>
    <a:srgbClr val="FFF0E1"/>
    <a:srgbClr val="EBF7FF"/>
    <a:srgbClr val="DDF2FF"/>
    <a:srgbClr val="FF8409"/>
    <a:srgbClr val="B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>
      <p:cViewPr varScale="1">
        <p:scale>
          <a:sx n="80" d="100"/>
          <a:sy n="80" d="100"/>
        </p:scale>
        <p:origin x="120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F2B7C-5DE0-4D1B-BAA3-5BB96247ED58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C828-7F40-4FB2-9883-DBE0E28E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8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6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1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5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1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F4EA-FC38-496F-8A04-7669A4C8416A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1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 r="17169" b="1502"/>
          <a:stretch/>
        </p:blipFill>
        <p:spPr>
          <a:xfrm>
            <a:off x="3606643" y="78846"/>
            <a:ext cx="8497125" cy="603319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-124251" y="4716379"/>
            <a:ext cx="12228020" cy="1961147"/>
            <a:chOff x="-258159" y="4257549"/>
            <a:chExt cx="12361928" cy="196114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" y="4257549"/>
              <a:ext cx="12103767" cy="1961147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6491" y="4487779"/>
              <a:ext cx="4350266" cy="1500688"/>
            </a:xfrm>
            <a:prstGeom prst="rect">
              <a:avLst/>
            </a:prstGeom>
            <a:solidFill>
              <a:srgbClr val="B1B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258159" y="4840619"/>
              <a:ext cx="479360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Замятина Оксана Михайловна,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ректор ТОИПКРО</a:t>
              </a: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127000" dist="25400" dir="1800000" algn="tl" rotWithShape="0">
                    <a:prstClr val="black">
                      <a:alpha val="97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35443" y="4487779"/>
              <a:ext cx="7568326" cy="1500688"/>
            </a:xfrm>
            <a:prstGeom prst="rect">
              <a:avLst/>
            </a:prstGeom>
            <a:solidFill>
              <a:srgbClr val="109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25984" y="5152775"/>
            <a:ext cx="7786952" cy="17052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ru-RU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78602" b="80000"/>
          <a:stretch/>
        </p:blipFill>
        <p:spPr>
          <a:xfrm>
            <a:off x="1790297" y="194350"/>
            <a:ext cx="1724763" cy="123981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166598" y="5167169"/>
            <a:ext cx="6387998" cy="8382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со ШНОР 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территории Томской области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В Единой образовательной сети России новое звено – Томская область -  Дневник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2" y="194350"/>
            <a:ext cx="1439146" cy="13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 r="17169" b="1502"/>
          <a:stretch/>
        </p:blipFill>
        <p:spPr>
          <a:xfrm>
            <a:off x="3606643" y="78846"/>
            <a:ext cx="8497125" cy="603319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5016" y="4716379"/>
            <a:ext cx="12008753" cy="1961147"/>
            <a:chOff x="-36491" y="4257549"/>
            <a:chExt cx="12140260" cy="196114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" y="4257549"/>
              <a:ext cx="12103767" cy="1961147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6491" y="4487779"/>
              <a:ext cx="4350266" cy="1500688"/>
            </a:xfrm>
            <a:prstGeom prst="rect">
              <a:avLst/>
            </a:prstGeom>
            <a:solidFill>
              <a:srgbClr val="B1B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35443" y="4487779"/>
              <a:ext cx="7568326" cy="1500688"/>
            </a:xfrm>
            <a:prstGeom prst="rect">
              <a:avLst/>
            </a:prstGeom>
            <a:solidFill>
              <a:srgbClr val="109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5166598" y="5273824"/>
            <a:ext cx="6387998" cy="8382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78602" b="80000"/>
          <a:stretch/>
        </p:blipFill>
        <p:spPr>
          <a:xfrm>
            <a:off x="1790297" y="194350"/>
            <a:ext cx="1724763" cy="1239815"/>
          </a:xfrm>
          <a:prstGeom prst="rect">
            <a:avLst/>
          </a:prstGeom>
        </p:spPr>
      </p:pic>
      <p:pic>
        <p:nvPicPr>
          <p:cNvPr id="17" name="Picture 2" descr="В Единой образовательной сети России новое звено – Томская область -  Дневник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2" y="194350"/>
            <a:ext cx="1439146" cy="13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24251" y="5299449"/>
            <a:ext cx="47416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Замятина Оксана Михайловна,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ТОИПКРО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127000" dist="25400" dir="1800000" algn="tl" rotWithShape="0">
                  <a:prstClr val="black">
                    <a:alpha val="97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471553" y="923323"/>
            <a:ext cx="11328396" cy="698113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63671" y="279533"/>
            <a:ext cx="1094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СОДЕРЖАТЕЛЬНЫЕ АСПЕКТЫ РАБОТЫ СО ШНОР В 2020 ГОДУ В РАМКАХ РЕАЛИЗАЦИИ НП «ОБРАЗОВАНИЕ»</a:t>
            </a:r>
            <a:endParaRPr lang="ru-RU" sz="24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5683" y="3667062"/>
            <a:ext cx="5990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9742" y="2564489"/>
            <a:ext cx="3910619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dirty="0" smtClean="0"/>
              <a:t>ФП «</a:t>
            </a:r>
            <a:r>
              <a:rPr lang="ru-RU" dirty="0"/>
              <a:t>Учитель будущего»</a:t>
            </a:r>
          </a:p>
          <a:p>
            <a:r>
              <a:rPr lang="ru-RU" b="0" dirty="0"/>
              <a:t>(ФГАОУ ДПО ЦРГОП и ИТ)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566" y="1356033"/>
            <a:ext cx="3960459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Министерство Просвещения РФ</a:t>
            </a:r>
          </a:p>
          <a:p>
            <a:pPr algn="ctr"/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Рособрнадзор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1018" y="2564489"/>
            <a:ext cx="3910619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dirty="0" smtClean="0"/>
              <a:t>ФП «</a:t>
            </a:r>
            <a:r>
              <a:rPr lang="ru-RU" dirty="0"/>
              <a:t>Современная школа»</a:t>
            </a:r>
          </a:p>
          <a:p>
            <a:r>
              <a:rPr lang="ru-RU" b="0" dirty="0"/>
              <a:t>(ФИОКО)</a:t>
            </a:r>
          </a:p>
        </p:txBody>
      </p:sp>
      <p:pic>
        <p:nvPicPr>
          <p:cNvPr id="1032" name="Picture 8" descr="strelka1_2 - OPPO clu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9373" y="2051029"/>
            <a:ext cx="411968" cy="5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trelka1_2 - OPPO clu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3207" y="2045710"/>
            <a:ext cx="411968" cy="5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88759" y="3477480"/>
            <a:ext cx="54767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ourier"/>
              </a:rPr>
              <a:t>КПК</a:t>
            </a:r>
            <a:r>
              <a:rPr lang="ru-RU" dirty="0"/>
              <a:t> по совершенствованию предметных и методических компетенций (в том числе в области формирования функциональной грамотности обучающихся</a:t>
            </a:r>
            <a:r>
              <a:rPr lang="ru-RU" dirty="0" smtClean="0"/>
              <a:t>)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latin typeface="Courier"/>
              </a:rPr>
              <a:t>Координаторы </a:t>
            </a:r>
            <a:r>
              <a:rPr lang="ru-RU" b="1" dirty="0">
                <a:latin typeface="Courier"/>
              </a:rPr>
              <a:t>ТО</a:t>
            </a:r>
            <a:r>
              <a:rPr lang="ru-RU" dirty="0" smtClean="0"/>
              <a:t>: Замятина О.М., Вознюк В.Г.</a:t>
            </a:r>
          </a:p>
          <a:p>
            <a:pPr algn="just"/>
            <a:r>
              <a:rPr lang="ru-RU" b="1" dirty="0" err="1">
                <a:latin typeface="Courier"/>
              </a:rPr>
              <a:t>Тьюторы</a:t>
            </a:r>
            <a:r>
              <a:rPr lang="ru-RU" b="1" dirty="0">
                <a:latin typeface="Courier"/>
              </a:rPr>
              <a:t> по предметам </a:t>
            </a:r>
            <a:r>
              <a:rPr lang="ru-RU" dirty="0" smtClean="0"/>
              <a:t>от ТО: 12 человек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26761" y="5721587"/>
            <a:ext cx="2576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urier"/>
              </a:rPr>
              <a:t>457</a:t>
            </a:r>
            <a:r>
              <a:rPr lang="en-US" sz="2800" b="1" dirty="0" smtClean="0">
                <a:latin typeface="Courier"/>
              </a:rPr>
              <a:t>/420-425</a:t>
            </a:r>
            <a:r>
              <a:rPr lang="ru-RU" sz="2800" b="1" dirty="0" smtClean="0">
                <a:latin typeface="Courier"/>
              </a:rPr>
              <a:t> педагогов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5718044"/>
            <a:ext cx="1837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urier"/>
              </a:rPr>
              <a:t>Физика</a:t>
            </a:r>
            <a:endParaRPr lang="ru-RU" b="1" dirty="0">
              <a:latin typeface="Courier"/>
            </a:endParaRPr>
          </a:p>
          <a:p>
            <a:pPr algn="ctr"/>
            <a:r>
              <a:rPr lang="ru-RU" b="1" dirty="0">
                <a:latin typeface="Courier"/>
              </a:rPr>
              <a:t>Биология</a:t>
            </a:r>
          </a:p>
          <a:p>
            <a:pPr algn="ctr"/>
            <a:r>
              <a:rPr lang="ru-RU" b="1" dirty="0">
                <a:latin typeface="Courier"/>
              </a:rPr>
              <a:t>Химия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53256" y="5860086"/>
            <a:ext cx="1837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urier"/>
              </a:rPr>
              <a:t>Русский язык</a:t>
            </a:r>
          </a:p>
          <a:p>
            <a:pPr algn="ctr"/>
            <a:r>
              <a:rPr lang="ru-RU" b="1" dirty="0" smtClean="0">
                <a:latin typeface="Courier"/>
              </a:rPr>
              <a:t>Математика</a:t>
            </a:r>
            <a:endParaRPr lang="ru-RU" b="1" dirty="0">
              <a:latin typeface="Courier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05660" y="3472161"/>
            <a:ext cx="5394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ourier"/>
              </a:rPr>
              <a:t>ПРОЕКТ</a:t>
            </a:r>
            <a:r>
              <a:rPr lang="ru-RU" dirty="0" smtClean="0"/>
              <a:t> Организация </a:t>
            </a:r>
            <a:r>
              <a:rPr lang="ru-RU" dirty="0"/>
              <a:t>методической поддержки не менее 250 выявленным общеобразовательным организациям, имеющим низкие образовательные результаты обучающихся, не менее чем из 20 субъектов Российской </a:t>
            </a:r>
            <a:r>
              <a:rPr lang="ru-RU" dirty="0" smtClean="0"/>
              <a:t>Федерации</a:t>
            </a:r>
          </a:p>
          <a:p>
            <a:pPr algn="just"/>
            <a:endParaRPr lang="ru-RU" b="1" dirty="0" smtClean="0">
              <a:latin typeface="Courier"/>
            </a:endParaRPr>
          </a:p>
          <a:p>
            <a:pPr algn="just"/>
            <a:r>
              <a:rPr lang="ru-RU" b="1" dirty="0" smtClean="0">
                <a:latin typeface="Courier"/>
              </a:rPr>
              <a:t>Отбор </a:t>
            </a:r>
            <a:r>
              <a:rPr lang="ru-RU" b="1" dirty="0">
                <a:latin typeface="Courier"/>
              </a:rPr>
              <a:t>10 школ ТО</a:t>
            </a:r>
          </a:p>
          <a:p>
            <a:pPr algn="just"/>
            <a:r>
              <a:rPr lang="ru-RU" b="1" dirty="0" smtClean="0">
                <a:latin typeface="Courier"/>
              </a:rPr>
              <a:t>Координаторы </a:t>
            </a:r>
            <a:r>
              <a:rPr lang="ru-RU" b="1" dirty="0">
                <a:latin typeface="Courier"/>
              </a:rPr>
              <a:t>ТО</a:t>
            </a:r>
            <a:r>
              <a:rPr lang="ru-RU" dirty="0" smtClean="0"/>
              <a:t>: Сысолятина Н.А., Цегельникова А.Н.</a:t>
            </a:r>
          </a:p>
          <a:p>
            <a:pPr algn="just"/>
            <a:r>
              <a:rPr lang="ru-RU" b="1" dirty="0" err="1">
                <a:latin typeface="Courier"/>
              </a:rPr>
              <a:t>Тьюторы</a:t>
            </a:r>
            <a:r>
              <a:rPr lang="ru-RU" b="1" dirty="0">
                <a:latin typeface="Courier"/>
              </a:rPr>
              <a:t> </a:t>
            </a:r>
            <a:r>
              <a:rPr lang="ru-RU" b="1" dirty="0" smtClean="0">
                <a:latin typeface="Courier"/>
              </a:rPr>
              <a:t>школ </a:t>
            </a:r>
            <a:r>
              <a:rPr lang="ru-RU" dirty="0" smtClean="0"/>
              <a:t>ТО: 10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471553" y="923323"/>
            <a:ext cx="11328396" cy="698113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63671" y="279533"/>
            <a:ext cx="1094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СОДЕРЖАТЕЛЬНЫЕ АСПЕКТЫ РАБОТЫ СО ШНОР В 2020 </a:t>
            </a:r>
          </a:p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 ТЕРРИТОРИИ ТОМСКОЙ ОБЛАСТИ</a:t>
            </a:r>
            <a:endParaRPr lang="ru-RU" sz="24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5683" y="3667062"/>
            <a:ext cx="5990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65858" y="1850529"/>
            <a:ext cx="6099848" cy="1754326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Распоряжение Департамента общего образования Томской области от 10.03.2020 №187-р «Об утверждении программы повышения качества образования в школах с низкими результатами обучения и/или в школах, функционирующих в неблагоприятных социальных условиях на территории  Томской области»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65858" y="4211666"/>
            <a:ext cx="6234696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Распоряжение Департамента общего образования Томской области от 13.04.2020 №293-р «Об организации работы со школами с низкими образовательными результатами на территории  Томской области»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8949"/>
          <a:stretch/>
        </p:blipFill>
        <p:spPr>
          <a:xfrm>
            <a:off x="992499" y="1976696"/>
            <a:ext cx="1103237" cy="13351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8949"/>
          <a:stretch/>
        </p:blipFill>
        <p:spPr>
          <a:xfrm>
            <a:off x="992498" y="4144277"/>
            <a:ext cx="1103237" cy="1335106"/>
          </a:xfrm>
          <a:prstGeom prst="rect">
            <a:avLst/>
          </a:prstGeom>
        </p:spPr>
      </p:pic>
      <p:pic>
        <p:nvPicPr>
          <p:cNvPr id="9" name="Picture 5" descr="C:\Users\Марина\Desktop\Презентация\Готовые слайды\еще блямб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3887" y="0"/>
            <a:ext cx="3630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22507" t="15875" r="14036" b="79284"/>
          <a:stretch/>
        </p:blipFill>
        <p:spPr>
          <a:xfrm>
            <a:off x="596606" y="612018"/>
            <a:ext cx="11183827" cy="434729"/>
          </a:xfrm>
          <a:prstGeom prst="rect">
            <a:avLst/>
          </a:prstGeom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84854"/>
              </p:ext>
            </p:extLst>
          </p:nvPr>
        </p:nvGraphicFramePr>
        <p:xfrm>
          <a:off x="156411" y="926434"/>
          <a:ext cx="11875167" cy="57577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62012">
                  <a:extLst>
                    <a:ext uri="{9D8B030D-6E8A-4147-A177-3AD203B41FA5}">
                      <a16:colId xmlns:a16="http://schemas.microsoft.com/office/drawing/2014/main" xmlns="" val="1087303596"/>
                    </a:ext>
                  </a:extLst>
                </a:gridCol>
                <a:gridCol w="2213155">
                  <a:extLst>
                    <a:ext uri="{9D8B030D-6E8A-4147-A177-3AD203B41FA5}">
                      <a16:colId xmlns:a16="http://schemas.microsoft.com/office/drawing/2014/main" xmlns="" val="3756792092"/>
                    </a:ext>
                  </a:extLst>
                </a:gridCol>
              </a:tblGrid>
              <a:tr h="3368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2318566"/>
                  </a:ext>
                </a:extLst>
              </a:tr>
              <a:tr h="7417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Собеседование руководства муниципальных органов управления образованием и руководителей школ с низкими образовательными результатами о формировании дорожной карты комплекса мероприятий поддержки этих образовательных организаций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10.06.2020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муниципальной Дорожной карты комплекса мероприятий поддержки образовательных организаций с низкими образовательными результатами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– июнь 2020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74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муниципальных информационных ресурсов для поддержки работы со школами (методические рекомендации, актуальные нормативные документы, материалы для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самообследования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описание успешных практик)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– август 2020,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далее-ежегодное обновление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161024"/>
                  </a:ext>
                </a:extLst>
              </a:tr>
              <a:tr h="70815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кадровых ресурсов для сопровождения программ помощи школам, включая составления графика выезда методистов «Методические десанты»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тьюторов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наставников) в школы для посещения уроков, проведения консультаций, работы с родительским сообществом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Июнь – декабрь 2020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4149995"/>
                  </a:ext>
                </a:extLst>
              </a:tr>
              <a:tr h="552129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на сайтах муниципалитетов разделов по поддержке школ с низкими образовательными результатами и школ, функционирующими в неблагоприятных социальных условиях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 - декабрь 2020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7483097"/>
                  </a:ext>
                </a:extLst>
              </a:tr>
              <a:tr h="347445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диагностике и проведение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профессиональных/предметных дефицитов учителей школ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2020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3450787"/>
                  </a:ext>
                </a:extLst>
              </a:tr>
              <a:tr h="419208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Посещение уроков , проведение консультаций специалистами «Методического десанта» по согласованию с МОУО и ОО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отдельному графику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8696311"/>
                  </a:ext>
                </a:extLst>
              </a:tr>
              <a:tr h="4119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региональных мониторинговых исследований качества образования и всероссийских проверочных работ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2020 – апрель 2021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3658340"/>
                  </a:ext>
                </a:extLst>
              </a:tr>
              <a:tr h="78875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муниципальной дорожных карт по реализации комплекса мероприятий поддержки образовательных организаций с низкими образовательными результатами на 2021-2024г.г.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Май-июнь 2021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36978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5958" y="180474"/>
            <a:ext cx="1115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Мероприятия </a:t>
            </a:r>
            <a:r>
              <a:rPr lang="ru-RU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по  работе</a:t>
            </a:r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  со </a:t>
            </a:r>
            <a:r>
              <a:rPr lang="ru-RU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школами с низкими образовательными </a:t>
            </a:r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результатами   </a:t>
            </a:r>
          </a:p>
          <a:p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( муниципальный уровень)</a:t>
            </a:r>
            <a:endParaRPr lang="ru-RU" dirty="0"/>
          </a:p>
        </p:txBody>
      </p:sp>
      <p:pic>
        <p:nvPicPr>
          <p:cNvPr id="1026" name="Picture 2" descr="Check,correct,mark,right,choice - free image from needpix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088" y="1361163"/>
            <a:ext cx="719144" cy="6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,correct,mark,right,choice - free image from needpix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521" y="2017891"/>
            <a:ext cx="719144" cy="6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406 Знак В рабо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25" y="2514500"/>
            <a:ext cx="1046207" cy="10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6406 Знак В рабо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458" y="3218070"/>
            <a:ext cx="1046207" cy="10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6406 Знак В рабо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458" y="4221180"/>
            <a:ext cx="1046207" cy="10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507" t="15875" r="14036" b="79284"/>
          <a:stretch/>
        </p:blipFill>
        <p:spPr>
          <a:xfrm>
            <a:off x="589547" y="998620"/>
            <a:ext cx="11183827" cy="180475"/>
          </a:xfrm>
          <a:prstGeom prst="rect">
            <a:avLst/>
          </a:prstGeom>
        </p:spPr>
      </p:pic>
      <p:sp>
        <p:nvSpPr>
          <p:cNvPr id="13" name="Штриховая стрелка вправо 12"/>
          <p:cNvSpPr/>
          <p:nvPr/>
        </p:nvSpPr>
        <p:spPr>
          <a:xfrm>
            <a:off x="331613" y="4302752"/>
            <a:ext cx="853474" cy="263981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3461" y="502223"/>
            <a:ext cx="1047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Мероприятия </a:t>
            </a:r>
            <a:r>
              <a:rPr lang="ru-RU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по  работе</a:t>
            </a:r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  со </a:t>
            </a:r>
            <a:r>
              <a:rPr lang="ru-RU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школами с низкими образовательными </a:t>
            </a:r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результатами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417" y="1275918"/>
            <a:ext cx="10806134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dk1"/>
                </a:solidFill>
              </a:rPr>
              <a:t>Разработка </a:t>
            </a:r>
            <a:r>
              <a:rPr lang="ru-RU" sz="2000" b="1" dirty="0">
                <a:solidFill>
                  <a:srgbClr val="C00000"/>
                </a:solidFill>
              </a:rPr>
              <a:t>муниципальной Дорожной карты </a:t>
            </a:r>
            <a:r>
              <a:rPr lang="ru-RU" sz="2000" b="1" dirty="0">
                <a:solidFill>
                  <a:schemeClr val="dk1"/>
                </a:solidFill>
              </a:rPr>
              <a:t>комплекса мероприятий поддержки образовательных организаций с низкими образовательными </a:t>
            </a:r>
            <a:r>
              <a:rPr lang="ru-RU" sz="2000" b="1" dirty="0" smtClean="0">
                <a:solidFill>
                  <a:schemeClr val="dk1"/>
                </a:solidFill>
              </a:rPr>
              <a:t>результатами – </a:t>
            </a:r>
            <a:r>
              <a:rPr lang="ru-RU" sz="2000" dirty="0" smtClean="0">
                <a:solidFill>
                  <a:schemeClr val="dk1"/>
                </a:solidFill>
              </a:rPr>
              <a:t>1 от каждого муниципалитета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5692" y="4805354"/>
            <a:ext cx="7745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Цели и задачи, исходя из текущей ситуации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331613" y="5477676"/>
            <a:ext cx="853474" cy="303255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45693" y="4302752"/>
            <a:ext cx="101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Описание текущей ситуации со списком выявленных проблем и дефицитов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 flipV="1">
            <a:off x="7966841" y="5715347"/>
            <a:ext cx="4225159" cy="11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0417" y="2416950"/>
            <a:ext cx="10806134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dk1"/>
                </a:solidFill>
              </a:rPr>
              <a:t>Разработка </a:t>
            </a:r>
            <a:r>
              <a:rPr lang="ru-RU" sz="2000" b="1" dirty="0">
                <a:solidFill>
                  <a:srgbClr val="C00000"/>
                </a:solidFill>
              </a:rPr>
              <a:t>муниципальной </a:t>
            </a:r>
            <a:r>
              <a:rPr lang="ru-RU" sz="2000" b="1" dirty="0" smtClean="0">
                <a:solidFill>
                  <a:srgbClr val="C00000"/>
                </a:solidFill>
              </a:rPr>
              <a:t>программы поддержки </a:t>
            </a:r>
            <a:r>
              <a:rPr lang="ru-RU" sz="2000" b="1" dirty="0">
                <a:solidFill>
                  <a:srgbClr val="C00000"/>
                </a:solidFill>
              </a:rPr>
              <a:t>образовательных организаций </a:t>
            </a:r>
            <a:r>
              <a:rPr lang="ru-RU" sz="2000" b="1" dirty="0">
                <a:solidFill>
                  <a:schemeClr val="dk1"/>
                </a:solidFill>
              </a:rPr>
              <a:t>с низкими образовательными </a:t>
            </a:r>
            <a:r>
              <a:rPr lang="ru-RU" sz="2000" b="1" dirty="0" smtClean="0">
                <a:solidFill>
                  <a:schemeClr val="dk1"/>
                </a:solidFill>
              </a:rPr>
              <a:t>результатами – </a:t>
            </a:r>
            <a:r>
              <a:rPr lang="ru-RU" sz="2000" dirty="0" smtClean="0">
                <a:solidFill>
                  <a:schemeClr val="dk1"/>
                </a:solidFill>
              </a:rPr>
              <a:t>по количеству ШНОР в муниципалитете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331613" y="4874274"/>
            <a:ext cx="853474" cy="284306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40417" y="3342219"/>
            <a:ext cx="10806134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dk1"/>
                </a:solidFill>
              </a:rPr>
              <a:t>Разработка </a:t>
            </a:r>
            <a:r>
              <a:rPr lang="ru-RU" sz="2000" b="1" dirty="0" smtClean="0">
                <a:solidFill>
                  <a:srgbClr val="C00000"/>
                </a:solidFill>
              </a:rPr>
              <a:t>школьной программы </a:t>
            </a:r>
            <a:r>
              <a:rPr lang="ru-RU" sz="2000" b="1" dirty="0" smtClean="0"/>
              <a:t>по повышению качества образования</a:t>
            </a:r>
            <a:r>
              <a:rPr lang="ru-RU" sz="2000" b="1" dirty="0" smtClean="0">
                <a:solidFill>
                  <a:schemeClr val="dk1"/>
                </a:solidFill>
              </a:rPr>
              <a:t> – </a:t>
            </a:r>
            <a:r>
              <a:rPr lang="ru-RU" sz="2000" dirty="0" smtClean="0">
                <a:solidFill>
                  <a:schemeClr val="dk1"/>
                </a:solidFill>
              </a:rPr>
              <a:t>по количеству ШНОР в муниципалитете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65178" y="5307956"/>
            <a:ext cx="7745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Мероприятия, направленные на решение поставленных задач и достижения целей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31613" y="6100028"/>
            <a:ext cx="853474" cy="373289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65178" y="6016995"/>
            <a:ext cx="7745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Количественные и качественные показатели, позволяющие измерить динамику достижения целей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5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507" t="15875" r="14036" b="79284"/>
          <a:stretch/>
        </p:blipFill>
        <p:spPr>
          <a:xfrm>
            <a:off x="589547" y="998620"/>
            <a:ext cx="11183827" cy="180475"/>
          </a:xfrm>
          <a:prstGeom prst="rect">
            <a:avLst/>
          </a:prstGeom>
        </p:spPr>
      </p:pic>
      <p:sp>
        <p:nvSpPr>
          <p:cNvPr id="13" name="Штриховая стрелка вправо 12"/>
          <p:cNvSpPr/>
          <p:nvPr/>
        </p:nvSpPr>
        <p:spPr>
          <a:xfrm>
            <a:off x="162810" y="3119598"/>
            <a:ext cx="853474" cy="470639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3461" y="502223"/>
            <a:ext cx="1047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Мероприятия </a:t>
            </a:r>
            <a:r>
              <a:rPr lang="ru-RU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по  работе</a:t>
            </a:r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  со </a:t>
            </a:r>
            <a:r>
              <a:rPr lang="ru-RU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школами с низкими образовательными </a:t>
            </a:r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результатами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417" y="1275918"/>
            <a:ext cx="10806134" cy="1323439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dk1"/>
                </a:solidFill>
              </a:rPr>
              <a:t>Определение кадровых ресурсов для сопровождения программ помощи школам, включая составления графика выезда методистов «Методические десанты» (</a:t>
            </a:r>
            <a:r>
              <a:rPr lang="ru-RU" sz="2000" b="1" dirty="0" err="1">
                <a:solidFill>
                  <a:schemeClr val="dk1"/>
                </a:solidFill>
              </a:rPr>
              <a:t>тьюторов</a:t>
            </a:r>
            <a:r>
              <a:rPr lang="ru-RU" sz="2000" b="1" dirty="0">
                <a:solidFill>
                  <a:schemeClr val="dk1"/>
                </a:solidFill>
              </a:rPr>
              <a:t> , наставников) в школы для посещения уроков, проведения консультаций, работы с родительским сообществом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01" y="4893803"/>
            <a:ext cx="1164362" cy="8374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0704" y="5112495"/>
            <a:ext cx="7745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Методические десанты по отдельному графику (Цегельникова А.Н., Филиппова Н.А., Плотникова Н.Н.)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176724" y="5142035"/>
            <a:ext cx="853474" cy="470639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40946" y="3119598"/>
            <a:ext cx="2061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Муниципальный </a:t>
            </a:r>
            <a:r>
              <a:rPr lang="ru-RU" sz="2000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уровень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13040" y="3003518"/>
            <a:ext cx="8421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Методическое сопровождение школ: методические десанты, посещение уроков, наставничество, консультации и другие форматы, включенное в муниципальную дорожную карту и программы школ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 flipV="1">
            <a:off x="7966841" y="5715347"/>
            <a:ext cx="4225159" cy="11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6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507" t="15875" r="14036" b="79284"/>
          <a:stretch/>
        </p:blipFill>
        <p:spPr>
          <a:xfrm>
            <a:off x="589547" y="998620"/>
            <a:ext cx="11183827" cy="18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1578" y="3489334"/>
            <a:ext cx="83602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ourier"/>
              </a:rPr>
              <a:t>40  заданий -  предметные </a:t>
            </a:r>
            <a:r>
              <a:rPr lang="ru-RU" sz="2000" dirty="0" smtClean="0">
                <a:latin typeface="Courier"/>
              </a:rPr>
              <a:t>компетенции, 10   </a:t>
            </a:r>
            <a:r>
              <a:rPr lang="ru-RU" sz="2000" dirty="0">
                <a:latin typeface="Courier"/>
              </a:rPr>
              <a:t>заданий  - методические </a:t>
            </a:r>
            <a:r>
              <a:rPr lang="ru-RU" sz="2000" dirty="0" smtClean="0">
                <a:latin typeface="Courier"/>
              </a:rPr>
              <a:t>компетенции, 180 минут</a:t>
            </a:r>
            <a:endParaRPr lang="ru-RU" sz="2000" dirty="0">
              <a:latin typeface="Courier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176724" y="3126001"/>
            <a:ext cx="853474" cy="470639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0417" y="287076"/>
            <a:ext cx="646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Мероприятия </a:t>
            </a:r>
            <a:r>
              <a:rPr lang="ru-RU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по  работе</a:t>
            </a:r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  со </a:t>
            </a:r>
            <a:r>
              <a:rPr lang="ru-RU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школами с низкими образовательными </a:t>
            </a:r>
            <a:r>
              <a:rPr lang="ru-RU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результатами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802" y="1552917"/>
            <a:ext cx="10517295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Участие в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диагностике и проведение анализа профессиональных/предметных дефицитов учителей школ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1" y="2847937"/>
            <a:ext cx="1383814" cy="9953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0617" y="2772058"/>
            <a:ext cx="8421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Диагностика профессиональных/предметных дефицитов учителей ШНОР по предметам: математика, физика, информатика и ИКТ</a:t>
            </a: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176724" y="5142035"/>
            <a:ext cx="853474" cy="470639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33981" y="5072907"/>
            <a:ext cx="1587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Муниципальный </a:t>
            </a:r>
            <a:r>
              <a:rPr lang="ru-RU" sz="2000" b="1" dirty="0">
                <a:solidFill>
                  <a:srgbClr val="109EB4"/>
                </a:solidFill>
                <a:latin typeface="Candara" panose="020E0502030303020204" pitchFamily="34" charset="0"/>
                <a:cs typeface="Arial" pitchFamily="34" charset="0"/>
              </a:rPr>
              <a:t>уровень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25361" y="5200167"/>
            <a:ext cx="5698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Диагностика профессиональных/предметных дефицитов учителей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ШНОР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r="-1293"/>
          <a:stretch/>
        </p:blipFill>
        <p:spPr>
          <a:xfrm flipH="1">
            <a:off x="7079641" y="43208"/>
            <a:ext cx="5047498" cy="1071489"/>
          </a:xfrm>
          <a:prstGeom prst="rect">
            <a:avLst/>
          </a:prstGeom>
        </p:spPr>
      </p:pic>
      <p:pic>
        <p:nvPicPr>
          <p:cNvPr id="19" name="Picture 4" descr="C:\Users\Марина\Desktop\Презентация\разработка проек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51" y="4363364"/>
            <a:ext cx="3011723" cy="23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3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471553" y="923323"/>
            <a:ext cx="11328396" cy="698113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63671" y="279533"/>
            <a:ext cx="1094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ОРГАНИЗАЦИОННЫЕ АСПЕКТЫ РАБОТЫ СО ШНОР В 2020 </a:t>
            </a:r>
          </a:p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 ТЕРРИТОРИИ ТОМСКОЙ ОБЛАСТИ</a:t>
            </a:r>
            <a:endParaRPr lang="ru-RU" sz="24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5683" y="3667062"/>
            <a:ext cx="5990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41245" y="1886706"/>
            <a:ext cx="3370028" cy="2862322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Письмо Федеральной службы по надзору в сфере образования и науки от 02.09.2020 №13-440 «Методика оказания адресной методической помощи общеобразовательным организациям имеющим низкие образовательные результаты обучающихся»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8949"/>
          <a:stretch/>
        </p:blipFill>
        <p:spPr>
          <a:xfrm>
            <a:off x="313291" y="2551324"/>
            <a:ext cx="1103237" cy="1335106"/>
          </a:xfrm>
          <a:prstGeom prst="rect">
            <a:avLst/>
          </a:prstGeom>
        </p:spPr>
      </p:pic>
      <p:pic>
        <p:nvPicPr>
          <p:cNvPr id="9" name="Picture 5" descr="C:\Users\Марина\Desktop\Презентация\Готовые слайды\еще блямб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3887" y="2993366"/>
            <a:ext cx="3630778" cy="38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377" y="5914421"/>
            <a:ext cx="497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https://toipkro.ru/content/files/documents/podrazdeleniya/pip/Metodrekomendaczii_po_ShNOR.PDF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598" y="1215484"/>
            <a:ext cx="6849068" cy="500619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9885" y="5791236"/>
            <a:ext cx="2083777" cy="4190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10800000">
            <a:off x="5857078" y="6090113"/>
            <a:ext cx="853474" cy="470639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85874" y="5739299"/>
            <a:ext cx="996868" cy="2078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89885" y="1167350"/>
            <a:ext cx="448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Open Sans"/>
              </a:rPr>
              <a:t>Кафедра педагогики и психологии</a:t>
            </a:r>
            <a:endParaRPr lang="ru-RU" b="1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33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471553" y="923323"/>
            <a:ext cx="11328396" cy="698113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63671" y="279533"/>
            <a:ext cx="1094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ОСНОВНЫЕ ФАКТОРЫ РИСКА СНИЖЕНИЯ РЕЗУЛЬТАТОВ ОБУЧЕНИЯ И ВОЗМОЖНЫЕ ПУТИ РЕШЕНИЯ ПРОБЛЕМ, СВЯЗАННЫХ С ЭТИМИ ФАКТОРАМИ</a:t>
            </a:r>
            <a:endParaRPr lang="ru-RU" sz="24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5683" y="3667062"/>
            <a:ext cx="5990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266" y="2033355"/>
            <a:ext cx="3516993" cy="2585323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Письмо Федеральной службы по надзору в сфере образования и науки от 02.09.2020 №13-440 «Методика оказания адресной методической помощи общеобразовательным организациям имеющим низкие образовательные результаты обучающихся»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5" descr="C:\Users\Марина\Desktop\Презентация\Готовые слайды\еще блямб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3887" y="1754320"/>
            <a:ext cx="3630778" cy="50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7194" y="1894855"/>
            <a:ext cx="7694762" cy="366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#1.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предметной и методической компетентности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педагогов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#2.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Устранение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дефицита педагогических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кадров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#3.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уровня оснащения школы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#4.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Снижение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уровня учебной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неуспешности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#5.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учебной мотивации школьников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#6.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дисциплины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классе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#7.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Выстраивание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взаимоотношений школы с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родителями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#8.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школьного благополучия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#9.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 работы с обучающимися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инклюзией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Сопровождение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интеграции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детей-мигрантов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960815" y="2522727"/>
            <a:ext cx="688823" cy="470639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1532</Words>
  <Application>Microsoft Office PowerPoint</Application>
  <PresentationFormat>Широкоэкранный</PresentationFormat>
  <Paragraphs>184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Courier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Алексеевна Филипповна</dc:creator>
  <cp:lastModifiedBy>Анна Николаевна Цегельникова</cp:lastModifiedBy>
  <cp:revision>416</cp:revision>
  <cp:lastPrinted>2018-06-06T09:21:20Z</cp:lastPrinted>
  <dcterms:created xsi:type="dcterms:W3CDTF">2018-05-04T09:28:36Z</dcterms:created>
  <dcterms:modified xsi:type="dcterms:W3CDTF">2020-10-08T01:00:13Z</dcterms:modified>
</cp:coreProperties>
</file>