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</p:sldMasterIdLst>
  <p:notesMasterIdLst>
    <p:notesMasterId r:id="rId22"/>
  </p:notesMasterIdLst>
  <p:sldIdLst>
    <p:sldId id="256" r:id="rId8"/>
    <p:sldId id="274" r:id="rId9"/>
    <p:sldId id="291" r:id="rId10"/>
    <p:sldId id="273" r:id="rId11"/>
    <p:sldId id="278" r:id="rId12"/>
    <p:sldId id="276" r:id="rId13"/>
    <p:sldId id="280" r:id="rId14"/>
    <p:sldId id="281" r:id="rId15"/>
    <p:sldId id="282" r:id="rId16"/>
    <p:sldId id="283" r:id="rId17"/>
    <p:sldId id="284" r:id="rId18"/>
    <p:sldId id="279" r:id="rId19"/>
    <p:sldId id="285" r:id="rId20"/>
    <p:sldId id="277" r:id="rId21"/>
  </p:sldIdLst>
  <p:sldSz cx="9144000" cy="6858000" type="screen4x3"/>
  <p:notesSz cx="6797675" cy="98726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5E6EB"/>
    <a:srgbClr val="0C7182"/>
    <a:srgbClr val="E6F4F6"/>
    <a:srgbClr val="109EB4"/>
    <a:srgbClr val="F3FAFB"/>
    <a:srgbClr val="F6FBFC"/>
    <a:srgbClr val="7F7F7F"/>
    <a:srgbClr val="67C3D0"/>
    <a:srgbClr val="C6C6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629" autoAdjust="0"/>
  </p:normalViewPr>
  <p:slideViewPr>
    <p:cSldViewPr>
      <p:cViewPr varScale="1">
        <p:scale>
          <a:sx n="111" d="100"/>
          <a:sy n="111" d="100"/>
        </p:scale>
        <p:origin x="1158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2D9574-C409-4E25-BAC8-C4452B7BF775}" type="datetimeFigureOut">
              <a:rPr lang="ru-RU" smtClean="0"/>
              <a:t>03.04.2018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689515"/>
            <a:ext cx="5438140" cy="444269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30E1C7-1ED4-4D41-8773-C527150BB9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69978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>
                <a:solidFill>
                  <a:prstClr val="black"/>
                </a:solidFill>
              </a:rPr>
              <a:pPr/>
              <a:t>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55518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>
                <a:solidFill>
                  <a:prstClr val="black"/>
                </a:solidFill>
              </a:rPr>
              <a:pPr/>
              <a:t>11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2326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>
                <a:solidFill>
                  <a:prstClr val="black"/>
                </a:solidFill>
              </a:rPr>
              <a:pPr/>
              <a:t>12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2326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>
                <a:solidFill>
                  <a:prstClr val="black"/>
                </a:solidFill>
              </a:rPr>
              <a:pPr/>
              <a:t>13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2326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>
                <a:solidFill>
                  <a:prstClr val="black"/>
                </a:solidFill>
              </a:rPr>
              <a:pPr/>
              <a:t>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82099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92345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>
                <a:solidFill>
                  <a:prstClr val="black"/>
                </a:solidFill>
              </a:rPr>
              <a:pPr/>
              <a:t>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5415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>
                <a:solidFill>
                  <a:prstClr val="black"/>
                </a:solidFill>
              </a:rPr>
              <a:pPr/>
              <a:t>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5415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>
                <a:solidFill>
                  <a:prstClr val="black"/>
                </a:solidFill>
              </a:rPr>
              <a:pPr/>
              <a:t>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2326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>
                <a:solidFill>
                  <a:prstClr val="black"/>
                </a:solidFill>
              </a:rPr>
              <a:pPr/>
              <a:t>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2326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>
                <a:solidFill>
                  <a:prstClr val="black"/>
                </a:solidFill>
              </a:rPr>
              <a:pPr/>
              <a:t>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2326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>
                <a:solidFill>
                  <a:prstClr val="black"/>
                </a:solidFill>
              </a:rPr>
              <a:pPr/>
              <a:t>10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2326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38A71-888F-4098-B8DB-4F0926576AD1}" type="datetime1">
              <a:rPr lang="ru-RU" smtClean="0"/>
              <a:t>03.04.2018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12940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FAF0F-6D33-4259-B650-5888ADBCE3ED}" type="datetime1">
              <a:rPr lang="ru-RU" smtClean="0"/>
              <a:t>03.04.2018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3682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FCA5E-E9D1-4896-B736-923C9AE4F3DD}" type="datetime1">
              <a:rPr lang="ru-RU" smtClean="0"/>
              <a:t>03.04.2018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53998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38A71-888F-4098-B8DB-4F0926576AD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49318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485C2-57DA-45DB-94CA-EE71E542566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48476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39397-B3EF-4FC0-8B6C-411CDF5F70F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97937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9D0CB-26BF-4C85-9DEC-BE9CBA1139C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50456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1029E-1AC1-440D-AABE-0A17D73E268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5904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A11CC-09E3-451B-8942-329794FEDDD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3214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A908A-4DBE-43EB-AE27-84AF36FDF41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65057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57D38-253A-41B7-B3FF-1D8184EFBAA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07608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485C2-57DA-45DB-94CA-EE71E5425662}" type="datetime1">
              <a:rPr lang="ru-RU" smtClean="0"/>
              <a:t>03.04.2018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2191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55AC3-DDA7-4C16-9728-264BA456410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9520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FAF0F-6D33-4259-B650-5888ADBCE3E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25110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FCA5E-E9D1-4896-B736-923C9AE4F3D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77384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38A71-888F-4098-B8DB-4F0926576AD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654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485C2-57DA-45DB-94CA-EE71E542566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5822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39397-B3EF-4FC0-8B6C-411CDF5F70F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23332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9D0CB-26BF-4C85-9DEC-BE9CBA1139C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12502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1029E-1AC1-440D-AABE-0A17D73E268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726283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A11CC-09E3-451B-8942-329794FEDDD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489414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A908A-4DBE-43EB-AE27-84AF36FDF41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1446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39397-B3EF-4FC0-8B6C-411CDF5F70FE}" type="datetime1">
              <a:rPr lang="ru-RU" smtClean="0"/>
              <a:t>03.04.2018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798952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57D38-253A-41B7-B3FF-1D8184EFBAA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011797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55AC3-DDA7-4C16-9728-264BA456410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93409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FAF0F-6D33-4259-B650-5888ADBCE3E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282119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FCA5E-E9D1-4896-B736-923C9AE4F3D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088441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38A71-888F-4098-B8DB-4F0926576AD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126491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485C2-57DA-45DB-94CA-EE71E542566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203538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39397-B3EF-4FC0-8B6C-411CDF5F70F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947895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9D0CB-26BF-4C85-9DEC-BE9CBA1139C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060078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1029E-1AC1-440D-AABE-0A17D73E268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114524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A11CC-09E3-451B-8942-329794FEDDD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12953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9D0CB-26BF-4C85-9DEC-BE9CBA1139C8}" type="datetime1">
              <a:rPr lang="ru-RU" smtClean="0"/>
              <a:t>03.04.2018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595177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A908A-4DBE-43EB-AE27-84AF36FDF41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914927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57D38-253A-41B7-B3FF-1D8184EFBAA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839114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55AC3-DDA7-4C16-9728-264BA456410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58128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FAF0F-6D33-4259-B650-5888ADBCE3E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77541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FCA5E-E9D1-4896-B736-923C9AE4F3D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113735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38A71-888F-4098-B8DB-4F0926576AD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126491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485C2-57DA-45DB-94CA-EE71E542566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203538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39397-B3EF-4FC0-8B6C-411CDF5F70F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947895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9D0CB-26BF-4C85-9DEC-BE9CBA1139C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060078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1029E-1AC1-440D-AABE-0A17D73E268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11452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1029E-1AC1-440D-AABE-0A17D73E2682}" type="datetime1">
              <a:rPr lang="ru-RU" smtClean="0"/>
              <a:t>03.04.2018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90646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A11CC-09E3-451B-8942-329794FEDDD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129532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A908A-4DBE-43EB-AE27-84AF36FDF41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914927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57D38-253A-41B7-B3FF-1D8184EFBAA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839114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55AC3-DDA7-4C16-9728-264BA456410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58128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FAF0F-6D33-4259-B650-5888ADBCE3E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77541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FCA5E-E9D1-4896-B736-923C9AE4F3D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113735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38A71-888F-4098-B8DB-4F0926576AD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126491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485C2-57DA-45DB-94CA-EE71E542566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203538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39397-B3EF-4FC0-8B6C-411CDF5F70F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947895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9D0CB-26BF-4C85-9DEC-BE9CBA1139C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06007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A11CC-09E3-451B-8942-329794FEDDDE}" type="datetime1">
              <a:rPr lang="ru-RU" smtClean="0"/>
              <a:t>03.04.2018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207937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1029E-1AC1-440D-AABE-0A17D73E268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114524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A11CC-09E3-451B-8942-329794FEDDD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129532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A908A-4DBE-43EB-AE27-84AF36FDF41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914927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57D38-253A-41B7-B3FF-1D8184EFBAA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839114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55AC3-DDA7-4C16-9728-264BA456410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58128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FAF0F-6D33-4259-B650-5888ADBCE3E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77541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FCA5E-E9D1-4896-B736-923C9AE4F3D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113735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38A71-888F-4098-B8DB-4F0926576AD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20653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485C2-57DA-45DB-94CA-EE71E542566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713773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39397-B3EF-4FC0-8B6C-411CDF5F70F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757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A908A-4DBE-43EB-AE27-84AF36FDF416}" type="datetime1">
              <a:rPr lang="ru-RU" smtClean="0"/>
              <a:t>03.04.2018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222487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9D0CB-26BF-4C85-9DEC-BE9CBA1139C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776943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1029E-1AC1-440D-AABE-0A17D73E268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469589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A11CC-09E3-451B-8942-329794FEDDD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497339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A908A-4DBE-43EB-AE27-84AF36FDF41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814444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57D38-253A-41B7-B3FF-1D8184EFBAA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459837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55AC3-DDA7-4C16-9728-264BA456410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15012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FAF0F-6D33-4259-B650-5888ADBCE3E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80386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FCA5E-E9D1-4896-B736-923C9AE4F3D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064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57D38-253A-41B7-B3FF-1D8184EFBAA1}" type="datetime1">
              <a:rPr lang="ru-RU" smtClean="0"/>
              <a:t>03.04.2018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53457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55AC3-DDA7-4C16-9728-264BA456410B}" type="datetime1">
              <a:rPr lang="ru-RU" smtClean="0"/>
              <a:t>03.04.2018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70768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889C51-E247-4B20-BA87-7C4739B8CD06}" type="datetime1">
              <a:rPr lang="ru-RU" smtClean="0"/>
              <a:t>03.04.2018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6B9D09-C74D-4F7A-A3BD-940A6A18E4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8947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889C51-E247-4B20-BA87-7C4739B8CD0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6B9D09-C74D-4F7A-A3BD-940A6A18E4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1372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889C51-E247-4B20-BA87-7C4739B8CD0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6B9D09-C74D-4F7A-A3BD-940A6A18E4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067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889C51-E247-4B20-BA87-7C4739B8CD0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6B9D09-C74D-4F7A-A3BD-940A6A18E4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1296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889C51-E247-4B20-BA87-7C4739B8CD0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6B9D09-C74D-4F7A-A3BD-940A6A18E4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1296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889C51-E247-4B20-BA87-7C4739B8CD0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6B9D09-C74D-4F7A-A3BD-940A6A18E4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1296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889C51-E247-4B20-BA87-7C4739B8CD0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6B9D09-C74D-4F7A-A3BD-940A6A18E4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2631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8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is.toipkro@gmail.com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tomedu.ru/informatsionnye-sistemy-v-obrazovanii/" TargetMode="External"/><Relationship Id="rId4" Type="http://schemas.openxmlformats.org/officeDocument/2006/relationships/hyperlink" Target="http://is.tomedu.ru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419872" y="4310283"/>
            <a:ext cx="5724128" cy="1062933"/>
          </a:xfrm>
        </p:spPr>
        <p:txBody>
          <a:bodyPr>
            <a:noAutofit/>
          </a:bodyPr>
          <a:lstStyle/>
          <a:p>
            <a:pPr algn="l"/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в АИС «Мониторинг образования»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75856" y="5373216"/>
            <a:ext cx="5868144" cy="576064"/>
          </a:xfrm>
        </p:spPr>
        <p:txBody>
          <a:bodyPr>
            <a:normAutofit fontScale="92500"/>
          </a:bodyPr>
          <a:lstStyle/>
          <a:p>
            <a:pPr algn="r"/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 по УМР отдела </a:t>
            </a:r>
            <a:r>
              <a:rPr lang="ru-RU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СИСвСО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Щёголева Т.А.</a:t>
            </a: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7452320" y="6149264"/>
            <a:ext cx="1512168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05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.0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.201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6643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8047" y="2011257"/>
            <a:ext cx="5931922" cy="199356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1639" y="116632"/>
            <a:ext cx="7200800" cy="936104"/>
          </a:xfrm>
        </p:spPr>
        <p:txBody>
          <a:bodyPr>
            <a:noAutofit/>
          </a:bodyPr>
          <a:lstStyle/>
          <a:p>
            <a:pPr algn="l"/>
            <a:r>
              <a:rPr lang="ru-RU" sz="3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мониторингами</a:t>
            </a:r>
            <a:endParaRPr lang="ru-RU" sz="3600" b="1" dirty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830888" y="6309320"/>
            <a:ext cx="2133600" cy="365125"/>
          </a:xfrm>
        </p:spPr>
        <p:txBody>
          <a:bodyPr/>
          <a:lstStyle/>
          <a:p>
            <a:fld id="{B46B9D09-C74D-4F7A-A3BD-940A6A18E41D}" type="slidenum">
              <a:rPr lang="ru-RU" sz="1800" smtClean="0">
                <a:solidFill>
                  <a:srgbClr val="4BACC6">
                    <a:lumMod val="75000"/>
                  </a:srgbClr>
                </a:solidFill>
              </a:rPr>
              <a:pPr/>
              <a:t>10</a:t>
            </a:fld>
            <a:endParaRPr lang="ru-RU" sz="1800" dirty="0">
              <a:solidFill>
                <a:srgbClr val="4BACC6">
                  <a:lumMod val="75000"/>
                </a:srgbClr>
              </a:solidFill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778458" y="1128418"/>
            <a:ext cx="7776864" cy="864096"/>
          </a:xfrm>
          <a:prstGeom prst="rect">
            <a:avLst/>
          </a:prstGeom>
          <a:solidFill>
            <a:srgbClr val="C5E6EB"/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spcBef>
                <a:spcPts val="600"/>
              </a:spcBef>
            </a:pPr>
            <a:r>
              <a:rPr lang="ru-RU" sz="1600">
                <a:solidFill>
                  <a:prstClr val="black"/>
                </a:solidFill>
              </a:rPr>
              <a:t>Для начала работы с мониторингами необходимо перейти на страницу «Система обработки мониторингов», для этого нажмите на кнопку «АИС «Мониторинг образования»» в верхней панели меню, либо на стартовой странице Системы:</a:t>
            </a:r>
            <a:endParaRPr lang="ru-RU" sz="1600" dirty="0" smtClean="0">
              <a:solidFill>
                <a:prstClr val="black"/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755576" y="3706658"/>
            <a:ext cx="7776864" cy="648072"/>
          </a:xfrm>
          <a:prstGeom prst="rect">
            <a:avLst/>
          </a:prstGeom>
          <a:solidFill>
            <a:srgbClr val="C5E6EB"/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spcBef>
                <a:spcPts val="600"/>
              </a:spcBef>
            </a:pPr>
            <a:r>
              <a:rPr lang="ru-RU" sz="1600" dirty="0">
                <a:solidFill>
                  <a:prstClr val="black"/>
                </a:solidFill>
              </a:rPr>
              <a:t>На странице «Система обработки мониторингов» нажмите кнопку «Список мониторингов»:</a:t>
            </a:r>
            <a:endParaRPr lang="ru-RU" sz="1600" dirty="0" smtClean="0">
              <a:solidFill>
                <a:prstClr val="black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78047" y="4342445"/>
            <a:ext cx="5931922" cy="2383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993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1640" y="2199375"/>
            <a:ext cx="6754107" cy="163820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1639" y="116632"/>
            <a:ext cx="7200800" cy="936104"/>
          </a:xfrm>
        </p:spPr>
        <p:txBody>
          <a:bodyPr>
            <a:noAutofit/>
          </a:bodyPr>
          <a:lstStyle/>
          <a:p>
            <a:pPr algn="l"/>
            <a:r>
              <a:rPr lang="ru-RU" sz="3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мониторингами</a:t>
            </a:r>
            <a:endParaRPr lang="ru-RU" sz="3600" b="1" dirty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830888" y="6309320"/>
            <a:ext cx="2133600" cy="365125"/>
          </a:xfrm>
        </p:spPr>
        <p:txBody>
          <a:bodyPr/>
          <a:lstStyle/>
          <a:p>
            <a:fld id="{B46B9D09-C74D-4F7A-A3BD-940A6A18E41D}" type="slidenum">
              <a:rPr lang="ru-RU" sz="1800" smtClean="0">
                <a:solidFill>
                  <a:srgbClr val="4BACC6">
                    <a:lumMod val="75000"/>
                  </a:srgbClr>
                </a:solidFill>
              </a:rPr>
              <a:pPr/>
              <a:t>11</a:t>
            </a:fld>
            <a:endParaRPr lang="ru-RU" sz="1800" dirty="0">
              <a:solidFill>
                <a:srgbClr val="4BACC6">
                  <a:lumMod val="75000"/>
                </a:srgbClr>
              </a:solidFill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767440" y="1484784"/>
            <a:ext cx="7776864" cy="576064"/>
          </a:xfrm>
          <a:prstGeom prst="rect">
            <a:avLst/>
          </a:prstGeom>
          <a:solidFill>
            <a:srgbClr val="C5E6EB"/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600">
                <a:solidFill>
                  <a:prstClr val="black"/>
                </a:solidFill>
              </a:rPr>
              <a:t>В случае если Вам не назначен ни один мониторинг, то страница «Список мониторингов» отобразится следующим образом:</a:t>
            </a:r>
            <a:endParaRPr lang="ru-RU" sz="1600" dirty="0" smtClean="0">
              <a:solidFill>
                <a:prstClr val="black"/>
              </a:solidFill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767440" y="4005064"/>
            <a:ext cx="7776864" cy="576064"/>
          </a:xfrm>
          <a:prstGeom prst="rect">
            <a:avLst/>
          </a:prstGeom>
          <a:solidFill>
            <a:srgbClr val="C5E6EB"/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prstClr val="black"/>
                </a:solidFill>
              </a:rPr>
              <a:t>В случае если Вам назначен мониторинг, то страница «Список мониторингов» отобразится следующим образом:</a:t>
            </a:r>
            <a:endParaRPr lang="ru-RU" sz="1600" dirty="0" smtClean="0">
              <a:solidFill>
                <a:prstClr val="black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8587" y="4719655"/>
            <a:ext cx="6936071" cy="1589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816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1639" y="116632"/>
            <a:ext cx="7200800" cy="936104"/>
          </a:xfrm>
        </p:spPr>
        <p:txBody>
          <a:bodyPr>
            <a:noAutofit/>
          </a:bodyPr>
          <a:lstStyle/>
          <a:p>
            <a:pPr algn="l"/>
            <a:r>
              <a:rPr lang="ru-RU" sz="3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Заполнение мониторинга</a:t>
            </a:r>
            <a:endParaRPr lang="ru-RU" sz="3600" b="1" dirty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830888" y="6309320"/>
            <a:ext cx="2133600" cy="365125"/>
          </a:xfrm>
        </p:spPr>
        <p:txBody>
          <a:bodyPr/>
          <a:lstStyle/>
          <a:p>
            <a:fld id="{B46B9D09-C74D-4F7A-A3BD-940A6A18E41D}" type="slidenum">
              <a:rPr lang="ru-RU" sz="1800" smtClean="0">
                <a:solidFill>
                  <a:srgbClr val="4BACC6">
                    <a:lumMod val="75000"/>
                  </a:srgbClr>
                </a:solidFill>
              </a:rPr>
              <a:pPr/>
              <a:t>12</a:t>
            </a:fld>
            <a:endParaRPr lang="ru-RU" sz="1800" dirty="0">
              <a:solidFill>
                <a:srgbClr val="4BACC6">
                  <a:lumMod val="75000"/>
                </a:srgbClr>
              </a:solidFill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611560" y="1484784"/>
            <a:ext cx="7920880" cy="720080"/>
          </a:xfrm>
          <a:prstGeom prst="rect">
            <a:avLst/>
          </a:prstGeom>
          <a:solidFill>
            <a:srgbClr val="C5E6EB"/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600"/>
              </a:spcBef>
            </a:pPr>
            <a:r>
              <a:rPr lang="ru-RU" sz="1600">
                <a:solidFill>
                  <a:prstClr val="black"/>
                </a:solidFill>
              </a:rPr>
              <a:t>Для заполнения мониторинга нажмите на название мониторинга, либо в выпадающем списке «Действия» нажмите на ссылку «Открыть»:</a:t>
            </a:r>
            <a:endParaRPr lang="ru-RU" sz="1600" dirty="0" smtClean="0">
              <a:solidFill>
                <a:prstClr val="black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576" y="2852936"/>
            <a:ext cx="7476507" cy="1790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09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1639" y="116632"/>
            <a:ext cx="7200800" cy="936104"/>
          </a:xfrm>
        </p:spPr>
        <p:txBody>
          <a:bodyPr>
            <a:noAutofit/>
          </a:bodyPr>
          <a:lstStyle/>
          <a:p>
            <a:pPr algn="l"/>
            <a:r>
              <a:rPr lang="ru-RU" sz="3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Заполнение мониторинга</a:t>
            </a:r>
            <a:endParaRPr lang="ru-RU" sz="3600" b="1" dirty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830888" y="6309320"/>
            <a:ext cx="2133600" cy="365125"/>
          </a:xfrm>
        </p:spPr>
        <p:txBody>
          <a:bodyPr/>
          <a:lstStyle/>
          <a:p>
            <a:fld id="{B46B9D09-C74D-4F7A-A3BD-940A6A18E41D}" type="slidenum">
              <a:rPr lang="ru-RU" sz="1800" smtClean="0">
                <a:solidFill>
                  <a:srgbClr val="4BACC6">
                    <a:lumMod val="75000"/>
                  </a:srgbClr>
                </a:solidFill>
              </a:rPr>
              <a:pPr/>
              <a:t>13</a:t>
            </a:fld>
            <a:endParaRPr lang="ru-RU" sz="1800" dirty="0">
              <a:solidFill>
                <a:srgbClr val="4BACC6">
                  <a:lumMod val="75000"/>
                </a:srgbClr>
              </a:solidFill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683568" y="4370189"/>
            <a:ext cx="7776864" cy="2304256"/>
          </a:xfrm>
          <a:prstGeom prst="rect">
            <a:avLst/>
          </a:prstGeom>
          <a:solidFill>
            <a:srgbClr val="C5E6EB"/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spcBef>
                <a:spcPts val="600"/>
              </a:spcBef>
            </a:pPr>
            <a:r>
              <a:rPr lang="ru-RU" sz="1400" dirty="0">
                <a:solidFill>
                  <a:prstClr val="black"/>
                </a:solidFill>
              </a:rPr>
              <a:t>На странице заполнения мониторинга пользователю доступны следующие функции:</a:t>
            </a:r>
          </a:p>
          <a:p>
            <a:pPr algn="just">
              <a:spcBef>
                <a:spcPts val="600"/>
              </a:spcBef>
            </a:pPr>
            <a:r>
              <a:rPr lang="ru-RU" sz="1400" dirty="0" smtClean="0">
                <a:solidFill>
                  <a:prstClr val="black"/>
                </a:solidFill>
              </a:rPr>
              <a:t>1. Скачивание </a:t>
            </a:r>
            <a:r>
              <a:rPr lang="ru-RU" sz="1400" dirty="0">
                <a:solidFill>
                  <a:prstClr val="black"/>
                </a:solidFill>
              </a:rPr>
              <a:t>прикрепленных файлов;</a:t>
            </a:r>
          </a:p>
          <a:p>
            <a:pPr algn="just">
              <a:spcBef>
                <a:spcPts val="600"/>
              </a:spcBef>
            </a:pPr>
            <a:r>
              <a:rPr lang="ru-RU" sz="1400" dirty="0" smtClean="0">
                <a:solidFill>
                  <a:prstClr val="black"/>
                </a:solidFill>
              </a:rPr>
              <a:t>2. Просмотр </a:t>
            </a:r>
            <a:r>
              <a:rPr lang="ru-RU" sz="1400" dirty="0">
                <a:solidFill>
                  <a:prstClr val="black"/>
                </a:solidFill>
              </a:rPr>
              <a:t>подсказок, обозначенных </a:t>
            </a:r>
            <a:r>
              <a:rPr lang="ru-RU" sz="1400" dirty="0" smtClean="0">
                <a:solidFill>
                  <a:prstClr val="black"/>
                </a:solidFill>
              </a:rPr>
              <a:t>знаком «?»;</a:t>
            </a:r>
            <a:endParaRPr lang="ru-RU" sz="1400" dirty="0">
              <a:solidFill>
                <a:prstClr val="black"/>
              </a:solidFill>
            </a:endParaRPr>
          </a:p>
          <a:p>
            <a:pPr algn="just">
              <a:spcBef>
                <a:spcPts val="600"/>
              </a:spcBef>
            </a:pPr>
            <a:r>
              <a:rPr lang="ru-RU" sz="1400" dirty="0" smtClean="0">
                <a:solidFill>
                  <a:prstClr val="black"/>
                </a:solidFill>
              </a:rPr>
              <a:t>3. Заполнение </a:t>
            </a:r>
            <a:r>
              <a:rPr lang="ru-RU" sz="1400" dirty="0">
                <a:solidFill>
                  <a:prstClr val="black"/>
                </a:solidFill>
              </a:rPr>
              <a:t>показателей мониторинга;</a:t>
            </a:r>
          </a:p>
          <a:p>
            <a:pPr algn="just">
              <a:spcBef>
                <a:spcPts val="600"/>
              </a:spcBef>
            </a:pPr>
            <a:r>
              <a:rPr lang="ru-RU" sz="1400" dirty="0" smtClean="0">
                <a:solidFill>
                  <a:prstClr val="black"/>
                </a:solidFill>
              </a:rPr>
              <a:t>4. Скачивание </a:t>
            </a:r>
            <a:r>
              <a:rPr lang="ru-RU" sz="1400" dirty="0">
                <a:solidFill>
                  <a:prstClr val="black"/>
                </a:solidFill>
              </a:rPr>
              <a:t>мониторинга в </a:t>
            </a:r>
            <a:r>
              <a:rPr lang="ru-RU" sz="1400" dirty="0" err="1">
                <a:solidFill>
                  <a:prstClr val="black"/>
                </a:solidFill>
              </a:rPr>
              <a:t>Excel</a:t>
            </a:r>
            <a:r>
              <a:rPr lang="ru-RU" sz="1400" dirty="0">
                <a:solidFill>
                  <a:prstClr val="black"/>
                </a:solidFill>
              </a:rPr>
              <a:t>;</a:t>
            </a:r>
          </a:p>
          <a:p>
            <a:pPr algn="just">
              <a:spcBef>
                <a:spcPts val="600"/>
              </a:spcBef>
            </a:pPr>
            <a:r>
              <a:rPr lang="ru-RU" sz="1400" dirty="0" smtClean="0">
                <a:solidFill>
                  <a:prstClr val="black"/>
                </a:solidFill>
              </a:rPr>
              <a:t>5. Сохранение </a:t>
            </a:r>
            <a:r>
              <a:rPr lang="ru-RU" sz="1400" dirty="0">
                <a:solidFill>
                  <a:prstClr val="black"/>
                </a:solidFill>
              </a:rPr>
              <a:t>и отправка заполненного мониторинга;</a:t>
            </a:r>
          </a:p>
          <a:p>
            <a:pPr algn="just">
              <a:spcBef>
                <a:spcPts val="600"/>
              </a:spcBef>
            </a:pPr>
            <a:r>
              <a:rPr lang="ru-RU" sz="1400" dirty="0" smtClean="0">
                <a:solidFill>
                  <a:prstClr val="black"/>
                </a:solidFill>
              </a:rPr>
              <a:t>6. Сохранение </a:t>
            </a:r>
            <a:r>
              <a:rPr lang="ru-RU" sz="1400" dirty="0">
                <a:solidFill>
                  <a:prstClr val="black"/>
                </a:solidFill>
              </a:rPr>
              <a:t>промежуточных результатов мониторинга;</a:t>
            </a:r>
          </a:p>
          <a:p>
            <a:pPr algn="just">
              <a:spcBef>
                <a:spcPts val="600"/>
              </a:spcBef>
            </a:pPr>
            <a:r>
              <a:rPr lang="ru-RU" sz="1400" dirty="0" smtClean="0">
                <a:solidFill>
                  <a:prstClr val="black"/>
                </a:solidFill>
              </a:rPr>
              <a:t>7. Переход </a:t>
            </a:r>
            <a:r>
              <a:rPr lang="ru-RU" sz="1400" dirty="0">
                <a:solidFill>
                  <a:prstClr val="black"/>
                </a:solidFill>
              </a:rPr>
              <a:t>на страницу «Список мониторингов».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1640" y="1171369"/>
            <a:ext cx="6687215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816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491880" y="4005064"/>
            <a:ext cx="5652120" cy="2088232"/>
          </a:xfrm>
        </p:spPr>
        <p:txBody>
          <a:bodyPr>
            <a:noAutofit/>
          </a:bodyPr>
          <a:lstStyle/>
          <a:p>
            <a:pPr algn="l"/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Сотрудники Отдела сопровождения информационных систем в сфере образования ТОИПКРО</a:t>
            </a:r>
            <a:b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 8 (3822) 902067</a:t>
            </a:r>
            <a:b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Электронная почта </a:t>
            </a:r>
            <a:r>
              <a:rPr lang="ru-RU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is.toipkro@gmail.com</a:t>
            </a:r>
            <a:r>
              <a:rPr lang="ru-RU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9933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1639" y="116632"/>
            <a:ext cx="7200800" cy="936104"/>
          </a:xfrm>
        </p:spPr>
        <p:txBody>
          <a:bodyPr>
            <a:noAutofit/>
          </a:bodyPr>
          <a:lstStyle/>
          <a:p>
            <a:pPr algn="l"/>
            <a:r>
              <a:rPr lang="ru-RU" sz="3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АИС «Мониторинг образования»</a:t>
            </a:r>
            <a:endParaRPr lang="ru-RU" sz="3600" b="1" dirty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830888" y="6309320"/>
            <a:ext cx="2133600" cy="365125"/>
          </a:xfrm>
        </p:spPr>
        <p:txBody>
          <a:bodyPr/>
          <a:lstStyle/>
          <a:p>
            <a:fld id="{B46B9D09-C74D-4F7A-A3BD-940A6A18E41D}" type="slidenum">
              <a:rPr lang="ru-RU" sz="1800" smtClean="0">
                <a:solidFill>
                  <a:srgbClr val="4BACC6">
                    <a:lumMod val="75000"/>
                  </a:srgbClr>
                </a:solidFill>
              </a:rPr>
              <a:pPr/>
              <a:t>2</a:t>
            </a:fld>
            <a:endParaRPr lang="ru-RU" sz="1800" dirty="0">
              <a:solidFill>
                <a:srgbClr val="4BACC6">
                  <a:lumMod val="75000"/>
                </a:srgbClr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899592" y="1268760"/>
            <a:ext cx="7742152" cy="518457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600"/>
              </a:spcBef>
            </a:pPr>
            <a:r>
              <a:rPr lang="ru-RU" sz="24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Times New Roman" pitchFamily="18" charset="0"/>
                <a:cs typeface="Times New Roman" pitchFamily="18" charset="0"/>
              </a:rPr>
              <a:t>АИС «Мониторинг образования» - </a:t>
            </a:r>
            <a:r>
              <a:rPr lang="en-US" sz="2400" b="1" dirty="0">
                <a:solidFill>
                  <a:prstClr val="black">
                    <a:lumMod val="50000"/>
                    <a:lumOff val="50000"/>
                  </a:prstClr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http://</a:t>
            </a:r>
            <a:r>
              <a:rPr lang="en-US" sz="24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is.tomedu.ru</a:t>
            </a:r>
            <a:endParaRPr lang="ru-RU" sz="2400" b="1" dirty="0" smtClean="0">
              <a:solidFill>
                <a:prstClr val="black">
                  <a:lumMod val="50000"/>
                  <a:lumOff val="50000"/>
                </a:prst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spcBef>
                <a:spcPts val="600"/>
              </a:spcBef>
            </a:pPr>
            <a:endParaRPr lang="ru-RU" sz="2400" b="1" dirty="0" smtClean="0">
              <a:solidFill>
                <a:prstClr val="black">
                  <a:lumMod val="50000"/>
                  <a:lumOff val="50000"/>
                </a:prst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spcBef>
                <a:spcPts val="600"/>
              </a:spcBef>
            </a:pPr>
            <a:r>
              <a:rPr lang="ru-RU" sz="24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Times New Roman" pitchFamily="18" charset="0"/>
                <a:cs typeface="Times New Roman" pitchFamily="18" charset="0"/>
              </a:rPr>
              <a:t>Информация о системе размещена на сайте Томского образовательного портала в разделе «Информационные системы в образовании»: </a:t>
            </a:r>
            <a:r>
              <a:rPr lang="en-US" sz="2400" b="1" dirty="0">
                <a:solidFill>
                  <a:prstClr val="black">
                    <a:lumMod val="50000"/>
                    <a:lumOff val="50000"/>
                  </a:prstClr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http://tomedu.ru/informatsionnye-sistemy-v-obrazovanii</a:t>
            </a:r>
            <a:r>
              <a:rPr lang="en-US" sz="24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/</a:t>
            </a:r>
            <a:endParaRPr lang="ru-RU" sz="2400" b="1" dirty="0" smtClean="0">
              <a:solidFill>
                <a:prstClr val="black">
                  <a:lumMod val="50000"/>
                  <a:lumOff val="50000"/>
                </a:prst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spcBef>
                <a:spcPts val="600"/>
              </a:spcBef>
            </a:pPr>
            <a:endParaRPr lang="ru-RU" sz="2400" b="1" dirty="0">
              <a:solidFill>
                <a:prstClr val="black">
                  <a:lumMod val="50000"/>
                  <a:lumOff val="50000"/>
                </a:prst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600"/>
              </a:spcBef>
            </a:pPr>
            <a:r>
              <a:rPr lang="ru-RU" sz="24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Times New Roman" pitchFamily="18" charset="0"/>
                <a:cs typeface="Times New Roman" pitchFamily="18" charset="0"/>
              </a:rPr>
              <a:t>Цель создания системы АИС «</a:t>
            </a:r>
            <a:r>
              <a:rPr lang="ru-RU" sz="2400" b="1" dirty="0">
                <a:solidFill>
                  <a:prstClr val="black">
                    <a:lumMod val="50000"/>
                    <a:lumOff val="50000"/>
                  </a:prstClr>
                </a:solidFill>
                <a:latin typeface="Times New Roman" pitchFamily="18" charset="0"/>
                <a:cs typeface="Times New Roman" pitchFamily="18" charset="0"/>
              </a:rPr>
              <a:t>Мониторинг образования» - </a:t>
            </a:r>
            <a:r>
              <a:rPr lang="ru-RU" sz="24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Times New Roman" pitchFamily="18" charset="0"/>
                <a:cs typeface="Times New Roman" pitchFamily="18" charset="0"/>
              </a:rPr>
              <a:t>обеспечение сбора </a:t>
            </a:r>
            <a:r>
              <a:rPr lang="ru-RU" sz="2400" b="1" dirty="0">
                <a:solidFill>
                  <a:prstClr val="black">
                    <a:lumMod val="50000"/>
                    <a:lumOff val="50000"/>
                  </a:prstClr>
                </a:solidFill>
                <a:latin typeface="Times New Roman" pitchFamily="18" charset="0"/>
                <a:cs typeface="Times New Roman" pitchFamily="18" charset="0"/>
              </a:rPr>
              <a:t>достоверной и оперативной </a:t>
            </a:r>
            <a:r>
              <a:rPr lang="ru-RU" sz="24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Times New Roman" pitchFamily="18" charset="0"/>
                <a:cs typeface="Times New Roman" pitchFamily="18" charset="0"/>
              </a:rPr>
              <a:t>информации </a:t>
            </a:r>
            <a:r>
              <a:rPr lang="ru-RU" sz="2400" b="1" dirty="0">
                <a:solidFill>
                  <a:prstClr val="black">
                    <a:lumMod val="50000"/>
                    <a:lumOff val="50000"/>
                  </a:prstClr>
                </a:solidFill>
                <a:latin typeface="Times New Roman" pitchFamily="18" charset="0"/>
                <a:cs typeface="Times New Roman" pitchFamily="18" charset="0"/>
              </a:rPr>
              <a:t>о состоянии системы образования и отдельных ее </a:t>
            </a:r>
            <a:r>
              <a:rPr lang="ru-RU" sz="24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Times New Roman" pitchFamily="18" charset="0"/>
                <a:cs typeface="Times New Roman" pitchFamily="18" charset="0"/>
              </a:rPr>
              <a:t>элементов.</a:t>
            </a:r>
          </a:p>
        </p:txBody>
      </p:sp>
    </p:spTree>
    <p:extLst>
      <p:ext uri="{BB962C8B-B14F-4D97-AF65-F5344CB8AC3E}">
        <p14:creationId xmlns:p14="http://schemas.microsoft.com/office/powerpoint/2010/main" val="2040290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1639" y="116632"/>
            <a:ext cx="7200800" cy="936104"/>
          </a:xfrm>
        </p:spPr>
        <p:txBody>
          <a:bodyPr>
            <a:noAutofit/>
          </a:bodyPr>
          <a:lstStyle/>
          <a:p>
            <a:pPr algn="l"/>
            <a:r>
              <a:rPr lang="ru-RU" sz="3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Регистрация в системе</a:t>
            </a:r>
            <a:endParaRPr lang="ru-RU" sz="3600" b="1" dirty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830888" y="6309320"/>
            <a:ext cx="2133600" cy="365125"/>
          </a:xfrm>
        </p:spPr>
        <p:txBody>
          <a:bodyPr/>
          <a:lstStyle/>
          <a:p>
            <a:fld id="{B46B9D09-C74D-4F7A-A3BD-940A6A18E41D}" type="slidenum">
              <a:rPr lang="ru-RU" sz="1800" smtClean="0">
                <a:solidFill>
                  <a:srgbClr val="4BACC6">
                    <a:lumMod val="75000"/>
                  </a:srgbClr>
                </a:solidFill>
              </a:rPr>
              <a:pPr/>
              <a:t>3</a:t>
            </a:fld>
            <a:endParaRPr lang="ru-RU" sz="1800" dirty="0">
              <a:solidFill>
                <a:srgbClr val="4BACC6">
                  <a:lumMod val="75000"/>
                </a:srgbClr>
              </a:solidFill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683568" y="1296346"/>
            <a:ext cx="7934200" cy="1093054"/>
          </a:xfrm>
          <a:prstGeom prst="rect">
            <a:avLst/>
          </a:prstGeom>
          <a:solidFill>
            <a:srgbClr val="C5E6EB"/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prstClr val="black"/>
                </a:solidFill>
              </a:rPr>
              <a:t>На главной странице сайта Системы http://is.tomedu.ru/ нажмите ссылку «Регистрация</a:t>
            </a:r>
            <a:r>
              <a:rPr lang="ru-RU" sz="1600" dirty="0" smtClean="0">
                <a:solidFill>
                  <a:prstClr val="black"/>
                </a:solidFill>
              </a:rPr>
              <a:t>»;</a:t>
            </a:r>
          </a:p>
          <a:p>
            <a:pPr marL="342900" indent="-3429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prstClr val="black"/>
                </a:solidFill>
              </a:rPr>
              <a:t>На странице «Форма регистрации» заполните обязательные поля, отмеченные звездочкой;</a:t>
            </a:r>
          </a:p>
          <a:p>
            <a:pPr marL="342900" indent="-342900" algn="l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ru-RU" sz="1600" dirty="0" smtClean="0">
              <a:solidFill>
                <a:prstClr val="black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5656" y="2449221"/>
            <a:ext cx="5931922" cy="150584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1600" y="3721393"/>
            <a:ext cx="2743438" cy="260321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60032" y="4157234"/>
            <a:ext cx="3337114" cy="1940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013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1639" y="116632"/>
            <a:ext cx="7200800" cy="936104"/>
          </a:xfrm>
        </p:spPr>
        <p:txBody>
          <a:bodyPr>
            <a:noAutofit/>
          </a:bodyPr>
          <a:lstStyle/>
          <a:p>
            <a:pPr algn="l"/>
            <a:r>
              <a:rPr lang="ru-RU" sz="3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Регистрация в системе</a:t>
            </a:r>
            <a:endParaRPr lang="ru-RU" sz="3600" b="1" dirty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830888" y="6309320"/>
            <a:ext cx="2133600" cy="365125"/>
          </a:xfrm>
        </p:spPr>
        <p:txBody>
          <a:bodyPr/>
          <a:lstStyle/>
          <a:p>
            <a:fld id="{B46B9D09-C74D-4F7A-A3BD-940A6A18E41D}" type="slidenum">
              <a:rPr lang="ru-RU" sz="1800" smtClean="0">
                <a:solidFill>
                  <a:schemeClr val="accent5">
                    <a:lumMod val="75000"/>
                  </a:schemeClr>
                </a:solidFill>
              </a:rPr>
              <a:t>4</a:t>
            </a:fld>
            <a:endParaRPr lang="ru-RU" sz="1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467544" y="5589240"/>
            <a:ext cx="8399717" cy="576064"/>
          </a:xfrm>
          <a:prstGeom prst="rect">
            <a:avLst/>
          </a:prstGeom>
          <a:solidFill>
            <a:srgbClr val="C5E6EB"/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600" dirty="0"/>
              <a:t>Для начала работы в АИС «Мониторинг образование» необходимо привязать учетную запись к организации, для этого сообщите свои данные администратору </a:t>
            </a:r>
            <a:r>
              <a:rPr lang="ru-RU" sz="1600" dirty="0" smtClean="0"/>
              <a:t>Системы!</a:t>
            </a:r>
            <a:endParaRPr lang="ru-RU" sz="1600" dirty="0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683568" y="1296346"/>
            <a:ext cx="7934200" cy="1412574"/>
          </a:xfrm>
          <a:prstGeom prst="rect">
            <a:avLst/>
          </a:prstGeom>
          <a:solidFill>
            <a:srgbClr val="C5E6EB"/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prstClr val="black"/>
                </a:solidFill>
              </a:rPr>
              <a:t>Нажмите кнопку «Зарегистрироваться»;</a:t>
            </a:r>
          </a:p>
          <a:p>
            <a:pPr marL="342900" indent="-3429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prstClr val="black"/>
                </a:solidFill>
              </a:rPr>
              <a:t>На указанный при регистрации адрес электронной </a:t>
            </a:r>
            <a:r>
              <a:rPr lang="ru-RU" sz="1600" dirty="0" smtClean="0">
                <a:solidFill>
                  <a:prstClr val="black"/>
                </a:solidFill>
              </a:rPr>
              <a:t>почты </a:t>
            </a:r>
            <a:r>
              <a:rPr lang="ru-RU" sz="1600" dirty="0">
                <a:solidFill>
                  <a:prstClr val="black"/>
                </a:solidFill>
              </a:rPr>
              <a:t>будет направлено </a:t>
            </a:r>
            <a:r>
              <a:rPr lang="ru-RU" sz="1600" dirty="0" smtClean="0">
                <a:solidFill>
                  <a:prstClr val="black"/>
                </a:solidFill>
              </a:rPr>
              <a:t>письмо;</a:t>
            </a:r>
          </a:p>
          <a:p>
            <a:pPr marL="342900" indent="-3429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prstClr val="black"/>
                </a:solidFill>
              </a:rPr>
              <a:t>Ссылка будет действовать не более 30 минут!</a:t>
            </a:r>
          </a:p>
          <a:p>
            <a:pPr marL="342900" indent="-342900" algn="l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ru-RU" sz="1600" dirty="0" smtClean="0">
              <a:solidFill>
                <a:prstClr val="black"/>
              </a:solidFill>
            </a:endParaRPr>
          </a:p>
          <a:p>
            <a:pPr marL="342900" indent="-342900" algn="l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ru-RU" sz="1600" dirty="0" smtClean="0">
              <a:solidFill>
                <a:prstClr val="black"/>
              </a:solidFill>
            </a:endParaRPr>
          </a:p>
          <a:p>
            <a:pPr marL="342900" indent="-342900" algn="l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ru-RU" sz="1600" dirty="0" smtClean="0">
              <a:solidFill>
                <a:prstClr val="black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544" y="2839466"/>
            <a:ext cx="4032448" cy="130961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80746" y="2884365"/>
            <a:ext cx="3024336" cy="2184243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971600" y="4159373"/>
            <a:ext cx="352839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Для активации учетной записи откройте ссылку, содержащуюся в </a:t>
            </a:r>
            <a:r>
              <a:rPr lang="ru-RU" sz="1400" dirty="0" smtClean="0"/>
              <a:t>письме. </a:t>
            </a:r>
            <a:r>
              <a:rPr lang="ru-RU" sz="1400" dirty="0"/>
              <a:t>На странице «Обновление пароля» дважды введите пароль, содержащий не менее 6 символов, для своей учетной записи.</a:t>
            </a:r>
          </a:p>
        </p:txBody>
      </p:sp>
    </p:spTree>
    <p:extLst>
      <p:ext uri="{BB962C8B-B14F-4D97-AF65-F5344CB8AC3E}">
        <p14:creationId xmlns:p14="http://schemas.microsoft.com/office/powerpoint/2010/main" val="292062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1639" y="116632"/>
            <a:ext cx="7200800" cy="936104"/>
          </a:xfrm>
        </p:spPr>
        <p:txBody>
          <a:bodyPr>
            <a:noAutofit/>
          </a:bodyPr>
          <a:lstStyle/>
          <a:p>
            <a:pPr algn="l"/>
            <a:r>
              <a:rPr lang="ru-RU" sz="3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Вход в систему</a:t>
            </a:r>
            <a:endParaRPr lang="ru-RU" sz="3600" b="1" dirty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830888" y="6309320"/>
            <a:ext cx="2133600" cy="365125"/>
          </a:xfrm>
        </p:spPr>
        <p:txBody>
          <a:bodyPr/>
          <a:lstStyle/>
          <a:p>
            <a:fld id="{B46B9D09-C74D-4F7A-A3BD-940A6A18E41D}" type="slidenum">
              <a:rPr lang="ru-RU" sz="1800" smtClean="0">
                <a:solidFill>
                  <a:srgbClr val="4BACC6">
                    <a:lumMod val="75000"/>
                  </a:srgbClr>
                </a:solidFill>
              </a:rPr>
              <a:pPr/>
              <a:t>5</a:t>
            </a:fld>
            <a:endParaRPr lang="ru-RU" sz="1800" dirty="0">
              <a:solidFill>
                <a:srgbClr val="4BACC6">
                  <a:lumMod val="75000"/>
                </a:srgbClr>
              </a:solidFill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467544" y="3356991"/>
            <a:ext cx="3096344" cy="2376265"/>
          </a:xfrm>
          <a:prstGeom prst="rect">
            <a:avLst/>
          </a:prstGeom>
          <a:solidFill>
            <a:srgbClr val="C5E6EB"/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b="1" i="1" dirty="0"/>
              <a:t>На главной странице </a:t>
            </a:r>
            <a:r>
              <a:rPr lang="ru-RU" sz="1600" b="1" i="1" dirty="0" smtClean="0"/>
              <a:t>сайта Системы нажмите </a:t>
            </a:r>
            <a:r>
              <a:rPr lang="ru-RU" sz="1600" b="1" i="1" dirty="0"/>
              <a:t>ссылку «Войти</a:t>
            </a:r>
            <a:r>
              <a:rPr lang="ru-RU" sz="1600" b="1" i="1" dirty="0" smtClean="0"/>
              <a:t>»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600" b="1" i="1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b="1" i="1" dirty="0"/>
              <a:t>Введите адрес электронной почты (логин) и пароль своей учетной </a:t>
            </a:r>
            <a:r>
              <a:rPr lang="ru-RU" sz="1600" b="1" i="1" dirty="0" smtClean="0"/>
              <a:t>записи</a:t>
            </a:r>
          </a:p>
          <a:p>
            <a:pPr algn="just"/>
            <a:endParaRPr lang="ru-RU" sz="1600" b="1" i="1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b="1" i="1" dirty="0"/>
              <a:t>Нажмите кнопку «</a:t>
            </a:r>
            <a:r>
              <a:rPr lang="ru-RU" sz="1600" b="1" i="1" dirty="0" smtClean="0"/>
              <a:t>Вход».</a:t>
            </a:r>
            <a:endParaRPr lang="ru-RU" sz="1600" b="1" i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9632" y="1303210"/>
            <a:ext cx="6048672" cy="158521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51920" y="3138896"/>
            <a:ext cx="4858933" cy="3023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627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1639" y="116632"/>
            <a:ext cx="7200800" cy="936104"/>
          </a:xfrm>
        </p:spPr>
        <p:txBody>
          <a:bodyPr>
            <a:noAutofit/>
          </a:bodyPr>
          <a:lstStyle/>
          <a:p>
            <a:pPr algn="l"/>
            <a:r>
              <a:rPr lang="ru-RU" sz="3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Восстановление пароля</a:t>
            </a:r>
            <a:endParaRPr lang="ru-RU" sz="3600" b="1" dirty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830888" y="6309320"/>
            <a:ext cx="2133600" cy="365125"/>
          </a:xfrm>
        </p:spPr>
        <p:txBody>
          <a:bodyPr/>
          <a:lstStyle/>
          <a:p>
            <a:fld id="{B46B9D09-C74D-4F7A-A3BD-940A6A18E41D}" type="slidenum">
              <a:rPr lang="ru-RU" sz="1800" smtClean="0">
                <a:solidFill>
                  <a:srgbClr val="4BACC6">
                    <a:lumMod val="75000"/>
                  </a:srgbClr>
                </a:solidFill>
              </a:rPr>
              <a:pPr/>
              <a:t>6</a:t>
            </a:fld>
            <a:endParaRPr lang="ru-RU" sz="1800" dirty="0">
              <a:solidFill>
                <a:srgbClr val="4BACC6">
                  <a:lumMod val="75000"/>
                </a:srgbClr>
              </a:solidFill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323528" y="4271416"/>
            <a:ext cx="8208912" cy="1965896"/>
          </a:xfrm>
          <a:prstGeom prst="rect">
            <a:avLst/>
          </a:prstGeom>
          <a:solidFill>
            <a:srgbClr val="C5E6EB"/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/>
              <a:t>Для восстановления пароля необходимо обратиться к администратору Системы. </a:t>
            </a:r>
            <a:endParaRPr lang="ru-RU" sz="16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 smtClean="0"/>
              <a:t>После </a:t>
            </a:r>
            <a:r>
              <a:rPr lang="ru-RU" sz="1600" dirty="0"/>
              <a:t>того как администратор Системы сбросит пароль, на указанный в профиле учетной записи адрес электронной почты </a:t>
            </a:r>
            <a:r>
              <a:rPr lang="ru-RU" sz="1600" dirty="0" smtClean="0"/>
              <a:t>будет </a:t>
            </a:r>
            <a:r>
              <a:rPr lang="ru-RU" sz="1600" dirty="0"/>
              <a:t>направлено </a:t>
            </a:r>
            <a:r>
              <a:rPr lang="ru-RU" sz="1600" dirty="0" smtClean="0"/>
              <a:t>письмо, содержащее </a:t>
            </a:r>
            <a:r>
              <a:rPr lang="ru-RU" sz="1600" dirty="0"/>
              <a:t>ссылку на форму сброса пароля и код для сброса </a:t>
            </a:r>
            <a:r>
              <a:rPr lang="ru-RU" sz="1600" dirty="0" smtClean="0"/>
              <a:t>пароля.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/>
              <a:t>Откройте ссылку на форму сброса пароля, на странице «Сброс пароля» введите код сброса пароля, нажмите кнопку «Сброс</a:t>
            </a:r>
            <a:r>
              <a:rPr lang="ru-RU" sz="1600" dirty="0" smtClean="0"/>
              <a:t>».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/>
              <a:t>На странице «Обновление пароля» дважды введите новый пароль, содержащий не менее 6 символов, для своей учетной </a:t>
            </a:r>
            <a:r>
              <a:rPr lang="ru-RU" sz="1600" dirty="0" smtClean="0"/>
              <a:t>записи.</a:t>
            </a:r>
            <a:endParaRPr lang="ru-RU" sz="16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3808" y="1354850"/>
            <a:ext cx="3168352" cy="1610826"/>
          </a:xfrm>
          <a:prstGeom prst="rect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52120" y="2358476"/>
            <a:ext cx="2959737" cy="1791986"/>
          </a:xfrm>
          <a:prstGeom prst="rect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5848" y="1772816"/>
            <a:ext cx="2548349" cy="2377646"/>
          </a:xfrm>
          <a:prstGeom prst="rect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929272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1639" y="116632"/>
            <a:ext cx="7200800" cy="936104"/>
          </a:xfrm>
        </p:spPr>
        <p:txBody>
          <a:bodyPr>
            <a:noAutofit/>
          </a:bodyPr>
          <a:lstStyle/>
          <a:p>
            <a:pPr algn="l"/>
            <a:r>
              <a:rPr lang="ru-RU" sz="3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Верхняя панель меню</a:t>
            </a:r>
            <a:endParaRPr lang="ru-RU" sz="3600" b="1" dirty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830888" y="6309320"/>
            <a:ext cx="2133600" cy="365125"/>
          </a:xfrm>
        </p:spPr>
        <p:txBody>
          <a:bodyPr/>
          <a:lstStyle/>
          <a:p>
            <a:fld id="{B46B9D09-C74D-4F7A-A3BD-940A6A18E41D}" type="slidenum">
              <a:rPr lang="ru-RU" sz="1800" smtClean="0">
                <a:solidFill>
                  <a:srgbClr val="4BACC6">
                    <a:lumMod val="75000"/>
                  </a:srgbClr>
                </a:solidFill>
              </a:rPr>
              <a:pPr/>
              <a:t>7</a:t>
            </a:fld>
            <a:endParaRPr lang="ru-RU" sz="1800" dirty="0">
              <a:solidFill>
                <a:srgbClr val="4BACC6">
                  <a:lumMod val="75000"/>
                </a:srgbClr>
              </a:solidFill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755576" y="1664804"/>
            <a:ext cx="7992888" cy="2016224"/>
          </a:xfrm>
          <a:prstGeom prst="rect">
            <a:avLst/>
          </a:prstGeom>
          <a:solidFill>
            <a:srgbClr val="C5E6EB"/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600"/>
              </a:spcBef>
            </a:pPr>
            <a:r>
              <a:rPr lang="ru-RU" sz="1600" dirty="0">
                <a:solidFill>
                  <a:prstClr val="black"/>
                </a:solidFill>
              </a:rPr>
              <a:t>Каждая страница Системы содержит верхнюю панель меню, на которой размещены:</a:t>
            </a:r>
          </a:p>
          <a:p>
            <a:pPr algn="l">
              <a:spcBef>
                <a:spcPts val="600"/>
              </a:spcBef>
            </a:pPr>
            <a:r>
              <a:rPr lang="ru-RU" sz="1600" dirty="0" smtClean="0">
                <a:solidFill>
                  <a:prstClr val="black"/>
                </a:solidFill>
              </a:rPr>
              <a:t>• Кнопка </a:t>
            </a:r>
            <a:r>
              <a:rPr lang="ru-RU" sz="1600" dirty="0">
                <a:solidFill>
                  <a:prstClr val="black"/>
                </a:solidFill>
              </a:rPr>
              <a:t>«ТОИПКРО</a:t>
            </a:r>
            <a:r>
              <a:rPr lang="ru-RU" sz="1600" dirty="0" smtClean="0">
                <a:solidFill>
                  <a:prstClr val="black"/>
                </a:solidFill>
              </a:rPr>
              <a:t>»</a:t>
            </a:r>
            <a:endParaRPr lang="ru-RU" sz="1600" dirty="0">
              <a:solidFill>
                <a:prstClr val="black"/>
              </a:solidFill>
            </a:endParaRPr>
          </a:p>
          <a:p>
            <a:pPr algn="l">
              <a:spcBef>
                <a:spcPts val="600"/>
              </a:spcBef>
            </a:pPr>
            <a:r>
              <a:rPr lang="ru-RU" sz="1600" dirty="0" smtClean="0">
                <a:solidFill>
                  <a:prstClr val="black"/>
                </a:solidFill>
              </a:rPr>
              <a:t>• Кнопка </a:t>
            </a:r>
            <a:r>
              <a:rPr lang="ru-RU" sz="1600" dirty="0">
                <a:solidFill>
                  <a:prstClr val="black"/>
                </a:solidFill>
              </a:rPr>
              <a:t>«АИС «Мониторинг образования»»</a:t>
            </a:r>
          </a:p>
          <a:p>
            <a:pPr algn="l">
              <a:spcBef>
                <a:spcPts val="600"/>
              </a:spcBef>
            </a:pPr>
            <a:r>
              <a:rPr lang="ru-RU" sz="1600" dirty="0" smtClean="0">
                <a:solidFill>
                  <a:prstClr val="black"/>
                </a:solidFill>
              </a:rPr>
              <a:t>• Выпадающее </a:t>
            </a:r>
            <a:r>
              <a:rPr lang="ru-RU" sz="1600" dirty="0">
                <a:solidFill>
                  <a:prstClr val="black"/>
                </a:solidFill>
              </a:rPr>
              <a:t>меню «ФИО пользователя»:</a:t>
            </a:r>
          </a:p>
          <a:p>
            <a:pPr algn="l">
              <a:spcBef>
                <a:spcPts val="600"/>
              </a:spcBef>
            </a:pPr>
            <a:r>
              <a:rPr lang="ru-RU" sz="1600" dirty="0" smtClean="0">
                <a:solidFill>
                  <a:prstClr val="black"/>
                </a:solidFill>
              </a:rPr>
              <a:t> Раздел </a:t>
            </a:r>
            <a:r>
              <a:rPr lang="ru-RU" sz="1600" dirty="0">
                <a:solidFill>
                  <a:prstClr val="black"/>
                </a:solidFill>
              </a:rPr>
              <a:t>«Личный кабинет»;</a:t>
            </a:r>
          </a:p>
          <a:p>
            <a:pPr algn="l">
              <a:spcBef>
                <a:spcPts val="600"/>
              </a:spcBef>
            </a:pPr>
            <a:r>
              <a:rPr lang="ru-RU" sz="1600" dirty="0" smtClean="0">
                <a:solidFill>
                  <a:prstClr val="black"/>
                </a:solidFill>
              </a:rPr>
              <a:t> Кнопка </a:t>
            </a:r>
            <a:r>
              <a:rPr lang="ru-RU" sz="1600" dirty="0">
                <a:solidFill>
                  <a:prstClr val="black"/>
                </a:solidFill>
              </a:rPr>
              <a:t>«Выйти».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2774" y="4509120"/>
            <a:ext cx="7776865" cy="863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09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5403" y="1803589"/>
            <a:ext cx="5931922" cy="200575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1639" y="116632"/>
            <a:ext cx="7200800" cy="936104"/>
          </a:xfrm>
        </p:spPr>
        <p:txBody>
          <a:bodyPr>
            <a:noAutofit/>
          </a:bodyPr>
          <a:lstStyle/>
          <a:p>
            <a:pPr algn="l"/>
            <a:r>
              <a:rPr lang="ru-RU" sz="3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Верхняя панель меню</a:t>
            </a:r>
            <a:endParaRPr lang="ru-RU" sz="3600" b="1" dirty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830888" y="6309320"/>
            <a:ext cx="2133600" cy="365125"/>
          </a:xfrm>
        </p:spPr>
        <p:txBody>
          <a:bodyPr/>
          <a:lstStyle/>
          <a:p>
            <a:fld id="{B46B9D09-C74D-4F7A-A3BD-940A6A18E41D}" type="slidenum">
              <a:rPr lang="ru-RU" sz="1800" smtClean="0">
                <a:solidFill>
                  <a:srgbClr val="4BACC6">
                    <a:lumMod val="75000"/>
                  </a:srgbClr>
                </a:solidFill>
              </a:rPr>
              <a:pPr/>
              <a:t>8</a:t>
            </a:fld>
            <a:endParaRPr lang="ru-RU" sz="1800" dirty="0">
              <a:solidFill>
                <a:srgbClr val="4BACC6">
                  <a:lumMod val="75000"/>
                </a:srgbClr>
              </a:solidFill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827584" y="1257020"/>
            <a:ext cx="7560840" cy="504055"/>
          </a:xfrm>
          <a:prstGeom prst="rect">
            <a:avLst/>
          </a:prstGeom>
          <a:solidFill>
            <a:srgbClr val="C5E6EB"/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600"/>
              </a:spcBef>
            </a:pPr>
            <a:r>
              <a:rPr lang="ru-RU" sz="1600" dirty="0">
                <a:solidFill>
                  <a:prstClr val="black"/>
                </a:solidFill>
              </a:rPr>
              <a:t>Кнопка «ТОИПКРО» является ссылкой на стартовую страницу Системы:</a:t>
            </a:r>
            <a:endParaRPr lang="ru-RU" sz="1600" dirty="0" smtClean="0">
              <a:solidFill>
                <a:prstClr val="black"/>
              </a:solidFill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971600" y="3742999"/>
            <a:ext cx="7740352" cy="514521"/>
          </a:xfrm>
          <a:prstGeom prst="rect">
            <a:avLst/>
          </a:prstGeom>
          <a:solidFill>
            <a:srgbClr val="C5E6EB"/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600"/>
              </a:spcBef>
            </a:pPr>
            <a:r>
              <a:rPr lang="ru-RU" sz="1600" dirty="0">
                <a:solidFill>
                  <a:prstClr val="black"/>
                </a:solidFill>
              </a:rPr>
              <a:t>Кнопка «АИС «Мониторинг образования»» является ссылкой на страницу «Система обработки мониторингов»:</a:t>
            </a:r>
            <a:endParaRPr lang="ru-RU" sz="1600" dirty="0" smtClean="0">
              <a:solidFill>
                <a:prstClr val="black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45403" y="4365104"/>
            <a:ext cx="5931922" cy="2402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09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28" y="1412776"/>
            <a:ext cx="5931922" cy="300558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1639" y="116632"/>
            <a:ext cx="7200800" cy="936104"/>
          </a:xfrm>
        </p:spPr>
        <p:txBody>
          <a:bodyPr>
            <a:noAutofit/>
          </a:bodyPr>
          <a:lstStyle/>
          <a:p>
            <a:pPr algn="l"/>
            <a:r>
              <a:rPr lang="ru-RU" sz="3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«Личный кабинет»</a:t>
            </a:r>
            <a:endParaRPr lang="ru-RU" sz="3600" b="1" dirty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830888" y="6309320"/>
            <a:ext cx="2133600" cy="365125"/>
          </a:xfrm>
        </p:spPr>
        <p:txBody>
          <a:bodyPr/>
          <a:lstStyle/>
          <a:p>
            <a:fld id="{B46B9D09-C74D-4F7A-A3BD-940A6A18E41D}" type="slidenum">
              <a:rPr lang="ru-RU" sz="1800" smtClean="0">
                <a:solidFill>
                  <a:srgbClr val="4BACC6">
                    <a:lumMod val="75000"/>
                  </a:srgbClr>
                </a:solidFill>
              </a:rPr>
              <a:pPr/>
              <a:t>9</a:t>
            </a:fld>
            <a:endParaRPr lang="ru-RU" sz="1800" dirty="0">
              <a:solidFill>
                <a:srgbClr val="4BACC6">
                  <a:lumMod val="75000"/>
                </a:srgbClr>
              </a:solidFill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3419872" y="2852936"/>
            <a:ext cx="5472608" cy="3384376"/>
          </a:xfrm>
          <a:prstGeom prst="rect">
            <a:avLst/>
          </a:prstGeom>
          <a:solidFill>
            <a:srgbClr val="C5E6EB"/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spcBef>
                <a:spcPts val="600"/>
              </a:spcBef>
            </a:pPr>
            <a:r>
              <a:rPr lang="ru-RU" sz="1600" dirty="0">
                <a:solidFill>
                  <a:prstClr val="black"/>
                </a:solidFill>
              </a:rPr>
              <a:t>Для входа в раздел «Личный кабинет» в верхней панели меню в выпадающем меню «ФИО пользователя» нажмите «Личный кабинет». </a:t>
            </a:r>
            <a:endParaRPr lang="ru-RU" sz="1600" dirty="0" smtClean="0">
              <a:solidFill>
                <a:prstClr val="black"/>
              </a:solidFill>
            </a:endParaRPr>
          </a:p>
          <a:p>
            <a:pPr algn="just">
              <a:spcBef>
                <a:spcPts val="600"/>
              </a:spcBef>
            </a:pPr>
            <a:endParaRPr lang="ru-RU" sz="1600" dirty="0">
              <a:solidFill>
                <a:prstClr val="black"/>
              </a:solidFill>
            </a:endParaRPr>
          </a:p>
          <a:p>
            <a:pPr algn="just">
              <a:spcBef>
                <a:spcPts val="600"/>
              </a:spcBef>
            </a:pPr>
            <a:r>
              <a:rPr lang="ru-RU" sz="1600" dirty="0">
                <a:solidFill>
                  <a:prstClr val="black"/>
                </a:solidFill>
              </a:rPr>
              <a:t>В разделе «Личный кабинет» пользователю доступны следующие функции:</a:t>
            </a:r>
          </a:p>
          <a:p>
            <a:pPr algn="just">
              <a:spcBef>
                <a:spcPts val="600"/>
              </a:spcBef>
            </a:pPr>
            <a:r>
              <a:rPr lang="ru-RU" sz="1600" dirty="0" smtClean="0">
                <a:solidFill>
                  <a:prstClr val="black"/>
                </a:solidFill>
              </a:rPr>
              <a:t>1. Изменение </a:t>
            </a:r>
            <a:r>
              <a:rPr lang="ru-RU" sz="1600" dirty="0">
                <a:solidFill>
                  <a:prstClr val="black"/>
                </a:solidFill>
              </a:rPr>
              <a:t>данных учетной записи;</a:t>
            </a:r>
          </a:p>
          <a:p>
            <a:pPr algn="just">
              <a:spcBef>
                <a:spcPts val="600"/>
              </a:spcBef>
            </a:pPr>
            <a:r>
              <a:rPr lang="ru-RU" sz="1600" dirty="0" smtClean="0">
                <a:solidFill>
                  <a:prstClr val="black"/>
                </a:solidFill>
              </a:rPr>
              <a:t>2. Изменение </a:t>
            </a:r>
            <a:r>
              <a:rPr lang="ru-RU" sz="1600" dirty="0">
                <a:solidFill>
                  <a:prstClr val="black"/>
                </a:solidFill>
              </a:rPr>
              <a:t>пароля учетной записи</a:t>
            </a:r>
            <a:r>
              <a:rPr lang="ru-RU" sz="1600" dirty="0" smtClean="0">
                <a:solidFill>
                  <a:prstClr val="black"/>
                </a:solidFill>
              </a:rPr>
              <a:t>.</a:t>
            </a:r>
          </a:p>
          <a:p>
            <a:pPr algn="just">
              <a:spcBef>
                <a:spcPts val="600"/>
              </a:spcBef>
            </a:pPr>
            <a:endParaRPr lang="ru-RU" sz="1600" dirty="0" smtClean="0">
              <a:solidFill>
                <a:prstClr val="black"/>
              </a:solidFill>
            </a:endParaRPr>
          </a:p>
          <a:p>
            <a:pPr algn="just">
              <a:spcBef>
                <a:spcPts val="600"/>
              </a:spcBef>
            </a:pPr>
            <a:r>
              <a:rPr lang="ru-RU" sz="1600" b="1" i="1" dirty="0">
                <a:solidFill>
                  <a:prstClr val="black"/>
                </a:solidFill>
              </a:rPr>
              <a:t>ВАЖНО: Для изменения данных об организации необходимо обратиться к администратору Системы.</a:t>
            </a:r>
          </a:p>
          <a:p>
            <a:pPr algn="just">
              <a:spcBef>
                <a:spcPts val="600"/>
              </a:spcBef>
            </a:pPr>
            <a:endParaRPr lang="ru-RU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5320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19971</TotalTime>
  <Words>665</Words>
  <Application>Microsoft Office PowerPoint</Application>
  <PresentationFormat>Экран (4:3)</PresentationFormat>
  <Paragraphs>90</Paragraphs>
  <Slides>14</Slides>
  <Notes>12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7</vt:i4>
      </vt:variant>
      <vt:variant>
        <vt:lpstr>Заголовки слайдов</vt:lpstr>
      </vt:variant>
      <vt:variant>
        <vt:i4>14</vt:i4>
      </vt:variant>
    </vt:vector>
  </HeadingPairs>
  <TitlesOfParts>
    <vt:vector size="24" baseType="lpstr">
      <vt:lpstr>Arial</vt:lpstr>
      <vt:lpstr>Calibri</vt:lpstr>
      <vt:lpstr>Times New Roman</vt:lpstr>
      <vt:lpstr>Тема Office</vt:lpstr>
      <vt:lpstr>1_Тема Office</vt:lpstr>
      <vt:lpstr>2_Тема Office</vt:lpstr>
      <vt:lpstr>3_Тема Office</vt:lpstr>
      <vt:lpstr>4_Тема Office</vt:lpstr>
      <vt:lpstr>5_Тема Office</vt:lpstr>
      <vt:lpstr>6_Тема Office</vt:lpstr>
      <vt:lpstr>Работа в АИС «Мониторинг образования»</vt:lpstr>
      <vt:lpstr>АИС «Мониторинг образования»</vt:lpstr>
      <vt:lpstr>Регистрация в системе</vt:lpstr>
      <vt:lpstr>Регистрация в системе</vt:lpstr>
      <vt:lpstr>Вход в систему</vt:lpstr>
      <vt:lpstr>Восстановление пароля</vt:lpstr>
      <vt:lpstr>Верхняя панель меню</vt:lpstr>
      <vt:lpstr>Верхняя панель меню</vt:lpstr>
      <vt:lpstr>Раздел «Личный кабинет»</vt:lpstr>
      <vt:lpstr>Работа с мониторингами</vt:lpstr>
      <vt:lpstr>Работа с мониторингами</vt:lpstr>
      <vt:lpstr>Заполнение мониторинга</vt:lpstr>
      <vt:lpstr>Заполнение мониторинга</vt:lpstr>
      <vt:lpstr>Сотрудники Отдела сопровождения информационных систем в сфере образования ТОИПКРО Телефон 8 (3822) 902067 Электронная почта is.toipkro@gmail.com 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Переход на ФГОС  основной образовательной школы в штатном режиме</dc:title>
  <dc:creator>Елена</dc:creator>
  <cp:lastModifiedBy>Ирина Андреевна Абрашкина</cp:lastModifiedBy>
  <cp:revision>209</cp:revision>
  <cp:lastPrinted>2015-09-28T04:08:14Z</cp:lastPrinted>
  <dcterms:created xsi:type="dcterms:W3CDTF">2015-08-07T17:34:38Z</dcterms:created>
  <dcterms:modified xsi:type="dcterms:W3CDTF">2018-04-03T08:44:15Z</dcterms:modified>
</cp:coreProperties>
</file>